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8" r:id="rId3"/>
    <p:sldMasterId id="2147483693" r:id="rId4"/>
  </p:sldMasterIdLst>
  <p:notesMasterIdLst>
    <p:notesMasterId r:id="rId18"/>
  </p:notesMasterIdLst>
  <p:handoutMasterIdLst>
    <p:handoutMasterId r:id="rId19"/>
  </p:handoutMasterIdLst>
  <p:sldIdLst>
    <p:sldId id="263" r:id="rId5"/>
    <p:sldId id="281" r:id="rId6"/>
    <p:sldId id="290" r:id="rId7"/>
    <p:sldId id="288" r:id="rId8"/>
    <p:sldId id="297" r:id="rId9"/>
    <p:sldId id="282" r:id="rId10"/>
    <p:sldId id="283" r:id="rId11"/>
    <p:sldId id="286" r:id="rId12"/>
    <p:sldId id="293" r:id="rId13"/>
    <p:sldId id="295" r:id="rId14"/>
    <p:sldId id="294" r:id="rId15"/>
    <p:sldId id="292" r:id="rId16"/>
    <p:sldId id="298" r:id="rId17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ACF6A10-BF9C-4111-8906-7AFB24F1911E}">
          <p14:sldIdLst>
            <p14:sldId id="263"/>
            <p14:sldId id="281"/>
            <p14:sldId id="290"/>
            <p14:sldId id="288"/>
            <p14:sldId id="297"/>
            <p14:sldId id="282"/>
            <p14:sldId id="283"/>
            <p14:sldId id="286"/>
            <p14:sldId id="293"/>
            <p14:sldId id="295"/>
            <p14:sldId id="294"/>
            <p14:sldId id="292"/>
            <p14:sldId id="29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968"/>
    <a:srgbClr val="DB3F3D"/>
    <a:srgbClr val="E44E46"/>
    <a:srgbClr val="E65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33" autoAdjust="0"/>
    <p:restoredTop sz="94280" autoAdjust="0"/>
  </p:normalViewPr>
  <p:slideViewPr>
    <p:cSldViewPr>
      <p:cViewPr>
        <p:scale>
          <a:sx n="80" d="100"/>
          <a:sy n="80" d="100"/>
        </p:scale>
        <p:origin x="-1363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0CDE-D9CE-4354-94E4-1FD6DB967311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5AF9-6F74-472F-B3FF-34E5DD3183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14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E89A-F0D7-4FF6-B2F1-98DC7792C91E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2AF7-2D85-4421-9B02-2B5F9CC37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44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291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9239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9239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9239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239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2EE51-57EE-FB44-BC24-92517441073F}" type="slidenum">
              <a:rPr kumimoji="0" lang="sv-SE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pPr marL="0" marR="0" lvl="0" indent="0" defTabSz="92392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4925" cy="3836987"/>
          </a:xfrm>
          <a:solidFill>
            <a:srgbClr val="FFFFFF"/>
          </a:solidFill>
          <a:ln/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46876" y="4861561"/>
            <a:ext cx="5205548" cy="460581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237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 to </a:t>
            </a:r>
            <a:r>
              <a:rPr lang="en-GB" dirty="0" err="1"/>
              <a:t>kulturene</a:t>
            </a:r>
            <a:r>
              <a:rPr lang="en-GB" dirty="0"/>
              <a:t> I </a:t>
            </a:r>
            <a:r>
              <a:rPr lang="en-GB" dirty="0" err="1"/>
              <a:t>akademia</a:t>
            </a:r>
            <a:r>
              <a:rPr lang="en-GB" dirty="0"/>
              <a:t>….</a:t>
            </a:r>
          </a:p>
          <a:p>
            <a:endParaRPr lang="en-GB" dirty="0"/>
          </a:p>
          <a:p>
            <a:r>
              <a:rPr lang="en-GB" dirty="0"/>
              <a:t>De </a:t>
            </a:r>
            <a:r>
              <a:rPr lang="en-GB" dirty="0" err="1"/>
              <a:t>eksisterer</a:t>
            </a:r>
            <a:r>
              <a:rPr lang="en-GB" dirty="0"/>
              <a:t> </a:t>
            </a:r>
            <a:r>
              <a:rPr lang="en-GB" dirty="0" err="1"/>
              <a:t>ikke</a:t>
            </a:r>
            <a:r>
              <a:rPr lang="en-GB" dirty="0"/>
              <a:t> bare </a:t>
            </a:r>
            <a:r>
              <a:rPr lang="en-GB" dirty="0" err="1"/>
              <a:t>ved</a:t>
            </a:r>
            <a:r>
              <a:rPr lang="en-GB" dirty="0"/>
              <a:t> </a:t>
            </a:r>
            <a:r>
              <a:rPr lang="en-GB" dirty="0" err="1"/>
              <a:t>siden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hverandre</a:t>
            </a:r>
            <a:r>
              <a:rPr lang="en-GB" dirty="0"/>
              <a:t> – de </a:t>
            </a:r>
            <a:r>
              <a:rPr lang="en-GB" dirty="0" err="1"/>
              <a:t>eksistere</a:t>
            </a:r>
            <a:r>
              <a:rPr lang="en-GB" dirty="0"/>
              <a:t> </a:t>
            </a:r>
            <a:r>
              <a:rPr lang="en-GB" dirty="0" err="1"/>
              <a:t>papalellt</a:t>
            </a:r>
            <a:r>
              <a:rPr lang="en-GB" dirty="0"/>
              <a:t> I </a:t>
            </a:r>
            <a:r>
              <a:rPr lang="en-GB" dirty="0" err="1"/>
              <a:t>hodet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hver</a:t>
            </a:r>
            <a:r>
              <a:rPr lang="en-GB" dirty="0"/>
              <a:t> </a:t>
            </a:r>
            <a:r>
              <a:rPr lang="en-GB" dirty="0" err="1"/>
              <a:t>enkelt</a:t>
            </a:r>
            <a:r>
              <a:rPr lang="en-GB" dirty="0"/>
              <a:t> </a:t>
            </a:r>
            <a:r>
              <a:rPr lang="en-GB" dirty="0" err="1"/>
              <a:t>porofessor</a:t>
            </a:r>
            <a:r>
              <a:rPr lang="en-GB" dirty="0"/>
              <a:t>!</a:t>
            </a:r>
          </a:p>
          <a:p>
            <a:endParaRPr lang="en-GB" dirty="0"/>
          </a:p>
          <a:p>
            <a:r>
              <a:rPr lang="en-GB" dirty="0" err="1"/>
              <a:t>Når</a:t>
            </a:r>
            <a:r>
              <a:rPr lang="en-GB" dirty="0"/>
              <a:t> vi </a:t>
            </a:r>
            <a:r>
              <a:rPr lang="en-GB" dirty="0" err="1"/>
              <a:t>forsker</a:t>
            </a:r>
            <a:r>
              <a:rPr lang="en-GB" dirty="0"/>
              <a:t>…</a:t>
            </a:r>
          </a:p>
          <a:p>
            <a:r>
              <a:rPr lang="en-GB" dirty="0" err="1"/>
              <a:t>Når</a:t>
            </a:r>
            <a:r>
              <a:rPr lang="en-GB" dirty="0"/>
              <a:t> vi </a:t>
            </a:r>
            <a:r>
              <a:rPr lang="en-GB" dirty="0" err="1"/>
              <a:t>underviser</a:t>
            </a:r>
            <a:r>
              <a:rPr lang="en-GB" dirty="0"/>
              <a:t>…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(du</a:t>
            </a:r>
            <a:r>
              <a:rPr lang="en-GB" baseline="0" dirty="0"/>
              <a:t> </a:t>
            </a:r>
            <a:r>
              <a:rPr lang="en-GB" baseline="0" dirty="0" err="1"/>
              <a:t>har</a:t>
            </a:r>
            <a:r>
              <a:rPr lang="en-GB" baseline="0" dirty="0"/>
              <a:t> </a:t>
            </a:r>
            <a:r>
              <a:rPr lang="en-GB" baseline="0" dirty="0" err="1"/>
              <a:t>jhørt</a:t>
            </a:r>
            <a:r>
              <a:rPr lang="en-GB" baseline="0" dirty="0"/>
              <a:t> meg </a:t>
            </a:r>
            <a:r>
              <a:rPr lang="en-GB" baseline="0" dirty="0" err="1"/>
              <a:t>snakkeomdette</a:t>
            </a:r>
            <a:r>
              <a:rPr lang="en-GB" baseline="0" dirty="0"/>
              <a:t> </a:t>
            </a:r>
            <a:r>
              <a:rPr lang="en-GB" baseline="0" dirty="0" err="1"/>
              <a:t>før</a:t>
            </a:r>
            <a:r>
              <a:rPr lang="en-GB" baseline="0" dirty="0"/>
              <a:t>, </a:t>
            </a:r>
            <a:r>
              <a:rPr lang="en-GB" baseline="0" dirty="0" err="1"/>
              <a:t>elisabeth</a:t>
            </a:r>
            <a:r>
              <a:rPr lang="en-GB" baseline="0" dirty="0"/>
              <a:t>!)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C703B-C80E-4A52-8202-088E453204D0}" type="slidenum">
              <a:rPr kumimoji="0" lang="nb-NO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5629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F5830-AA4A-FB44-A31E-DA48B39CDFA1}" type="slidenum"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979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6912768" cy="2550145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ts val="5400"/>
              </a:lnSpc>
              <a:defRPr sz="43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4196680"/>
            <a:ext cx="6912768" cy="103252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logowhite_trans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74" y="5589240"/>
            <a:ext cx="4269594" cy="7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9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883965"/>
            <a:ext cx="4813374" cy="3888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1883965"/>
            <a:ext cx="2360241" cy="388800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23.11.2016</a:t>
            </a:fld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910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4653136"/>
            <a:ext cx="7365504" cy="566738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000" b="1" i="0">
                <a:solidFill>
                  <a:srgbClr val="8FA96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908720"/>
            <a:ext cx="7380000" cy="3680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5301208"/>
            <a:ext cx="73800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81328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Adobe Garamond Pro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dobe Garamond Pro"/>
              </a:defRPr>
            </a:lvl1pPr>
          </a:lstStyle>
          <a:p>
            <a:fld id="{37795928-792A-8644-A7CB-9CB5B84A69E9}" type="datetime1">
              <a:rPr lang="x-none" smtClean="0"/>
              <a:t>23.11.2016</a:t>
            </a:fld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81328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Adobe Garamond Pro"/>
              </a:defRPr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316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22920" y="1883965"/>
            <a:ext cx="7365504" cy="3888000"/>
          </a:xfrm>
        </p:spPr>
        <p:txBody>
          <a:bodyPr vert="eaVert"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23.11.2016</a:t>
            </a:fld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427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172450" y="5949950"/>
            <a:ext cx="850900" cy="793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4175"/>
            <a:ext cx="6400800" cy="1584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04438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0890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577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2151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5876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1372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80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23.11.2016</a:t>
            </a:fld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2353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065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1057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3273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88913"/>
            <a:ext cx="2058988" cy="5832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29325" cy="5832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4838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88913"/>
            <a:ext cx="8240713" cy="5832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0097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1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4038600" cy="496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496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6895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4058" y="3861048"/>
            <a:ext cx="5115600" cy="160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11"/>
          <p:cNvSpPr>
            <a:spLocks noChangeArrowheads="1"/>
          </p:cNvSpPr>
          <p:nvPr userDrawn="1"/>
        </p:nvSpPr>
        <p:spPr bwMode="auto">
          <a:xfrm>
            <a:off x="7956550" y="5661025"/>
            <a:ext cx="1187450" cy="1196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0" y="5589588"/>
            <a:ext cx="5889625" cy="288925"/>
          </a:xfrm>
          <a:prstGeom prst="rect">
            <a:avLst/>
          </a:prstGeom>
        </p:spPr>
        <p:txBody>
          <a:bodyPr/>
          <a:lstStyle>
            <a:lvl1pPr algn="ctr">
              <a:defRPr sz="17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nb-NO"/>
              <a:t>Universitetet i Bergen - bioCEED</a:t>
            </a:r>
          </a:p>
        </p:txBody>
      </p:sp>
    </p:spTree>
    <p:extLst>
      <p:ext uri="{BB962C8B-B14F-4D97-AF65-F5344CB8AC3E}">
        <p14:creationId xmlns:p14="http://schemas.microsoft.com/office/powerpoint/2010/main" val="169222172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172450" y="5949950"/>
            <a:ext cx="850900" cy="793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4175"/>
            <a:ext cx="6400800" cy="1584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pic>
        <p:nvPicPr>
          <p:cNvPr id="5" name="Picture 2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6632"/>
            <a:ext cx="15557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681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7160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230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119882"/>
            <a:ext cx="6584776" cy="3533254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21097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791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6176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4718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446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6999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869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6542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88913"/>
            <a:ext cx="2058988" cy="5832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29325" cy="5832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89048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88913"/>
            <a:ext cx="8240713" cy="5832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6704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1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4038600" cy="496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496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582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30012" y="4797152"/>
            <a:ext cx="5083976" cy="29311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 cap="all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851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4058" y="3861048"/>
            <a:ext cx="5115600" cy="160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11"/>
          <p:cNvSpPr>
            <a:spLocks noChangeArrowheads="1"/>
          </p:cNvSpPr>
          <p:nvPr userDrawn="1"/>
        </p:nvSpPr>
        <p:spPr bwMode="auto">
          <a:xfrm>
            <a:off x="7956550" y="5661025"/>
            <a:ext cx="1187450" cy="1196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0" y="5589588"/>
            <a:ext cx="5889625" cy="288925"/>
          </a:xfrm>
          <a:prstGeom prst="rect">
            <a:avLst/>
          </a:prstGeom>
        </p:spPr>
        <p:txBody>
          <a:bodyPr/>
          <a:lstStyle>
            <a:lvl1pPr algn="ctr">
              <a:defRPr sz="17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nb-NO"/>
              <a:t>Universitetet i Bergen - bioCEED</a:t>
            </a:r>
          </a:p>
        </p:txBody>
      </p:sp>
    </p:spTree>
    <p:extLst>
      <p:ext uri="{BB962C8B-B14F-4D97-AF65-F5344CB8AC3E}">
        <p14:creationId xmlns:p14="http://schemas.microsoft.com/office/powerpoint/2010/main" val="86523708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/>
          <p:cNvSpPr/>
          <p:nvPr userDrawn="1"/>
        </p:nvSpPr>
        <p:spPr bwMode="auto">
          <a:xfrm>
            <a:off x="-9525" y="1226"/>
            <a:ext cx="9180000" cy="180000"/>
          </a:xfrm>
          <a:prstGeom prst="rect">
            <a:avLst/>
          </a:prstGeom>
          <a:gradFill flip="none" rotWithShape="1">
            <a:gsLst>
              <a:gs pos="50000">
                <a:srgbClr val="00BBFE">
                  <a:shade val="67500"/>
                  <a:satMod val="115000"/>
                </a:srgbClr>
              </a:gs>
              <a:gs pos="100000">
                <a:srgbClr val="00BBF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1422" tIns="45710" rIns="91422" bIns="4571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3600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5" name="Bilde 1"/>
          <p:cNvPicPr>
            <a:picLocks noChangeAspect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8186738" y="5694363"/>
            <a:ext cx="1008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Sylinder 2"/>
          <p:cNvSpPr txBox="1">
            <a:spLocks noChangeArrowheads="1"/>
          </p:cNvSpPr>
          <p:nvPr userDrawn="1"/>
        </p:nvSpPr>
        <p:spPr bwMode="auto">
          <a:xfrm>
            <a:off x="8390065" y="6519865"/>
            <a:ext cx="601410" cy="27697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22" tIns="45710" rIns="91422" bIns="4571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err="1" smtClean="0">
                <a:solidFill>
                  <a:srgbClr val="4E4A48"/>
                </a:solidFill>
                <a:ea typeface="ＭＳ Ｐゴシック" charset="-128"/>
              </a:rPr>
              <a:t>uib.no</a:t>
            </a:r>
            <a:endParaRPr lang="nb-NO" sz="1200" dirty="0" smtClean="0">
              <a:solidFill>
                <a:srgbClr val="4E4A48"/>
              </a:solidFill>
              <a:ea typeface="ＭＳ Ｐゴシック" charset="-128"/>
            </a:endParaRPr>
          </a:p>
        </p:txBody>
      </p:sp>
      <p:sp>
        <p:nvSpPr>
          <p:cNvPr id="7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7"/>
            <a:ext cx="1770062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uppe 11"/>
          <p:cNvGrpSpPr>
            <a:grpSpLocks/>
          </p:cNvGrpSpPr>
          <p:nvPr userDrawn="1"/>
        </p:nvGrpSpPr>
        <p:grpSpPr bwMode="auto">
          <a:xfrm>
            <a:off x="1676402" y="250826"/>
            <a:ext cx="5791200" cy="558732"/>
            <a:chOff x="1743592" y="159840"/>
            <a:chExt cx="5791879" cy="558507"/>
          </a:xfrm>
        </p:grpSpPr>
        <p:grpSp>
          <p:nvGrpSpPr>
            <p:cNvPr id="3" name="Gruppe 12"/>
            <p:cNvGrpSpPr>
              <a:grpSpLocks/>
            </p:cNvGrpSpPr>
            <p:nvPr/>
          </p:nvGrpSpPr>
          <p:grpSpPr bwMode="auto">
            <a:xfrm>
              <a:off x="1876465" y="159840"/>
              <a:ext cx="5431839" cy="70664"/>
              <a:chOff x="1876465" y="159840"/>
              <a:chExt cx="5431839" cy="70664"/>
            </a:xfrm>
          </p:grpSpPr>
          <p:grpSp>
            <p:nvGrpSpPr>
              <p:cNvPr id="8" name="Gruppe 14"/>
              <p:cNvGrpSpPr>
                <a:grpSpLocks/>
              </p:cNvGrpSpPr>
              <p:nvPr/>
            </p:nvGrpSpPr>
            <p:grpSpPr bwMode="auto">
              <a:xfrm>
                <a:off x="1876958" y="159840"/>
                <a:ext cx="2756223" cy="28564"/>
                <a:chOff x="1876958" y="126156"/>
                <a:chExt cx="2756223" cy="28564"/>
              </a:xfrm>
            </p:grpSpPr>
            <p:sp>
              <p:nvSpPr>
                <p:cNvPr id="13" name="Rektangel 16"/>
                <p:cNvSpPr>
                  <a:spLocks noChangeArrowheads="1"/>
                </p:cNvSpPr>
                <p:nvPr/>
              </p:nvSpPr>
              <p:spPr bwMode="auto">
                <a:xfrm>
                  <a:off x="1876958" y="126156"/>
                  <a:ext cx="550928" cy="28564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600" dirty="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4" name="Rektangel 17"/>
                <p:cNvSpPr>
                  <a:spLocks noChangeArrowheads="1"/>
                </p:cNvSpPr>
                <p:nvPr/>
              </p:nvSpPr>
              <p:spPr bwMode="auto">
                <a:xfrm>
                  <a:off x="2427886" y="126156"/>
                  <a:ext cx="549339" cy="28564"/>
                </a:xfrm>
                <a:prstGeom prst="rect">
                  <a:avLst/>
                </a:prstGeom>
                <a:solidFill>
                  <a:srgbClr val="C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600" dirty="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5" name="Rektangel 18"/>
                <p:cNvSpPr>
                  <a:spLocks noChangeArrowheads="1"/>
                </p:cNvSpPr>
                <p:nvPr/>
              </p:nvSpPr>
              <p:spPr bwMode="auto">
                <a:xfrm>
                  <a:off x="2977225" y="126156"/>
                  <a:ext cx="550927" cy="28564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600" dirty="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6" name="Rektangel 19"/>
                <p:cNvSpPr>
                  <a:spLocks noChangeArrowheads="1"/>
                </p:cNvSpPr>
                <p:nvPr/>
              </p:nvSpPr>
              <p:spPr bwMode="auto">
                <a:xfrm>
                  <a:off x="3532915" y="126156"/>
                  <a:ext cx="549339" cy="28564"/>
                </a:xfrm>
                <a:prstGeom prst="rect">
                  <a:avLst/>
                </a:prstGeom>
                <a:solidFill>
                  <a:srgbClr val="00BBF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600" dirty="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7" name="Rektangel 20"/>
                <p:cNvSpPr>
                  <a:spLocks noChangeArrowheads="1"/>
                </p:cNvSpPr>
                <p:nvPr/>
              </p:nvSpPr>
              <p:spPr bwMode="auto">
                <a:xfrm>
                  <a:off x="4082254" y="126156"/>
                  <a:ext cx="550927" cy="28564"/>
                </a:xfrm>
                <a:prstGeom prst="rect">
                  <a:avLst/>
                </a:prstGeom>
                <a:solidFill>
                  <a:srgbClr val="4E4A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600" dirty="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cxnSp>
            <p:nvCxnSpPr>
              <p:cNvPr id="12" name="Rett linje 15"/>
              <p:cNvCxnSpPr>
                <a:cxnSpLocks noChangeShapeType="1"/>
              </p:cNvCxnSpPr>
              <p:nvPr/>
            </p:nvCxnSpPr>
            <p:spPr bwMode="auto">
              <a:xfrm>
                <a:off x="1876465" y="230504"/>
                <a:ext cx="5431839" cy="0"/>
              </a:xfrm>
              <a:prstGeom prst="line">
                <a:avLst/>
              </a:prstGeom>
              <a:noFill/>
              <a:ln w="9525">
                <a:solidFill>
                  <a:srgbClr val="4E4A48">
                    <a:alpha val="52156"/>
                  </a:srgbClr>
                </a:solidFill>
                <a:prstDash val="sysDash"/>
                <a:round/>
                <a:headEnd/>
                <a:tailEnd/>
              </a:ln>
            </p:spPr>
          </p:cxnSp>
        </p:grpSp>
        <p:sp>
          <p:nvSpPr>
            <p:cNvPr id="10" name="TekstSylinder 13"/>
            <p:cNvSpPr txBox="1"/>
            <p:nvPr/>
          </p:nvSpPr>
          <p:spPr>
            <a:xfrm>
              <a:off x="1743592" y="364546"/>
              <a:ext cx="5791879" cy="3538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b-NO" sz="1700" spc="1160" dirty="0">
                  <a:solidFill>
                    <a:srgbClr val="808080"/>
                  </a:solidFill>
                  <a:latin typeface="Arial Narrow"/>
                  <a:ea typeface="ＭＳ Ｐゴシック" charset="-128"/>
                </a:rPr>
                <a:t>UNIVERSITETET</a:t>
              </a:r>
              <a:r>
                <a:rPr lang="nb-NO" sz="1700" spc="1190" dirty="0">
                  <a:solidFill>
                    <a:srgbClr val="808080"/>
                  </a:solidFill>
                  <a:latin typeface="Arial Narrow"/>
                  <a:ea typeface="ＭＳ Ｐゴシック" charset="-128"/>
                </a:rPr>
                <a:t> I BERGEN</a:t>
              </a:r>
            </a:p>
          </p:txBody>
        </p: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5188" y="855663"/>
            <a:ext cx="4873625" cy="21590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r>
              <a:rPr lang="nb-NO"/>
              <a:t>Avdeling / enhet</a:t>
            </a: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F3E851D-C094-4C2A-AF0B-55197BDF249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712402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nb-NO"/>
              <a:t>Avdeling / enhet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0885660-971E-4EC6-A0BC-5F5E211B923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307910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2" indent="0">
              <a:buNone/>
              <a:defRPr sz="1800"/>
            </a:lvl2pPr>
            <a:lvl3pPr marL="914222" indent="0">
              <a:buNone/>
              <a:defRPr sz="1600"/>
            </a:lvl3pPr>
            <a:lvl4pPr marL="1371334" indent="0">
              <a:buNone/>
              <a:defRPr sz="1400"/>
            </a:lvl4pPr>
            <a:lvl5pPr marL="1828445" indent="0">
              <a:buNone/>
              <a:defRPr sz="1400"/>
            </a:lvl5pPr>
            <a:lvl6pPr marL="2285555" indent="0">
              <a:buNone/>
              <a:defRPr sz="1400"/>
            </a:lvl6pPr>
            <a:lvl7pPr marL="2742666" indent="0">
              <a:buNone/>
              <a:defRPr sz="1400"/>
            </a:lvl7pPr>
            <a:lvl8pPr marL="3199777" indent="0">
              <a:buNone/>
              <a:defRPr sz="1400"/>
            </a:lvl8pPr>
            <a:lvl9pPr marL="3656888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nb-NO"/>
              <a:t>Avdeling / enhet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F9CF2FC-7AD7-42CC-96DA-083FD82C65F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328014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nb-NO"/>
              <a:t>Avdeling / enhet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444F61B-1464-4745-BA91-924B29B29C7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716456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2" indent="0">
              <a:buNone/>
              <a:defRPr sz="1800" b="1"/>
            </a:lvl3pPr>
            <a:lvl4pPr marL="1371334" indent="0">
              <a:buNone/>
              <a:defRPr sz="1600" b="1"/>
            </a:lvl4pPr>
            <a:lvl5pPr marL="1828445" indent="0">
              <a:buNone/>
              <a:defRPr sz="1600" b="1"/>
            </a:lvl5pPr>
            <a:lvl6pPr marL="2285555" indent="0">
              <a:buNone/>
              <a:defRPr sz="1600" b="1"/>
            </a:lvl6pPr>
            <a:lvl7pPr marL="2742666" indent="0">
              <a:buNone/>
              <a:defRPr sz="1600" b="1"/>
            </a:lvl7pPr>
            <a:lvl8pPr marL="3199777" indent="0">
              <a:buNone/>
              <a:defRPr sz="1600" b="1"/>
            </a:lvl8pPr>
            <a:lvl9pPr marL="3656888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2" indent="0">
              <a:buNone/>
              <a:defRPr sz="1800" b="1"/>
            </a:lvl3pPr>
            <a:lvl4pPr marL="1371334" indent="0">
              <a:buNone/>
              <a:defRPr sz="1600" b="1"/>
            </a:lvl4pPr>
            <a:lvl5pPr marL="1828445" indent="0">
              <a:buNone/>
              <a:defRPr sz="1600" b="1"/>
            </a:lvl5pPr>
            <a:lvl6pPr marL="2285555" indent="0">
              <a:buNone/>
              <a:defRPr sz="1600" b="1"/>
            </a:lvl6pPr>
            <a:lvl7pPr marL="2742666" indent="0">
              <a:buNone/>
              <a:defRPr sz="1600" b="1"/>
            </a:lvl7pPr>
            <a:lvl8pPr marL="3199777" indent="0">
              <a:buNone/>
              <a:defRPr sz="1600" b="1"/>
            </a:lvl8pPr>
            <a:lvl9pPr marL="3656888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nb-NO"/>
              <a:t>Avdeling / enhet</a:t>
            </a:r>
            <a:endParaRPr lang="nb-NO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36904A3-904D-4867-AEC0-F8EF1368072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752930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/>
          <p:cNvSpPr/>
          <p:nvPr userDrawn="1"/>
        </p:nvSpPr>
        <p:spPr bwMode="auto">
          <a:xfrm>
            <a:off x="-9525" y="1226"/>
            <a:ext cx="9180000" cy="180000"/>
          </a:xfrm>
          <a:prstGeom prst="rect">
            <a:avLst/>
          </a:prstGeom>
          <a:gradFill flip="none" rotWithShape="1">
            <a:gsLst>
              <a:gs pos="50000">
                <a:srgbClr val="00BBFE">
                  <a:shade val="67500"/>
                  <a:satMod val="115000"/>
                </a:srgbClr>
              </a:gs>
              <a:gs pos="100000">
                <a:srgbClr val="00BBF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1422" tIns="45710" rIns="91422" bIns="4571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3600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3" name="Bilde 1"/>
          <p:cNvPicPr>
            <a:picLocks noChangeAspect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8186738" y="5694363"/>
            <a:ext cx="1008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Sylinder 2"/>
          <p:cNvSpPr txBox="1">
            <a:spLocks noChangeArrowheads="1"/>
          </p:cNvSpPr>
          <p:nvPr userDrawn="1"/>
        </p:nvSpPr>
        <p:spPr bwMode="auto">
          <a:xfrm>
            <a:off x="8390065" y="6519865"/>
            <a:ext cx="601410" cy="27697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22" tIns="45710" rIns="91422" bIns="4571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err="1" smtClean="0">
                <a:solidFill>
                  <a:srgbClr val="4E4A48"/>
                </a:solidFill>
                <a:ea typeface="ＭＳ Ｐゴシック" charset="-128"/>
              </a:rPr>
              <a:t>uib.no</a:t>
            </a:r>
            <a:endParaRPr lang="nb-NO" sz="1200" dirty="0" smtClean="0">
              <a:solidFill>
                <a:srgbClr val="4E4A48"/>
              </a:solidFill>
              <a:ea typeface="ＭＳ Ｐゴシック" charset="-128"/>
            </a:endParaRPr>
          </a:p>
        </p:txBody>
      </p:sp>
      <p:pic>
        <p:nvPicPr>
          <p:cNvPr id="5" name="Bild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65" y="3871913"/>
            <a:ext cx="50831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ktangel 11"/>
          <p:cNvSpPr>
            <a:spLocks noChangeArrowheads="1"/>
          </p:cNvSpPr>
          <p:nvPr userDrawn="1"/>
        </p:nvSpPr>
        <p:spPr bwMode="auto">
          <a:xfrm>
            <a:off x="7956550" y="5661027"/>
            <a:ext cx="1187450" cy="119697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2" y="5589590"/>
            <a:ext cx="5889625" cy="2889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nb-NO"/>
              <a:t>Avdeling / enhet</a:t>
            </a:r>
          </a:p>
        </p:txBody>
      </p:sp>
    </p:spTree>
    <p:extLst>
      <p:ext uri="{BB962C8B-B14F-4D97-AF65-F5344CB8AC3E}">
        <p14:creationId xmlns:p14="http://schemas.microsoft.com/office/powerpoint/2010/main" val="346460610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nb-NO"/>
              <a:t>Avdeling / enhet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B169C93-3674-4078-9C64-0AA3479A3DC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52772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22" indent="0">
              <a:buNone/>
              <a:defRPr sz="1000"/>
            </a:lvl3pPr>
            <a:lvl4pPr marL="1371334" indent="0">
              <a:buNone/>
              <a:defRPr sz="900"/>
            </a:lvl4pPr>
            <a:lvl5pPr marL="1828445" indent="0">
              <a:buNone/>
              <a:defRPr sz="900"/>
            </a:lvl5pPr>
            <a:lvl6pPr marL="2285555" indent="0">
              <a:buNone/>
              <a:defRPr sz="900"/>
            </a:lvl6pPr>
            <a:lvl7pPr marL="2742666" indent="0">
              <a:buNone/>
              <a:defRPr sz="900"/>
            </a:lvl7pPr>
            <a:lvl8pPr marL="3199777" indent="0">
              <a:buNone/>
              <a:defRPr sz="900"/>
            </a:lvl8pPr>
            <a:lvl9pPr marL="3656888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nb-NO"/>
              <a:t>Avdeling / enhet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08F0B36-5A3A-4C4E-B9B6-15AE0A4DA7D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832886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2" indent="0">
              <a:buNone/>
              <a:defRPr sz="2400"/>
            </a:lvl3pPr>
            <a:lvl4pPr marL="1371334" indent="0">
              <a:buNone/>
              <a:defRPr sz="2000"/>
            </a:lvl4pPr>
            <a:lvl5pPr marL="1828445" indent="0">
              <a:buNone/>
              <a:defRPr sz="2000"/>
            </a:lvl5pPr>
            <a:lvl6pPr marL="2285555" indent="0">
              <a:buNone/>
              <a:defRPr sz="2000"/>
            </a:lvl6pPr>
            <a:lvl7pPr marL="2742666" indent="0">
              <a:buNone/>
              <a:defRPr sz="2000"/>
            </a:lvl7pPr>
            <a:lvl8pPr marL="3199777" indent="0">
              <a:buNone/>
              <a:defRPr sz="2000"/>
            </a:lvl8pPr>
            <a:lvl9pPr marL="3656888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22" indent="0">
              <a:buNone/>
              <a:defRPr sz="1000"/>
            </a:lvl3pPr>
            <a:lvl4pPr marL="1371334" indent="0">
              <a:buNone/>
              <a:defRPr sz="900"/>
            </a:lvl4pPr>
            <a:lvl5pPr marL="1828445" indent="0">
              <a:buNone/>
              <a:defRPr sz="900"/>
            </a:lvl5pPr>
            <a:lvl6pPr marL="2285555" indent="0">
              <a:buNone/>
              <a:defRPr sz="900"/>
            </a:lvl6pPr>
            <a:lvl7pPr marL="2742666" indent="0">
              <a:buNone/>
              <a:defRPr sz="900"/>
            </a:lvl7pPr>
            <a:lvl8pPr marL="3199777" indent="0">
              <a:buNone/>
              <a:defRPr sz="900"/>
            </a:lvl8pPr>
            <a:lvl9pPr marL="3656888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nb-NO"/>
              <a:t>Avdeling / enhet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4C1F205-12E7-45D9-B7D0-875088834A3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77125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2920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23.11.2016</a:t>
            </a:fld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85221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nb-NO"/>
              <a:t>Avdeling / enhet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240EF6D-1575-4F27-AC2D-CEB733D3FC5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50699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2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nb-NO"/>
              <a:t>Avdeling / enhet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561BA58-6217-4A14-AC9A-6A606F5D4CB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05049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896424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1022920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15"/>
          </p:nvPr>
        </p:nvSpPr>
        <p:spPr>
          <a:xfrm>
            <a:off x="4240552" y="6381328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Adobe Garamond Pro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6"/>
          </p:nvPr>
        </p:nvSpPr>
        <p:spPr>
          <a:xfrm>
            <a:off x="467544" y="6381328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dobe Garamond Pro"/>
              </a:defRPr>
            </a:lvl1pPr>
          </a:lstStyle>
          <a:p>
            <a:fld id="{37795928-792A-8644-A7CB-9CB5B84A69E9}" type="datetime1">
              <a:rPr lang="x-none" smtClean="0"/>
              <a:t>23.11.2016</a:t>
            </a:fld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81328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Adobe Garamond Pro"/>
              </a:defRPr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787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975866"/>
            <a:ext cx="7365504" cy="652934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81328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Adobe Garamond Pro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81328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dobe Garamond Pro"/>
              </a:defRPr>
            </a:lvl1pPr>
          </a:lstStyle>
          <a:p>
            <a:fld id="{37795928-792A-8644-A7CB-9CB5B84A69E9}" type="datetime1">
              <a:rPr lang="x-none" smtClean="0"/>
              <a:t>23.11.2016</a:t>
            </a:fld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81328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Adobe Garamond Pro"/>
              </a:defRPr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208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e med bun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23.11.2016</a:t>
            </a:fld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472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68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9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83965"/>
            <a:ext cx="7365504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23.11.2016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dirty="0"/>
              <a:t>Universitetet i Bergen</a:t>
            </a:r>
          </a:p>
        </p:txBody>
      </p:sp>
    </p:spTree>
    <p:extLst>
      <p:ext uri="{BB962C8B-B14F-4D97-AF65-F5344CB8AC3E}">
        <p14:creationId xmlns:p14="http://schemas.microsoft.com/office/powerpoint/2010/main" val="40504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5" r:id="rId4"/>
    <p:sldLayoutId id="2147483652" r:id="rId5"/>
    <p:sldLayoutId id="2147483653" r:id="rId6"/>
    <p:sldLayoutId id="2147483654" r:id="rId7"/>
    <p:sldLayoutId id="2147483661" r:id="rId8"/>
    <p:sldLayoutId id="2147483662" r:id="rId9"/>
    <p:sldLayoutId id="2147483656" r:id="rId10"/>
    <p:sldLayoutId id="2147483657" r:id="rId11"/>
    <p:sldLayoutId id="2147483658" r:id="rId12"/>
  </p:sldLayoutIdLst>
  <p:hf hdr="0"/>
  <p:txStyles>
    <p:titleStyle>
      <a:lvl1pPr marL="0" algn="l" defTabSz="914400" rtl="0" eaLnBrk="1" latinLnBrk="0" hangingPunct="1">
        <a:lnSpc>
          <a:spcPts val="4320"/>
        </a:lnSpc>
        <a:spcBef>
          <a:spcPct val="0"/>
        </a:spcBef>
        <a:buNone/>
        <a:defRPr sz="3600" b="1" i="0" u="none" kern="1200" cap="none" spc="0" normalizeH="0" baseline="0">
          <a:solidFill>
            <a:srgbClr val="8FA96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8172450" y="5949950"/>
            <a:ext cx="850900" cy="793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296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Klikk for å redigere tekststiler i malen</a:t>
            </a:r>
          </a:p>
          <a:p>
            <a:pPr lvl="1"/>
            <a:r>
              <a:rPr lang="en-GB"/>
              <a:t>Andre nivå</a:t>
            </a:r>
          </a:p>
          <a:p>
            <a:pPr lvl="2"/>
            <a:r>
              <a:rPr lang="en-GB"/>
              <a:t>Tredje nivå</a:t>
            </a:r>
          </a:p>
          <a:p>
            <a:pPr lvl="3"/>
            <a:r>
              <a:rPr lang="en-GB"/>
              <a:t>Fjerde nivå</a:t>
            </a:r>
          </a:p>
          <a:p>
            <a:pPr lvl="4"/>
            <a:r>
              <a:rPr lang="en-GB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0259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8172450" y="5949950"/>
            <a:ext cx="850900" cy="793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705601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pic>
        <p:nvPicPr>
          <p:cNvPr id="5" name="Picture 20"/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6632"/>
            <a:ext cx="15557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50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 bwMode="auto">
          <a:xfrm>
            <a:off x="-9525" y="1226"/>
            <a:ext cx="9180000" cy="180000"/>
          </a:xfrm>
          <a:prstGeom prst="rect">
            <a:avLst/>
          </a:prstGeom>
          <a:gradFill flip="none" rotWithShape="1">
            <a:gsLst>
              <a:gs pos="50000">
                <a:srgbClr val="00BBFE">
                  <a:shade val="67500"/>
                  <a:satMod val="115000"/>
                </a:srgbClr>
              </a:gs>
              <a:gs pos="100000">
                <a:srgbClr val="00BBF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1422" tIns="45710" rIns="91422" bIns="4571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36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0" rIns="91422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5"/>
            <a:ext cx="41148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0" rIns="91422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5" y="0"/>
            <a:ext cx="487362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0" rIns="91422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/>
              <a:t>Avdeling / enhet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5"/>
            <a:ext cx="1954213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0" rIns="91422" bIns="4571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  <a:latin typeface="+mn-lt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5F624-AE19-454E-98B8-2CA3F136CC82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/>
          </a:p>
        </p:txBody>
      </p:sp>
      <p:pic>
        <p:nvPicPr>
          <p:cNvPr id="13322" name="Bilde 1"/>
          <p:cNvPicPr>
            <a:picLocks noChangeAspect="1"/>
          </p:cNvPicPr>
          <p:nvPr userDrawn="1"/>
        </p:nvPicPr>
        <p:blipFill>
          <a:blip r:embed="rId13" cstate="print">
            <a:lum bright="20000"/>
          </a:blip>
          <a:srcRect/>
          <a:stretch>
            <a:fillRect/>
          </a:stretch>
        </p:blipFill>
        <p:spPr bwMode="auto">
          <a:xfrm>
            <a:off x="8186738" y="5694363"/>
            <a:ext cx="1008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2"/>
          <p:cNvSpPr txBox="1">
            <a:spLocks noChangeArrowheads="1"/>
          </p:cNvSpPr>
          <p:nvPr userDrawn="1"/>
        </p:nvSpPr>
        <p:spPr bwMode="auto">
          <a:xfrm>
            <a:off x="8390065" y="6519865"/>
            <a:ext cx="601410" cy="27697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22" tIns="45710" rIns="91422" bIns="4571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err="1" smtClean="0">
                <a:solidFill>
                  <a:srgbClr val="4E4A48"/>
                </a:solidFill>
                <a:ea typeface="ＭＳ Ｐゴシック" charset="-128"/>
              </a:rPr>
              <a:t>uib.no</a:t>
            </a:r>
            <a:endParaRPr lang="nb-NO" sz="1200" dirty="0" smtClean="0">
              <a:solidFill>
                <a:srgbClr val="4E4A48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072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  <a:ea typeface="ＭＳ Ｐゴシック" charset="-128"/>
          <a:cs typeface="ＭＳ Ｐゴシック" charset="-128"/>
        </a:defRPr>
      </a:lvl5pPr>
      <a:lvl6pPr marL="457112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222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33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445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834" indent="-34283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6" indent="-28569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2778" indent="-228555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599888" indent="-22855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000" indent="-228555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112" indent="-228555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222" indent="-228555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8334" indent="-228555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5444" indent="-228555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2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4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5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5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66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77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88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e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992888" cy="2550145"/>
          </a:xfrm>
        </p:spPr>
        <p:txBody>
          <a:bodyPr>
            <a:noAutofit/>
          </a:bodyPr>
          <a:lstStyle/>
          <a:p>
            <a:r>
              <a:rPr lang="nb-NO" sz="2800" dirty="0"/>
              <a:t>Etablering av meritteringsordningen «</a:t>
            </a:r>
            <a:r>
              <a:rPr lang="nb-NO" sz="2800" dirty="0" err="1"/>
              <a:t>Excellent</a:t>
            </a:r>
            <a:r>
              <a:rPr lang="nb-NO" sz="2800" dirty="0"/>
              <a:t> </a:t>
            </a:r>
            <a:r>
              <a:rPr lang="nb-NO" sz="2800" dirty="0" err="1"/>
              <a:t>teaching</a:t>
            </a:r>
            <a:r>
              <a:rPr lang="nb-NO" sz="2800" dirty="0"/>
              <a:t> </a:t>
            </a:r>
            <a:r>
              <a:rPr lang="nb-NO" sz="2800" dirty="0" err="1"/>
              <a:t>practitioner</a:t>
            </a:r>
            <a:r>
              <a:rPr lang="nb-NO" sz="2800" dirty="0"/>
              <a:t>/Fremragende Underviser </a:t>
            </a:r>
            <a:r>
              <a:rPr lang="nb-NO" sz="2800"/>
              <a:t>(ETP/FUND) </a:t>
            </a:r>
            <a:r>
              <a:rPr lang="nb-NO" sz="2800" dirty="0"/>
              <a:t>ved </a:t>
            </a:r>
            <a:r>
              <a:rPr lang="nb-NO" sz="2800" dirty="0" err="1"/>
              <a:t>MatNat</a:t>
            </a:r>
            <a:r>
              <a:rPr lang="nb-NO" sz="3200" dirty="0"/>
              <a:t/>
            </a:r>
            <a:br>
              <a:rPr lang="nb-NO" sz="3200" dirty="0"/>
            </a:br>
            <a:endParaRPr lang="nb-NO" sz="32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Litt bakgrunn og struktur</a:t>
            </a:r>
          </a:p>
          <a:p>
            <a:r>
              <a:rPr lang="nb-NO" dirty="0"/>
              <a:t>Hva? Hvorfor? Hvordan?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2499767" y="-718889"/>
            <a:ext cx="4104456" cy="46166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i="1" dirty="0"/>
              <a:t>Her kan du skrive enhet/tilhørighet! </a:t>
            </a:r>
            <a:br>
              <a:rPr lang="nb-NO" sz="1200" i="1" dirty="0"/>
            </a:br>
            <a:r>
              <a:rPr lang="nb-NO" sz="1200" i="1" dirty="0"/>
              <a:t>Sett blank hvis dette ikke er aktuelt.</a:t>
            </a:r>
          </a:p>
        </p:txBody>
      </p:sp>
      <p:sp>
        <p:nvSpPr>
          <p:cNvPr id="5" name="Plassholder for tittel 1"/>
          <p:cNvSpPr txBox="1">
            <a:spLocks/>
          </p:cNvSpPr>
          <p:nvPr/>
        </p:nvSpPr>
        <p:spPr>
          <a:xfrm>
            <a:off x="1683936" y="460321"/>
            <a:ext cx="5760000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ts val="4320"/>
              </a:lnSpc>
              <a:spcBef>
                <a:spcPct val="0"/>
              </a:spcBef>
              <a:buNone/>
              <a:defRPr sz="3600" b="1" i="0" u="none" kern="1200" cap="none" spc="0" normalizeH="0" baseline="0">
                <a:solidFill>
                  <a:srgbClr val="E54F4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nb-NO" sz="1400" b="0" cap="all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</a:t>
            </a:r>
            <a:r>
              <a:rPr lang="nb-NO" sz="1400" b="0" cap="all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MATEMATISK-NATURVITENSKAPELIGE FAKULTET</a:t>
            </a:r>
            <a:endParaRPr lang="nb-NO" sz="1400" b="0" cap="all" baseline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Rett pil 5"/>
          <p:cNvCxnSpPr>
            <a:stCxn id="4" idx="2"/>
          </p:cNvCxnSpPr>
          <p:nvPr/>
        </p:nvCxnSpPr>
        <p:spPr>
          <a:xfrm>
            <a:off x="4551995" y="-257224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404664"/>
            <a:ext cx="7365504" cy="652934"/>
          </a:xfrm>
        </p:spPr>
        <p:txBody>
          <a:bodyPr/>
          <a:lstStyle/>
          <a:p>
            <a:r>
              <a:rPr lang="nb-NO" dirty="0"/>
              <a:t>Søkerhjelp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49186" y="1412776"/>
            <a:ext cx="7365504" cy="388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/>
              <a:t>Utforming av undervisningsportefølje er et nytt konsept som kan kreve hjelp og veiledning;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17 november: lunsjmøte med informasjon til potensielle søkere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2. desember: Workshop om porteføljeskriving i regi av LTH (Lund)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Utforming av undervisningsportefølje er også tema i </a:t>
            </a:r>
            <a:r>
              <a:rPr lang="nb-NO" dirty="0" err="1"/>
              <a:t>BioCEEDs</a:t>
            </a:r>
            <a:r>
              <a:rPr lang="nb-NO" dirty="0"/>
              <a:t> lærerkurs, som nå tilbys til undervisere ved alle </a:t>
            </a:r>
            <a:r>
              <a:rPr lang="nb-NO" dirty="0" err="1"/>
              <a:t>MatNats</a:t>
            </a:r>
            <a:r>
              <a:rPr lang="nb-NO" dirty="0"/>
              <a:t> </a:t>
            </a:r>
            <a:r>
              <a:rPr lang="nb-NO" dirty="0" smtClean="0"/>
              <a:t>institutter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Individuell rådgivning </a:t>
            </a:r>
            <a:r>
              <a:rPr lang="nb-NO" dirty="0" err="1" smtClean="0"/>
              <a:t>mhp</a:t>
            </a:r>
            <a:r>
              <a:rPr lang="nb-NO" dirty="0" smtClean="0"/>
              <a:t> utforming av søknader?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23.11.2016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06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325202" cy="1061053"/>
          </a:xfrm>
        </p:spPr>
        <p:txBody>
          <a:bodyPr/>
          <a:lstStyle/>
          <a:p>
            <a:pPr algn="ctr"/>
            <a:r>
              <a:rPr lang="nb-NO" sz="3200" dirty="0"/>
              <a:t>Bedømmelse og uttelling</a:t>
            </a:r>
            <a:br>
              <a:rPr lang="nb-NO" sz="3200" dirty="0"/>
            </a:br>
            <a:r>
              <a:rPr lang="nb-NO" sz="2000" dirty="0"/>
              <a:t>(</a:t>
            </a:r>
            <a:r>
              <a:rPr lang="nb-NO" sz="2000" dirty="0" err="1"/>
              <a:t>Work</a:t>
            </a:r>
            <a:r>
              <a:rPr lang="nb-NO" sz="2000" dirty="0"/>
              <a:t> in progress)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3888000"/>
          </a:xfrm>
        </p:spPr>
        <p:txBody>
          <a:bodyPr>
            <a:noAutofit/>
          </a:bodyPr>
          <a:lstStyle/>
          <a:p>
            <a:r>
              <a:rPr lang="nb-NO" sz="1800" dirty="0" smtClean="0"/>
              <a:t>Det oppnevnes en styringskomite og individuelle bedømmelseskomiteer for de enkelte søknadene</a:t>
            </a:r>
          </a:p>
          <a:p>
            <a:endParaRPr lang="nb-NO" sz="800" dirty="0"/>
          </a:p>
          <a:p>
            <a:r>
              <a:rPr lang="nb-NO" sz="1800" dirty="0" smtClean="0"/>
              <a:t>Bedømmelsen </a:t>
            </a:r>
            <a:r>
              <a:rPr lang="nb-NO" sz="1800" b="1" dirty="0"/>
              <a:t>må</a:t>
            </a:r>
            <a:r>
              <a:rPr lang="nb-NO" sz="1800" dirty="0"/>
              <a:t> ha disiplinfaglig og lokal forankring. Den foretas av komite  bestående av 2-3 disiplinfaglige interne representanter (oppnevnt fra/av Studiestyret), en representant </a:t>
            </a:r>
            <a:r>
              <a:rPr lang="nb-NO" sz="1800" dirty="0" smtClean="0"/>
              <a:t>fra UiB med </a:t>
            </a:r>
            <a:r>
              <a:rPr lang="nb-NO" sz="1800" dirty="0"/>
              <a:t>pedagogisk/didaktisk kompetanse, en ekstern representant </a:t>
            </a:r>
            <a:r>
              <a:rPr lang="nb-NO" sz="1800" dirty="0" smtClean="0"/>
              <a:t>(fra en institusjon som har erfaring med lignende ordninger) </a:t>
            </a:r>
            <a:r>
              <a:rPr lang="nb-NO" sz="1800" dirty="0"/>
              <a:t>og (eventuelt) en studentrepresentant</a:t>
            </a:r>
            <a:r>
              <a:rPr lang="nb-NO" sz="1800" dirty="0" smtClean="0"/>
              <a:t>.</a:t>
            </a:r>
          </a:p>
          <a:p>
            <a:endParaRPr lang="nb-NO" sz="800" dirty="0"/>
          </a:p>
          <a:p>
            <a:r>
              <a:rPr lang="nb-NO" sz="1800" dirty="0"/>
              <a:t>Bedømmelse baseres på innlevert søknad samt intervju</a:t>
            </a:r>
          </a:p>
          <a:p>
            <a:endParaRPr lang="nb-NO" sz="800" dirty="0"/>
          </a:p>
          <a:p>
            <a:r>
              <a:rPr lang="nb-NO" sz="1800" dirty="0"/>
              <a:t>Godkjent søknad gir varig økonomisk belønning med utgangspunkt i «Særavtale om vilkår for lønnsfastsettelse for tilsatte som oppnår prestisjefylte prosjekter»</a:t>
            </a:r>
          </a:p>
          <a:p>
            <a:pPr marL="0" indent="0">
              <a:buNone/>
            </a:pPr>
            <a:endParaRPr lang="nb-NO" sz="800" dirty="0"/>
          </a:p>
          <a:p>
            <a:r>
              <a:rPr lang="nb-NO" sz="1800" dirty="0"/>
              <a:t>Godkjente søkere tas opp i fakultetets «pedagogiske akademi» og forventes å ta del i undervisningsutvikling på fakultetet gjennom å dele erfaringer og være aktive del i faglige, didaktiske og pedagogiske fora også i fremtiden.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08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750446" y="2438403"/>
            <a:ext cx="2133600" cy="1905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5" tIns="45708" rIns="91415" bIns="4570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 rot="3517907">
            <a:off x="1371600" y="2133603"/>
            <a:ext cx="1371600" cy="2514600"/>
            <a:chOff x="864" y="1344"/>
            <a:chExt cx="864" cy="1584"/>
          </a:xfrm>
        </p:grpSpPr>
        <p:sp>
          <p:nvSpPr>
            <p:cNvPr id="14341" name="AutoShape 5"/>
            <p:cNvSpPr>
              <a:spLocks noChangeArrowheads="1"/>
            </p:cNvSpPr>
            <p:nvPr/>
          </p:nvSpPr>
          <p:spPr bwMode="auto">
            <a:xfrm rot="2872299">
              <a:off x="1224" y="2232"/>
              <a:ext cx="912" cy="9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9525" cap="rnd">
              <a:solidFill>
                <a:srgbClr val="80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42" name="AutoShape 6"/>
            <p:cNvSpPr>
              <a:spLocks noChangeArrowheads="1"/>
            </p:cNvSpPr>
            <p:nvPr/>
          </p:nvSpPr>
          <p:spPr bwMode="auto">
            <a:xfrm rot="2872299">
              <a:off x="456" y="2232"/>
              <a:ext cx="912" cy="9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9525" cap="rnd">
              <a:solidFill>
                <a:srgbClr val="80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43" name="AutoShape 7"/>
            <p:cNvSpPr>
              <a:spLocks noChangeArrowheads="1"/>
            </p:cNvSpPr>
            <p:nvPr/>
          </p:nvSpPr>
          <p:spPr bwMode="auto">
            <a:xfrm rot="2872299">
              <a:off x="1176" y="1752"/>
              <a:ext cx="912" cy="9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9525" cap="rnd">
              <a:solidFill>
                <a:srgbClr val="80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44" name="AutoShape 8"/>
            <p:cNvSpPr>
              <a:spLocks noChangeArrowheads="1"/>
            </p:cNvSpPr>
            <p:nvPr/>
          </p:nvSpPr>
          <p:spPr bwMode="auto">
            <a:xfrm rot="2872299">
              <a:off x="936" y="2424"/>
              <a:ext cx="912" cy="9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9525" cap="rnd">
              <a:solidFill>
                <a:srgbClr val="80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345" name="Group 9"/>
          <p:cNvGrpSpPr>
            <a:grpSpLocks/>
          </p:cNvGrpSpPr>
          <p:nvPr/>
        </p:nvGrpSpPr>
        <p:grpSpPr bwMode="auto">
          <a:xfrm rot="369750">
            <a:off x="1055245" y="2743203"/>
            <a:ext cx="1371600" cy="1295400"/>
            <a:chOff x="960" y="1872"/>
            <a:chExt cx="864" cy="816"/>
          </a:xfrm>
        </p:grpSpPr>
        <p:sp>
          <p:nvSpPr>
            <p:cNvPr id="14346" name="AutoShape 10"/>
            <p:cNvSpPr>
              <a:spLocks noChangeArrowheads="1"/>
            </p:cNvSpPr>
            <p:nvPr/>
          </p:nvSpPr>
          <p:spPr bwMode="auto">
            <a:xfrm>
              <a:off x="1008" y="1968"/>
              <a:ext cx="192" cy="192"/>
            </a:xfrm>
            <a:prstGeom prst="smileyFace">
              <a:avLst>
                <a:gd name="adj" fmla="val 4653"/>
              </a:avLst>
            </a:prstGeom>
            <a:solidFill>
              <a:srgbClr val="FFEF6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47" name="AutoShape 11"/>
            <p:cNvSpPr>
              <a:spLocks noChangeArrowheads="1"/>
            </p:cNvSpPr>
            <p:nvPr/>
          </p:nvSpPr>
          <p:spPr bwMode="auto">
            <a:xfrm>
              <a:off x="960" y="2304"/>
              <a:ext cx="192" cy="192"/>
            </a:xfrm>
            <a:prstGeom prst="smileyFace">
              <a:avLst>
                <a:gd name="adj" fmla="val 4653"/>
              </a:avLst>
            </a:prstGeom>
            <a:solidFill>
              <a:srgbClr val="FFEF6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48" name="AutoShape 12"/>
            <p:cNvSpPr>
              <a:spLocks noChangeArrowheads="1"/>
            </p:cNvSpPr>
            <p:nvPr/>
          </p:nvSpPr>
          <p:spPr bwMode="auto">
            <a:xfrm>
              <a:off x="1392" y="2160"/>
              <a:ext cx="192" cy="192"/>
            </a:xfrm>
            <a:prstGeom prst="smileyFace">
              <a:avLst>
                <a:gd name="adj" fmla="val 4653"/>
              </a:avLst>
            </a:prstGeom>
            <a:solidFill>
              <a:srgbClr val="FFEF6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49" name="AutoShape 13"/>
            <p:cNvSpPr>
              <a:spLocks noChangeArrowheads="1"/>
            </p:cNvSpPr>
            <p:nvPr/>
          </p:nvSpPr>
          <p:spPr bwMode="auto">
            <a:xfrm>
              <a:off x="1296" y="2496"/>
              <a:ext cx="192" cy="192"/>
            </a:xfrm>
            <a:prstGeom prst="smileyFace">
              <a:avLst>
                <a:gd name="adj" fmla="val 4653"/>
              </a:avLst>
            </a:prstGeom>
            <a:solidFill>
              <a:srgbClr val="FFEF6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50" name="AutoShape 14"/>
            <p:cNvSpPr>
              <a:spLocks noChangeArrowheads="1"/>
            </p:cNvSpPr>
            <p:nvPr/>
          </p:nvSpPr>
          <p:spPr bwMode="auto">
            <a:xfrm>
              <a:off x="1632" y="2016"/>
              <a:ext cx="192" cy="192"/>
            </a:xfrm>
            <a:prstGeom prst="smileyFace">
              <a:avLst>
                <a:gd name="adj" fmla="val 4653"/>
              </a:avLst>
            </a:prstGeom>
            <a:solidFill>
              <a:srgbClr val="FFEF6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51" name="AutoShape 15"/>
            <p:cNvSpPr>
              <a:spLocks noChangeArrowheads="1"/>
            </p:cNvSpPr>
            <p:nvPr/>
          </p:nvSpPr>
          <p:spPr bwMode="auto">
            <a:xfrm>
              <a:off x="1200" y="2256"/>
              <a:ext cx="192" cy="192"/>
            </a:xfrm>
            <a:prstGeom prst="smileyFace">
              <a:avLst>
                <a:gd name="adj" fmla="val 4653"/>
              </a:avLst>
            </a:prstGeom>
            <a:solidFill>
              <a:srgbClr val="FFEF6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52" name="AutoShape 16"/>
            <p:cNvSpPr>
              <a:spLocks noChangeArrowheads="1"/>
            </p:cNvSpPr>
            <p:nvPr/>
          </p:nvSpPr>
          <p:spPr bwMode="auto">
            <a:xfrm>
              <a:off x="1392" y="1872"/>
              <a:ext cx="192" cy="192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53" name="AutoShape 17"/>
            <p:cNvSpPr>
              <a:spLocks noChangeArrowheads="1"/>
            </p:cNvSpPr>
            <p:nvPr/>
          </p:nvSpPr>
          <p:spPr bwMode="auto">
            <a:xfrm>
              <a:off x="1536" y="2448"/>
              <a:ext cx="192" cy="192"/>
            </a:xfrm>
            <a:prstGeom prst="smileyFace">
              <a:avLst>
                <a:gd name="adj" fmla="val 4653"/>
              </a:avLst>
            </a:prstGeom>
            <a:solidFill>
              <a:srgbClr val="FFEF6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54" name="AutoShape 18"/>
            <p:cNvSpPr>
              <a:spLocks noChangeArrowheads="1"/>
            </p:cNvSpPr>
            <p:nvPr/>
          </p:nvSpPr>
          <p:spPr bwMode="auto">
            <a:xfrm>
              <a:off x="1296" y="2352"/>
              <a:ext cx="192" cy="192"/>
            </a:xfrm>
            <a:prstGeom prst="smileyFace">
              <a:avLst>
                <a:gd name="adj" fmla="val 4653"/>
              </a:avLst>
            </a:prstGeom>
            <a:solidFill>
              <a:srgbClr val="FFEF6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55" name="AutoShape 19"/>
            <p:cNvSpPr>
              <a:spLocks noChangeArrowheads="1"/>
            </p:cNvSpPr>
            <p:nvPr/>
          </p:nvSpPr>
          <p:spPr bwMode="auto">
            <a:xfrm>
              <a:off x="1248" y="1968"/>
              <a:ext cx="192" cy="192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56" name="AutoShape 20"/>
            <p:cNvSpPr>
              <a:spLocks noChangeArrowheads="1"/>
            </p:cNvSpPr>
            <p:nvPr/>
          </p:nvSpPr>
          <p:spPr bwMode="auto">
            <a:xfrm>
              <a:off x="1632" y="2208"/>
              <a:ext cx="192" cy="192"/>
            </a:xfrm>
            <a:prstGeom prst="smileyFace">
              <a:avLst>
                <a:gd name="adj" fmla="val 4653"/>
              </a:avLst>
            </a:prstGeom>
            <a:solidFill>
              <a:srgbClr val="FFEF6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672970" y="4724402"/>
            <a:ext cx="2800716" cy="156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5" tIns="45708" rIns="91415" bIns="45708">
            <a:spAutoFit/>
          </a:bodyPr>
          <a:lstStyle>
            <a:lvl1pPr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0500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Teaching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90500" algn="l"/>
              </a:tabLst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	private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90500" algn="l"/>
              </a:tabLst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	no peer review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90500" algn="l"/>
              </a:tabLst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	no documentation</a:t>
            </a:r>
          </a:p>
        </p:txBody>
      </p:sp>
      <p:grpSp>
        <p:nvGrpSpPr>
          <p:cNvPr id="14358" name="Group 22"/>
          <p:cNvGrpSpPr>
            <a:grpSpLocks/>
          </p:cNvGrpSpPr>
          <p:nvPr/>
        </p:nvGrpSpPr>
        <p:grpSpPr bwMode="auto">
          <a:xfrm>
            <a:off x="5246246" y="2133601"/>
            <a:ext cx="2384424" cy="4160838"/>
            <a:chOff x="3504" y="1344"/>
            <a:chExt cx="1502" cy="2621"/>
          </a:xfrm>
        </p:grpSpPr>
        <p:grpSp>
          <p:nvGrpSpPr>
            <p:cNvPr id="14359" name="Group 23"/>
            <p:cNvGrpSpPr>
              <a:grpSpLocks/>
            </p:cNvGrpSpPr>
            <p:nvPr/>
          </p:nvGrpSpPr>
          <p:grpSpPr bwMode="auto">
            <a:xfrm>
              <a:off x="3504" y="1344"/>
              <a:ext cx="1344" cy="1584"/>
              <a:chOff x="3504" y="1344"/>
              <a:chExt cx="1344" cy="1584"/>
            </a:xfrm>
          </p:grpSpPr>
          <p:sp>
            <p:nvSpPr>
              <p:cNvPr id="14360" name="Oval 24"/>
              <p:cNvSpPr>
                <a:spLocks noChangeArrowheads="1"/>
              </p:cNvSpPr>
              <p:nvPr/>
            </p:nvSpPr>
            <p:spPr bwMode="auto">
              <a:xfrm>
                <a:off x="3504" y="1536"/>
                <a:ext cx="1344" cy="1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4361" name="Group 25"/>
              <p:cNvGrpSpPr>
                <a:grpSpLocks/>
              </p:cNvGrpSpPr>
              <p:nvPr/>
            </p:nvGrpSpPr>
            <p:grpSpPr bwMode="auto">
              <a:xfrm rot="1361403">
                <a:off x="3696" y="1344"/>
                <a:ext cx="864" cy="1584"/>
                <a:chOff x="864" y="1344"/>
                <a:chExt cx="864" cy="1584"/>
              </a:xfrm>
            </p:grpSpPr>
            <p:sp>
              <p:nvSpPr>
                <p:cNvPr id="14362" name="AutoShape 26"/>
                <p:cNvSpPr>
                  <a:spLocks noChangeArrowheads="1"/>
                </p:cNvSpPr>
                <p:nvPr/>
              </p:nvSpPr>
              <p:spPr bwMode="auto">
                <a:xfrm rot="2872299">
                  <a:off x="1224" y="2232"/>
                  <a:ext cx="912" cy="96"/>
                </a:xfrm>
                <a:custGeom>
                  <a:avLst/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8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63" name="AutoShape 27"/>
                <p:cNvSpPr>
                  <a:spLocks noChangeArrowheads="1"/>
                </p:cNvSpPr>
                <p:nvPr/>
              </p:nvSpPr>
              <p:spPr bwMode="auto">
                <a:xfrm rot="2872299">
                  <a:off x="456" y="2232"/>
                  <a:ext cx="912" cy="96"/>
                </a:xfrm>
                <a:custGeom>
                  <a:avLst/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8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64" name="AutoShape 28"/>
                <p:cNvSpPr>
                  <a:spLocks noChangeArrowheads="1"/>
                </p:cNvSpPr>
                <p:nvPr/>
              </p:nvSpPr>
              <p:spPr bwMode="auto">
                <a:xfrm rot="2872299">
                  <a:off x="1176" y="1752"/>
                  <a:ext cx="912" cy="96"/>
                </a:xfrm>
                <a:custGeom>
                  <a:avLst/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8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65" name="AutoShape 29"/>
                <p:cNvSpPr>
                  <a:spLocks noChangeArrowheads="1"/>
                </p:cNvSpPr>
                <p:nvPr/>
              </p:nvSpPr>
              <p:spPr bwMode="auto">
                <a:xfrm rot="2872299">
                  <a:off x="936" y="2424"/>
                  <a:ext cx="912" cy="96"/>
                </a:xfrm>
                <a:custGeom>
                  <a:avLst/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8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4366" name="Group 30"/>
              <p:cNvGrpSpPr>
                <a:grpSpLocks/>
              </p:cNvGrpSpPr>
              <p:nvPr/>
            </p:nvGrpSpPr>
            <p:grpSpPr bwMode="auto">
              <a:xfrm rot="-388926">
                <a:off x="3744" y="1728"/>
                <a:ext cx="864" cy="816"/>
                <a:chOff x="960" y="1872"/>
                <a:chExt cx="864" cy="816"/>
              </a:xfrm>
            </p:grpSpPr>
            <p:sp>
              <p:nvSpPr>
                <p:cNvPr id="14367" name="AutoShape 31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192" cy="192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68" name="AutoShape 32"/>
                <p:cNvSpPr>
                  <a:spLocks noChangeArrowheads="1"/>
                </p:cNvSpPr>
                <p:nvPr/>
              </p:nvSpPr>
              <p:spPr bwMode="auto">
                <a:xfrm>
                  <a:off x="960" y="2304"/>
                  <a:ext cx="192" cy="192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69" name="AutoShape 33"/>
                <p:cNvSpPr>
                  <a:spLocks noChangeArrowheads="1"/>
                </p:cNvSpPr>
                <p:nvPr/>
              </p:nvSpPr>
              <p:spPr bwMode="auto">
                <a:xfrm>
                  <a:off x="1392" y="2160"/>
                  <a:ext cx="192" cy="192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70" name="AutoShape 34"/>
                <p:cNvSpPr>
                  <a:spLocks noChangeArrowheads="1"/>
                </p:cNvSpPr>
                <p:nvPr/>
              </p:nvSpPr>
              <p:spPr bwMode="auto">
                <a:xfrm>
                  <a:off x="1296" y="2496"/>
                  <a:ext cx="192" cy="192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71" name="AutoShape 35"/>
                <p:cNvSpPr>
                  <a:spLocks noChangeArrowheads="1"/>
                </p:cNvSpPr>
                <p:nvPr/>
              </p:nvSpPr>
              <p:spPr bwMode="auto">
                <a:xfrm>
                  <a:off x="1632" y="2016"/>
                  <a:ext cx="192" cy="192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72" name="AutoShape 36"/>
                <p:cNvSpPr>
                  <a:spLocks noChangeArrowheads="1"/>
                </p:cNvSpPr>
                <p:nvPr/>
              </p:nvSpPr>
              <p:spPr bwMode="auto">
                <a:xfrm>
                  <a:off x="1200" y="2256"/>
                  <a:ext cx="192" cy="192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73" name="AutoShape 37"/>
                <p:cNvSpPr>
                  <a:spLocks noChangeArrowheads="1"/>
                </p:cNvSpPr>
                <p:nvPr/>
              </p:nvSpPr>
              <p:spPr bwMode="auto">
                <a:xfrm>
                  <a:off x="1392" y="1872"/>
                  <a:ext cx="192" cy="192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74" name="AutoShape 38"/>
                <p:cNvSpPr>
                  <a:spLocks noChangeArrowheads="1"/>
                </p:cNvSpPr>
                <p:nvPr/>
              </p:nvSpPr>
              <p:spPr bwMode="auto">
                <a:xfrm>
                  <a:off x="1536" y="2448"/>
                  <a:ext cx="192" cy="192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75" name="AutoShape 39"/>
                <p:cNvSpPr>
                  <a:spLocks noChangeArrowheads="1"/>
                </p:cNvSpPr>
                <p:nvPr/>
              </p:nvSpPr>
              <p:spPr bwMode="auto">
                <a:xfrm>
                  <a:off x="1296" y="2352"/>
                  <a:ext cx="192" cy="192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76" name="AutoShape 40"/>
                <p:cNvSpPr>
                  <a:spLocks noChangeArrowheads="1"/>
                </p:cNvSpPr>
                <p:nvPr/>
              </p:nvSpPr>
              <p:spPr bwMode="auto">
                <a:xfrm>
                  <a:off x="1248" y="1968"/>
                  <a:ext cx="192" cy="192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77" name="AutoShape 41"/>
                <p:cNvSpPr>
                  <a:spLocks noChangeArrowheads="1"/>
                </p:cNvSpPr>
                <p:nvPr/>
              </p:nvSpPr>
              <p:spPr bwMode="auto">
                <a:xfrm>
                  <a:off x="1632" y="2208"/>
                  <a:ext cx="192" cy="192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4378" name="Text Box 42"/>
            <p:cNvSpPr txBox="1">
              <a:spLocks noChangeArrowheads="1"/>
            </p:cNvSpPr>
            <p:nvPr/>
          </p:nvSpPr>
          <p:spPr bwMode="auto">
            <a:xfrm>
              <a:off x="3565" y="2976"/>
              <a:ext cx="1441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90500" algn="l"/>
                </a:tabLst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Teaching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>
                  <a:tab pos="190500" algn="l"/>
                </a:tabLst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 	collegial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>
                  <a:tab pos="190500" algn="l"/>
                </a:tabLst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 	peer reviewed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>
                  <a:tab pos="190500" algn="l"/>
                </a:tabLst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 	documented</a:t>
              </a:r>
            </a:p>
          </p:txBody>
        </p:sp>
      </p:grpSp>
      <p:grpSp>
        <p:nvGrpSpPr>
          <p:cNvPr id="14379" name="Group 43"/>
          <p:cNvGrpSpPr>
            <a:grpSpLocks/>
          </p:cNvGrpSpPr>
          <p:nvPr/>
        </p:nvGrpSpPr>
        <p:grpSpPr bwMode="auto">
          <a:xfrm>
            <a:off x="3569845" y="2895609"/>
            <a:ext cx="1295400" cy="3124200"/>
            <a:chOff x="2448" y="1824"/>
            <a:chExt cx="816" cy="1968"/>
          </a:xfrm>
        </p:grpSpPr>
        <p:sp>
          <p:nvSpPr>
            <p:cNvPr id="14380" name="AutoShape 44"/>
            <p:cNvSpPr>
              <a:spLocks noChangeArrowheads="1"/>
            </p:cNvSpPr>
            <p:nvPr/>
          </p:nvSpPr>
          <p:spPr bwMode="auto">
            <a:xfrm>
              <a:off x="2448" y="3168"/>
              <a:ext cx="816" cy="624"/>
            </a:xfrm>
            <a:prstGeom prst="rightArrow">
              <a:avLst>
                <a:gd name="adj1" fmla="val 50000"/>
                <a:gd name="adj2" fmla="val 32692"/>
              </a:avLst>
            </a:prstGeom>
            <a:solidFill>
              <a:srgbClr val="E6E6E6"/>
            </a:solidFill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81" name="AutoShape 45"/>
            <p:cNvSpPr>
              <a:spLocks noChangeArrowheads="1"/>
            </p:cNvSpPr>
            <p:nvPr/>
          </p:nvSpPr>
          <p:spPr bwMode="auto">
            <a:xfrm>
              <a:off x="2448" y="1824"/>
              <a:ext cx="816" cy="624"/>
            </a:xfrm>
            <a:prstGeom prst="rightArrow">
              <a:avLst>
                <a:gd name="adj1" fmla="val 50000"/>
                <a:gd name="adj2" fmla="val 32692"/>
              </a:avLst>
            </a:prstGeom>
            <a:solidFill>
              <a:srgbClr val="E6E6E6"/>
            </a:solidFill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382" name="Text Box 46"/>
          <p:cNvSpPr txBox="1">
            <a:spLocks noChangeArrowheads="1"/>
          </p:cNvSpPr>
          <p:nvPr/>
        </p:nvSpPr>
        <p:spPr bwMode="auto">
          <a:xfrm>
            <a:off x="202388" y="1143005"/>
            <a:ext cx="8708984" cy="58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5" tIns="45708" rIns="91415" bIns="4570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 cultural shift concerning Teaching &amp; Learning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253635" y="1724032"/>
            <a:ext cx="3777220" cy="40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5" tIns="45708" rIns="91415" bIns="4570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Inspired by the research culture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3894175" y="1752611"/>
            <a:ext cx="5039460" cy="4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5" tIns="45708" rIns="91415" bIns="4570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– Scholarship of Teaching and Learning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8FA968"/>
                </a:solidFill>
              </a:rPr>
              <a:t>So, </a:t>
            </a:r>
            <a:r>
              <a:rPr lang="sv-SE" dirty="0" err="1">
                <a:solidFill>
                  <a:srgbClr val="8FA968"/>
                </a:solidFill>
              </a:rPr>
              <a:t>we</a:t>
            </a:r>
            <a:r>
              <a:rPr lang="sv-SE" dirty="0">
                <a:solidFill>
                  <a:srgbClr val="8FA968"/>
                </a:solidFill>
              </a:rPr>
              <a:t> </a:t>
            </a:r>
            <a:r>
              <a:rPr lang="sv-SE" dirty="0" err="1">
                <a:solidFill>
                  <a:srgbClr val="8FA968"/>
                </a:solidFill>
              </a:rPr>
              <a:t>are</a:t>
            </a:r>
            <a:r>
              <a:rPr lang="sv-SE" dirty="0">
                <a:solidFill>
                  <a:srgbClr val="8FA968"/>
                </a:solidFill>
              </a:rPr>
              <a:t> </a:t>
            </a:r>
            <a:r>
              <a:rPr lang="sv-SE" dirty="0" err="1">
                <a:solidFill>
                  <a:srgbClr val="8FA968"/>
                </a:solidFill>
              </a:rPr>
              <a:t>aiming</a:t>
            </a:r>
            <a:r>
              <a:rPr lang="sv-SE" dirty="0">
                <a:solidFill>
                  <a:srgbClr val="8FA968"/>
                </a:solidFill>
              </a:rPr>
              <a:t> for:</a:t>
            </a:r>
          </a:p>
        </p:txBody>
      </p:sp>
    </p:spTree>
    <p:extLst>
      <p:ext uri="{BB962C8B-B14F-4D97-AF65-F5344CB8AC3E}">
        <p14:creationId xmlns:p14="http://schemas.microsoft.com/office/powerpoint/2010/main" val="5327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6513" y="955675"/>
            <a:ext cx="9180513" cy="5902325"/>
          </a:xfrm>
          <a:noFill/>
        </p:spPr>
      </p:pic>
      <p:sp>
        <p:nvSpPr>
          <p:cNvPr id="4" name="TekstSylinder 3"/>
          <p:cNvSpPr txBox="1"/>
          <p:nvPr/>
        </p:nvSpPr>
        <p:spPr>
          <a:xfrm>
            <a:off x="0" y="292377"/>
            <a:ext cx="9144000" cy="584755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2400" b="1" dirty="0" smtClean="0">
                <a:solidFill>
                  <a:srgbClr val="8FA968"/>
                </a:solidFill>
              </a:rPr>
              <a:t> </a:t>
            </a:r>
            <a:r>
              <a:rPr lang="nb-NO" sz="3200" b="1" dirty="0" smtClean="0">
                <a:solidFill>
                  <a:srgbClr val="8FA968"/>
                </a:solidFill>
              </a:rPr>
              <a:t>Takk for oppmerksomheten!</a:t>
            </a:r>
          </a:p>
        </p:txBody>
      </p:sp>
    </p:spTree>
    <p:extLst>
      <p:ext uri="{BB962C8B-B14F-4D97-AF65-F5344CB8AC3E}">
        <p14:creationId xmlns:p14="http://schemas.microsoft.com/office/powerpoint/2010/main" val="636663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365504" cy="652934"/>
          </a:xfrm>
        </p:spPr>
        <p:txBody>
          <a:bodyPr/>
          <a:lstStyle/>
          <a:p>
            <a:r>
              <a:rPr lang="nb-NO" dirty="0"/>
              <a:t>Bakgrunn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88" y="1988840"/>
            <a:ext cx="8064896" cy="388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/>
              <a:t>Ordningen er ment å belønne personer som yter en særlig innsats innen utvikling av undervisning, og har to hovedformål:</a:t>
            </a:r>
          </a:p>
          <a:p>
            <a:pPr marL="0" indent="0">
              <a:buNone/>
            </a:pPr>
            <a:endParaRPr lang="nb-NO" b="1" dirty="0"/>
          </a:p>
          <a:p>
            <a:r>
              <a:rPr lang="nb-NO" dirty="0"/>
              <a:t>Ønske om å anerkjenne og heve statusen på systematisk og dokumentert arbeid med undervisningskultur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Bidra til å utvikle en kollegial og profesjonell undervisnings- og lærerkultur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Ordningen er </a:t>
            </a:r>
            <a:r>
              <a:rPr lang="nb-NO" b="1" dirty="0"/>
              <a:t>ikke</a:t>
            </a:r>
            <a:r>
              <a:rPr lang="nb-NO" dirty="0"/>
              <a:t> ment å erstatte eksiterende tiltak knyttet til undervisningskvalitet, som studentpriser og kvalitetssikringsrutiner, men er tenkt som et supplement til disse. </a:t>
            </a:r>
          </a:p>
        </p:txBody>
      </p:sp>
    </p:spTree>
    <p:extLst>
      <p:ext uri="{BB962C8B-B14F-4D97-AF65-F5344CB8AC3E}">
        <p14:creationId xmlns:p14="http://schemas.microsoft.com/office/powerpoint/2010/main" val="8109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419850" y="836195"/>
            <a:ext cx="8724151" cy="578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8" rIns="91438" bIns="45718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 </a:t>
            </a:r>
            <a:r>
              <a:rPr kumimoji="0" lang="sv-S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develop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individual</a:t>
            </a: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teachers</a:t>
            </a:r>
            <a:r>
              <a:rPr kumimoji="0" lang="ja-JP" altLang="sv-S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</a:t>
            </a:r>
            <a:r>
              <a:rPr kumimoji="0" lang="sv-SE" altLang="ja-JP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altLang="ja-JP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practice</a:t>
            </a:r>
            <a:r>
              <a:rPr kumimoji="0" lang="sv-SE" altLang="ja-JP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sv-SE" altLang="ja-JP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sv-SE" altLang="ja-JP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 </a:t>
            </a:r>
            <a:r>
              <a:rPr kumimoji="0" lang="sv-SE" altLang="ja-JP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develop</a:t>
            </a:r>
            <a:r>
              <a:rPr kumimoji="0" lang="sv-SE" altLang="ja-JP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altLang="ja-JP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teacher</a:t>
            </a:r>
            <a:r>
              <a:rPr kumimoji="0" lang="sv-SE" altLang="ja-JP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altLang="ja-JP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thinking</a:t>
            </a:r>
            <a:endParaRPr kumimoji="0" lang="sv-SE" altLang="ja-JP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3. </a:t>
            </a:r>
            <a:r>
              <a:rPr kumimoji="0" lang="sv-S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develop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teacher</a:t>
            </a: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motivation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4. </a:t>
            </a:r>
            <a:r>
              <a:rPr kumimoji="0" lang="sv-S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develop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sv-S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local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communities</a:t>
            </a: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</a:t>
            </a: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practice</a:t>
            </a: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5.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address</a:t>
            </a: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local</a:t>
            </a: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issues</a:t>
            </a: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and problems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6. </a:t>
            </a:r>
            <a:r>
              <a:rPr kumimoji="0" lang="sv-S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identify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emergent</a:t>
            </a: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change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&amp;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spread</a:t>
            </a: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best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practice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7. </a:t>
            </a:r>
            <a:r>
              <a:rPr kumimoji="0" lang="sv-S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develop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learning</a:t>
            </a: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environments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8. </a:t>
            </a:r>
            <a:r>
              <a:rPr kumimoji="0" lang="sv-S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develop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learning</a:t>
            </a: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resources</a:t>
            </a:r>
            <a:endParaRPr kumimoji="0" lang="sv-SE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9. </a:t>
            </a:r>
            <a:r>
              <a:rPr kumimoji="0" lang="sv-S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develop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students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10. </a:t>
            </a:r>
            <a:r>
              <a:rPr kumimoji="0" lang="sv-S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develop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quality</a:t>
            </a: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assurance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11. </a:t>
            </a:r>
            <a:r>
              <a:rPr kumimoji="0" lang="sv-S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undertake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evaluation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12. </a:t>
            </a:r>
            <a:r>
              <a:rPr kumimoji="0" lang="sv-S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develop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leadership</a:t>
            </a: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</a:t>
            </a: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teaching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13.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identify</a:t>
            </a: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and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remove</a:t>
            </a: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infrastructure</a:t>
            </a: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obstacles</a:t>
            </a: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14.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institutional</a:t>
            </a: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strategy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15.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influence</a:t>
            </a: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the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external</a:t>
            </a: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environment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utiger 45 Light" charset="0"/>
            </a:endParaRP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539552" y="-1395536"/>
            <a:ext cx="9144000" cy="60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246" tIns="41623" rIns="83246" bIns="41623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457200" marR="0" lvl="0" indent="-457200" algn="ctr" defTabSz="914400" eaLnBrk="0" fontAlgn="auto" latinLnBrk="0" hangingPunct="0">
              <a:lnSpc>
                <a:spcPct val="100000"/>
              </a:lnSpc>
              <a:spcBef>
                <a:spcPct val="1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BA6F00"/>
                </a:solidFill>
                <a:effectLst/>
                <a:uLnTx/>
                <a:uFillTx/>
                <a:latin typeface="Frutiger 45 Light" charset="0"/>
                <a:ea typeface="ＭＳ Ｐゴシック" charset="0"/>
                <a:cs typeface="ＭＳ Ｐゴシック" charset="0"/>
                <a:sym typeface="Symbol" charset="0"/>
              </a:rPr>
              <a:t>Educational development (Gibbs 2009)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021DA2"/>
              </a:solidFill>
              <a:effectLst/>
              <a:uLnTx/>
              <a:uFillTx/>
              <a:latin typeface="Frutiger 45 Light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8FA968"/>
                </a:solidFill>
              </a:rPr>
              <a:t>Gibbs list (2009)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908050"/>
            <a:ext cx="1759890" cy="207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59151"/>
            <a:ext cx="1599392" cy="157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250" y="1447707"/>
            <a:ext cx="1769981" cy="190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6632"/>
            <a:ext cx="15557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52" y="262205"/>
            <a:ext cx="8435280" cy="1143000"/>
          </a:xfrm>
        </p:spPr>
        <p:txBody>
          <a:bodyPr>
            <a:noAutofit/>
          </a:bodyPr>
          <a:lstStyle/>
          <a:p>
            <a:pPr algn="ctr"/>
            <a:r>
              <a:rPr lang="nb-NO" sz="3600" dirty="0">
                <a:solidFill>
                  <a:srgbClr val="C00000"/>
                </a:solidFill>
              </a:rPr>
              <a:t>De to akademiske kulturene:</a:t>
            </a:r>
            <a:br>
              <a:rPr lang="nb-NO" sz="3600" dirty="0">
                <a:solidFill>
                  <a:srgbClr val="C00000"/>
                </a:solidFill>
              </a:rPr>
            </a:br>
            <a:r>
              <a:rPr lang="nb-NO" sz="3600" dirty="0">
                <a:solidFill>
                  <a:srgbClr val="C00000"/>
                </a:solidFill>
              </a:rPr>
              <a:t>forskning                          undervisning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3744416" cy="5373216"/>
          </a:xfrm>
        </p:spPr>
        <p:txBody>
          <a:bodyPr>
            <a:normAutofit fontScale="77500" lnSpcReduction="20000"/>
          </a:bodyPr>
          <a:lstStyle/>
          <a:p>
            <a:pPr fontAlgn="ctr"/>
            <a:r>
              <a:rPr lang="nb-NO" sz="2600" dirty="0"/>
              <a:t>Forskningsgrupper</a:t>
            </a:r>
          </a:p>
          <a:p>
            <a:pPr fontAlgn="ctr"/>
            <a:r>
              <a:rPr lang="nb-NO" sz="2600" dirty="0"/>
              <a:t>Sosiale felleskap – tillit</a:t>
            </a:r>
          </a:p>
          <a:p>
            <a:pPr fontAlgn="ctr"/>
            <a:r>
              <a:rPr lang="nb-NO" sz="2600" dirty="0"/>
              <a:t>Samarbeid, utnytte komplementære styrker</a:t>
            </a:r>
          </a:p>
          <a:p>
            <a:pPr fontAlgn="ctr"/>
            <a:endParaRPr lang="nb-NO" sz="2600" dirty="0"/>
          </a:p>
          <a:p>
            <a:pPr fontAlgn="ctr"/>
            <a:r>
              <a:rPr lang="nb-NO" sz="2600" dirty="0"/>
              <a:t>Kontinuerlig utvikling og overføring av kunnskap</a:t>
            </a:r>
          </a:p>
          <a:p>
            <a:pPr fontAlgn="ctr"/>
            <a:r>
              <a:rPr lang="nb-NO" sz="2600" dirty="0"/>
              <a:t>Vitenskapelig metode</a:t>
            </a:r>
          </a:p>
          <a:p>
            <a:pPr fontAlgn="ctr"/>
            <a:endParaRPr lang="nb-NO" sz="2600" dirty="0"/>
          </a:p>
          <a:p>
            <a:pPr fontAlgn="ctr"/>
            <a:r>
              <a:rPr lang="nb-NO" sz="2600" dirty="0"/>
              <a:t>Dele funn med andre – er åpne</a:t>
            </a:r>
          </a:p>
          <a:p>
            <a:pPr fontAlgn="ctr"/>
            <a:r>
              <a:rPr lang="nb-NO" sz="2600" dirty="0"/>
              <a:t>Skrive og publisere nye funn</a:t>
            </a:r>
          </a:p>
          <a:p>
            <a:pPr fontAlgn="ctr"/>
            <a:r>
              <a:rPr lang="nb-NO" sz="2600" dirty="0"/>
              <a:t>‘Peer </a:t>
            </a:r>
            <a:r>
              <a:rPr lang="nb-NO" sz="2600" dirty="0" err="1"/>
              <a:t>review</a:t>
            </a:r>
            <a:r>
              <a:rPr lang="nb-NO" sz="2600" dirty="0"/>
              <a:t>’</a:t>
            </a:r>
          </a:p>
          <a:p>
            <a:pPr fontAlgn="ctr"/>
            <a:endParaRPr lang="nb-NO" sz="2600" dirty="0"/>
          </a:p>
          <a:p>
            <a:pPr fontAlgn="ctr"/>
            <a:r>
              <a:rPr lang="nb-NO" sz="2600" dirty="0"/>
              <a:t>Følge med i litteraturen</a:t>
            </a:r>
          </a:p>
          <a:p>
            <a:pPr fontAlgn="ctr"/>
            <a:r>
              <a:rPr lang="nb-NO" sz="2600" dirty="0"/>
              <a:t>Ta i bruk nye metoder, ny  teknologi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184576" y="1556469"/>
            <a:ext cx="3923928" cy="482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Alene foran kateteret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Fordele oppgavene – ensomhet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Alle gjør det samme, alle gjør alt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nb-NO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‘Snu bunken’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‘Erfaring’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nb-NO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Egne erfaringer – er lukket  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 går i </a:t>
            </a:r>
            <a:r>
              <a:rPr kumimoji="0" lang="nb-NO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skrivebordskuffen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Studentevalueringer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nb-NO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b-NO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Ped.sem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ved ansettelse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Konserverer metoder, ‘Forelesningen’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2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 err="1" smtClean="0"/>
              <a:t>Ollss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6"/>
          <a:stretch/>
        </p:blipFill>
        <p:spPr bwMode="auto">
          <a:xfrm>
            <a:off x="1115616" y="1412776"/>
            <a:ext cx="6651625" cy="486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834111"/>
            <a:ext cx="874470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900" b="1" dirty="0" smtClean="0">
                <a:solidFill>
                  <a:srgbClr val="8FA968"/>
                </a:solidFill>
              </a:rPr>
              <a:t>Forholdet mellom undervisningskompetanse og pedagogisk kompetanse </a:t>
            </a:r>
            <a:endParaRPr lang="nb-NO" sz="1900" b="1" dirty="0">
              <a:solidFill>
                <a:srgbClr val="8FA9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365504" cy="652934"/>
          </a:xfrm>
        </p:spPr>
        <p:txBody>
          <a:bodyPr>
            <a:normAutofit/>
          </a:bodyPr>
          <a:lstStyle/>
          <a:p>
            <a:r>
              <a:rPr lang="nb-NO" dirty="0"/>
              <a:t>ETP/FUND – litt bakgrunn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7992888" cy="4176464"/>
          </a:xfrm>
        </p:spPr>
        <p:txBody>
          <a:bodyPr>
            <a:normAutofit fontScale="85000" lnSpcReduction="20000"/>
          </a:bodyPr>
          <a:lstStyle/>
          <a:p>
            <a:r>
              <a:rPr lang="nb-NO" sz="2200" dirty="0"/>
              <a:t>Ordningen slik den praktiseres ved </a:t>
            </a:r>
            <a:r>
              <a:rPr lang="nb-NO" sz="2200" dirty="0" err="1"/>
              <a:t>Tekniska</a:t>
            </a:r>
            <a:r>
              <a:rPr lang="nb-NO" sz="2200" dirty="0"/>
              <a:t> Høgskolen i Lund ble presentert for UiB gjennom </a:t>
            </a:r>
            <a:r>
              <a:rPr lang="nb-NO" sz="2200" dirty="0" err="1"/>
              <a:t>BioCEED</a:t>
            </a:r>
            <a:r>
              <a:rPr lang="nb-NO" sz="2200" dirty="0"/>
              <a:t> på utdanningskonferanser og i Utdanningsutvalget med positiv respons</a:t>
            </a:r>
          </a:p>
          <a:p>
            <a:endParaRPr lang="nb-NO" sz="2200" dirty="0"/>
          </a:p>
          <a:p>
            <a:r>
              <a:rPr lang="nb-NO" sz="2200" dirty="0"/>
              <a:t>Et sentralt utvalg ved UiB har utredet muligheter for innføring av ordningen bredt på UiB</a:t>
            </a:r>
          </a:p>
          <a:p>
            <a:endParaRPr lang="nb-NO" sz="2200" dirty="0"/>
          </a:p>
          <a:p>
            <a:r>
              <a:rPr lang="nb-NO" sz="2200" dirty="0"/>
              <a:t>Det er  foreslått innføring av lignende meritteringsordning ved NTNU og UiTø</a:t>
            </a:r>
          </a:p>
          <a:p>
            <a:endParaRPr lang="nb-NO" sz="2200" dirty="0"/>
          </a:p>
          <a:p>
            <a:r>
              <a:rPr lang="nb-NO" sz="2200" dirty="0"/>
              <a:t>Kunnskapsministeren har etterlyst konkrete forslag til tiltak og insentiver som gjør det «like gjevt å bedrive utdanning som å bedrive forskning»</a:t>
            </a:r>
          </a:p>
          <a:p>
            <a:endParaRPr lang="nb-NO" sz="2200" dirty="0"/>
          </a:p>
          <a:p>
            <a:r>
              <a:rPr lang="nb-NO" sz="2200" dirty="0"/>
              <a:t>Forskerforbundet sentralt støttet etablering av slike ordninger i sitt høringssvar til Kvalitetsmeldingen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95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44" y="692696"/>
            <a:ext cx="7365504" cy="652934"/>
          </a:xfrm>
        </p:spPr>
        <p:txBody>
          <a:bodyPr/>
          <a:lstStyle/>
          <a:p>
            <a:r>
              <a:rPr lang="nb-NO" dirty="0"/>
              <a:t>ETP </a:t>
            </a:r>
            <a:r>
              <a:rPr lang="nb-NO" dirty="0" smtClean="0"/>
              <a:t>på </a:t>
            </a:r>
            <a:r>
              <a:rPr lang="nb-NO" dirty="0" err="1"/>
              <a:t>MatNat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3888000"/>
          </a:xfrm>
        </p:spPr>
        <p:txBody>
          <a:bodyPr>
            <a:normAutofit lnSpcReduction="10000"/>
          </a:bodyPr>
          <a:lstStyle/>
          <a:p>
            <a:r>
              <a:rPr lang="nb-NO" sz="2000" dirty="0"/>
              <a:t>Alle instituttlederne </a:t>
            </a:r>
            <a:r>
              <a:rPr lang="nb-NO" sz="2000" dirty="0" smtClean="0"/>
              <a:t>har stilt </a:t>
            </a:r>
            <a:r>
              <a:rPr lang="nb-NO" sz="2000" dirty="0"/>
              <a:t>seg bak etablering av ETP/FUND</a:t>
            </a:r>
          </a:p>
          <a:p>
            <a:endParaRPr lang="nb-NO" sz="2000" dirty="0"/>
          </a:p>
          <a:p>
            <a:r>
              <a:rPr lang="nb-NO" sz="2000" dirty="0"/>
              <a:t>«Hurtigarbeidende arbeidsutvalg» etablerte våren 2016  forslag til kriterier for tildeling og implementering </a:t>
            </a:r>
          </a:p>
          <a:p>
            <a:endParaRPr lang="nb-NO" sz="2000" dirty="0"/>
          </a:p>
          <a:p>
            <a:r>
              <a:rPr lang="nb-NO" sz="2000" dirty="0"/>
              <a:t>MNs Studiestyre anbefalte, og Fakultetsstyret vedtok i juni at ordningen ble etablert etter de prinsipper som lå i komiteens forslag</a:t>
            </a:r>
          </a:p>
          <a:p>
            <a:endParaRPr lang="nb-NO" sz="2000" dirty="0"/>
          </a:p>
          <a:p>
            <a:r>
              <a:rPr lang="nb-NO" sz="2000" dirty="0"/>
              <a:t>Ordningen ble utlyst 30. juni, med første søknadsfrist 31. januar </a:t>
            </a:r>
            <a:r>
              <a:rPr lang="nb-NO" sz="2000" dirty="0" smtClean="0"/>
              <a:t>2017</a:t>
            </a:r>
          </a:p>
          <a:p>
            <a:endParaRPr lang="nb-NO" sz="2000" dirty="0"/>
          </a:p>
          <a:p>
            <a:r>
              <a:rPr lang="nb-NO" sz="2000" dirty="0" smtClean="0"/>
              <a:t>Bedømmelse i løpet av vårsemesteret 2017, med tildeling før sommeren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1235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800" y="645021"/>
            <a:ext cx="7365504" cy="652934"/>
          </a:xfrm>
        </p:spPr>
        <p:txBody>
          <a:bodyPr/>
          <a:lstStyle/>
          <a:p>
            <a:r>
              <a:rPr lang="nb-NO" dirty="0"/>
              <a:t>Prinsipper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85161"/>
            <a:ext cx="736550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Kriterier for tildeling basert på: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sz="2800" dirty="0"/>
              <a:t>Fokus på studentenes </a:t>
            </a:r>
            <a:r>
              <a:rPr lang="nb-NO" sz="2800" dirty="0" smtClean="0"/>
              <a:t>læring</a:t>
            </a:r>
          </a:p>
          <a:p>
            <a:endParaRPr lang="nb-NO" sz="1200" dirty="0"/>
          </a:p>
          <a:p>
            <a:r>
              <a:rPr lang="nb-NO" sz="2800" dirty="0"/>
              <a:t>En klar utvikling over tid</a:t>
            </a:r>
          </a:p>
          <a:p>
            <a:endParaRPr lang="nb-NO" sz="1200" dirty="0" smtClean="0"/>
          </a:p>
          <a:p>
            <a:r>
              <a:rPr lang="nb-NO" sz="2800" dirty="0" smtClean="0"/>
              <a:t>En </a:t>
            </a:r>
            <a:r>
              <a:rPr lang="nb-NO" sz="2800" dirty="0"/>
              <a:t>forskende tilnærming</a:t>
            </a:r>
          </a:p>
          <a:p>
            <a:endParaRPr lang="nb-NO" sz="1200" dirty="0" smtClean="0"/>
          </a:p>
          <a:p>
            <a:r>
              <a:rPr lang="nb-NO" sz="2800" dirty="0" smtClean="0"/>
              <a:t>En </a:t>
            </a:r>
            <a:r>
              <a:rPr lang="nb-NO" sz="2800" dirty="0"/>
              <a:t>kollegial holdning og praksis</a:t>
            </a:r>
          </a:p>
          <a:p>
            <a:endParaRPr lang="nb-NO" sz="200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23.11.2016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08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9484" y="476672"/>
            <a:ext cx="7365504" cy="1017432"/>
          </a:xfrm>
        </p:spPr>
        <p:txBody>
          <a:bodyPr/>
          <a:lstStyle/>
          <a:p>
            <a:r>
              <a:rPr lang="nb-NO" sz="2800" dirty="0"/>
              <a:t>Søknaden  om å bli godkjent som ETP/Fund skal inneholde: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5021" y="1735774"/>
            <a:ext cx="7365504" cy="4536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1. Søknadsdokument</a:t>
            </a:r>
          </a:p>
          <a:p>
            <a:pPr marL="0" indent="0">
              <a:buNone/>
            </a:pPr>
            <a:r>
              <a:rPr lang="nb-NO" sz="2100" i="1" dirty="0"/>
              <a:t>Med støtte i litteratur og andre kilder skal søkeren problematisere og reflektere over sine valg av undervisnings- og vurderingsformer, og belyse hvordan hun eller han ved hjelp av litteraturen har utviklet sin praksis knyttet til studentenes læring og sin egen undervisning </a:t>
            </a:r>
          </a:p>
          <a:p>
            <a:pPr marL="0" indent="0">
              <a:buNone/>
            </a:pPr>
            <a:endParaRPr lang="nb-NO" sz="2100" i="1" dirty="0"/>
          </a:p>
          <a:p>
            <a:pPr marL="0" indent="0">
              <a:buNone/>
            </a:pPr>
            <a:r>
              <a:rPr lang="nb-NO" i="1" dirty="0"/>
              <a:t>2. Undervisnings-CV / Undervisningsportefølje</a:t>
            </a:r>
          </a:p>
          <a:p>
            <a:pPr marL="0" indent="0">
              <a:buNone/>
            </a:pPr>
            <a:r>
              <a:rPr lang="nb-NO" sz="1900" dirty="0"/>
              <a:t>• </a:t>
            </a:r>
            <a:r>
              <a:rPr lang="nb-NO" sz="2100" i="1" dirty="0"/>
              <a:t>Pedagogisk kompetanse og universitetspedagogisk utdanning </a:t>
            </a:r>
            <a:endParaRPr lang="nb-NO" sz="2100" dirty="0"/>
          </a:p>
          <a:p>
            <a:pPr marL="0" indent="0">
              <a:buNone/>
            </a:pPr>
            <a:r>
              <a:rPr lang="nb-NO" sz="2100" dirty="0"/>
              <a:t>• </a:t>
            </a:r>
            <a:r>
              <a:rPr lang="nb-NO" sz="2100" i="1" dirty="0"/>
              <a:t>Undervisningsvirksomhet </a:t>
            </a:r>
            <a:endParaRPr lang="nb-NO" sz="2100" dirty="0"/>
          </a:p>
          <a:p>
            <a:pPr marL="0" indent="0">
              <a:buNone/>
            </a:pPr>
            <a:r>
              <a:rPr lang="nb-NO" sz="2100" dirty="0"/>
              <a:t>• </a:t>
            </a:r>
            <a:r>
              <a:rPr lang="nb-NO" sz="2100" i="1" dirty="0"/>
              <a:t>Pedagogisk FoU (forskning og utviklingsarbeid) </a:t>
            </a:r>
            <a:endParaRPr lang="nb-NO" sz="2100" dirty="0"/>
          </a:p>
          <a:p>
            <a:pPr marL="0" indent="0">
              <a:buNone/>
            </a:pPr>
            <a:r>
              <a:rPr lang="nb-NO" sz="2100" dirty="0"/>
              <a:t>• </a:t>
            </a:r>
            <a:r>
              <a:rPr lang="nb-NO" sz="2100" i="1" dirty="0"/>
              <a:t>Erfaringsdeling, formidling og publisering knyttet til undervisningsvirksomhet og universitetspedagogisk utvikling – både i og utenfor eget fagmiljø </a:t>
            </a:r>
            <a:endParaRPr lang="nb-NO" sz="2100" dirty="0"/>
          </a:p>
          <a:p>
            <a:pPr marL="0" indent="0">
              <a:buNone/>
            </a:pPr>
            <a:r>
              <a:rPr lang="nb-NO" sz="2100" dirty="0"/>
              <a:t>• </a:t>
            </a:r>
            <a:r>
              <a:rPr lang="nb-NO" sz="2100" i="1" dirty="0"/>
              <a:t>Utmerkelser og priser </a:t>
            </a:r>
          </a:p>
          <a:p>
            <a:pPr marL="0" indent="0">
              <a:buNone/>
            </a:pPr>
            <a:endParaRPr lang="nb-NO" sz="2100" i="1" dirty="0"/>
          </a:p>
          <a:p>
            <a:pPr marL="0" indent="0">
              <a:buNone/>
            </a:pPr>
            <a:endParaRPr lang="nb-NO" sz="2100" i="1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23.11.2016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19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iB_norsk_rød-gen">
  <a:themeElements>
    <a:clrScheme name="Egendefinert 2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2015-NyMal-master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iB blue">
  <a:themeElements>
    <a:clrScheme name="UiB_04_LysarkSkjerm0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UiB_04_LysarkSkjerm0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UiB_04_LysarkSkjerm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iB blue">
  <a:themeElements>
    <a:clrScheme name="UiB_04_LysarkSkjerm0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UiB_04_LysarkSkjerm0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UiB_04_LysarkSkjerm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UiB_04_LysarkSkjerm0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UiB_norsk_rød-gen.potx</Template>
  <TotalTime>1996</TotalTime>
  <Words>802</Words>
  <Application>Microsoft Office PowerPoint</Application>
  <PresentationFormat>On-screen Show (4:3)</PresentationFormat>
  <Paragraphs>157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UiB_norsk_rød-gen</vt:lpstr>
      <vt:lpstr>UiB blue</vt:lpstr>
      <vt:lpstr>1_UiB blue</vt:lpstr>
      <vt:lpstr>6_AA-UiB-Institusjonell-mal-rev03</vt:lpstr>
      <vt:lpstr>Etablering av meritteringsordningen «Excellent teaching practitioner/Fremragende Underviser (ETP/FUND) ved MatNat </vt:lpstr>
      <vt:lpstr>Bakgrunn</vt:lpstr>
      <vt:lpstr>Gibbs list (2009)</vt:lpstr>
      <vt:lpstr>De to akademiske kulturene: forskning                          undervisning</vt:lpstr>
      <vt:lpstr>PowerPoint Presentation</vt:lpstr>
      <vt:lpstr>ETP/FUND – litt bakgrunn</vt:lpstr>
      <vt:lpstr>ETP på MatNat</vt:lpstr>
      <vt:lpstr>Prinsipper</vt:lpstr>
      <vt:lpstr>Søknaden  om å bli godkjent som ETP/Fund skal inneholde:</vt:lpstr>
      <vt:lpstr>Søkerhjelp</vt:lpstr>
      <vt:lpstr>Bedømmelse og uttelling (Work in progress)</vt:lpstr>
      <vt:lpstr>So, we are aiming for:</vt:lpstr>
      <vt:lpstr>PowerPoint Presentation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Eli Neshavn Høie</cp:lastModifiedBy>
  <cp:revision>423</cp:revision>
  <cp:lastPrinted>2016-06-13T08:22:13Z</cp:lastPrinted>
  <dcterms:created xsi:type="dcterms:W3CDTF">2015-10-30T09:38:42Z</dcterms:created>
  <dcterms:modified xsi:type="dcterms:W3CDTF">2016-11-23T09:25:51Z</dcterms:modified>
</cp:coreProperties>
</file>