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320" r:id="rId3"/>
    <p:sldId id="296" r:id="rId4"/>
    <p:sldId id="326" r:id="rId5"/>
    <p:sldId id="327" r:id="rId6"/>
    <p:sldId id="328" r:id="rId7"/>
    <p:sldId id="333" r:id="rId8"/>
    <p:sldId id="332" r:id="rId9"/>
    <p:sldId id="330" r:id="rId10"/>
    <p:sldId id="331" r:id="rId11"/>
    <p:sldId id="261" r:id="rId12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320"/>
            <p14:sldId id="296"/>
            <p14:sldId id="326"/>
            <p14:sldId id="327"/>
            <p14:sldId id="328"/>
            <p14:sldId id="333"/>
            <p14:sldId id="332"/>
            <p14:sldId id="330"/>
            <p14:sldId id="331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FC7"/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ddels stil 3 – uthevin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14" autoAdjust="0"/>
    <p:restoredTop sz="93671" autoAdjust="0"/>
  </p:normalViewPr>
  <p:slideViewPr>
    <p:cSldViewPr>
      <p:cViewPr varScale="1">
        <p:scale>
          <a:sx n="118" d="100"/>
          <a:sy n="118" d="100"/>
        </p:scale>
        <p:origin x="96" y="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843558"/>
            <a:ext cx="6912768" cy="1912609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3147510"/>
            <a:ext cx="6912768" cy="936408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55926"/>
            <a:ext cx="3202198" cy="55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89570" y="1455950"/>
            <a:ext cx="4597350" cy="291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1" y="1455950"/>
            <a:ext cx="2360241" cy="291600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3489852"/>
            <a:ext cx="7164000" cy="425054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5FAFC7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843558"/>
            <a:ext cx="7164000" cy="25982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3975906"/>
            <a:ext cx="7164000" cy="603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455950"/>
            <a:ext cx="7149480" cy="2916000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3450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39911"/>
            <a:ext cx="6584776" cy="2649941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3795886"/>
            <a:ext cx="5083976" cy="21983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455626"/>
            <a:ext cx="3405064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1455626"/>
            <a:ext cx="3420000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5240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7" name="Plassholder for bunntekst 4"/>
          <p:cNvSpPr>
            <a:spLocks noGrp="1"/>
          </p:cNvSpPr>
          <p:nvPr>
            <p:ph type="ftr" sz="quarter" idx="15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6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774875"/>
            <a:ext cx="7149480" cy="489701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455950"/>
            <a:ext cx="7149480" cy="29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0" r:id="rId4"/>
    <p:sldLayoutId id="2147483655" r:id="rId5"/>
    <p:sldLayoutId id="2147483652" r:id="rId6"/>
    <p:sldLayoutId id="2147483653" r:id="rId7"/>
    <p:sldLayoutId id="2147483654" r:id="rId8"/>
    <p:sldLayoutId id="2147483661" r:id="rId9"/>
    <p:sldLayoutId id="2147483662" r:id="rId10"/>
    <p:sldLayoutId id="2147483656" r:id="rId11"/>
    <p:sldLayoutId id="2147483657" r:id="rId12"/>
    <p:sldLayoutId id="2147483658" r:id="rId13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400" b="1" i="0" u="none" kern="1200" cap="none" spc="0" normalizeH="0" baseline="0">
          <a:solidFill>
            <a:srgbClr val="5FAF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imeplan@mnfa.uib.n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Time- og eksamensplanlegging</a:t>
            </a:r>
            <a:endParaRPr lang="nb-NO" sz="27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1187624" y="3507854"/>
            <a:ext cx="6912768" cy="936408"/>
          </a:xfrm>
        </p:spPr>
        <p:txBody>
          <a:bodyPr/>
          <a:lstStyle/>
          <a:p>
            <a:r>
              <a:rPr lang="nb-NO" sz="4800" dirty="0" err="1"/>
              <a:t>MatNat</a:t>
            </a:r>
            <a:endParaRPr lang="nb-NO" sz="4800" dirty="0" smtClean="0"/>
          </a:p>
        </p:txBody>
      </p:sp>
      <p:sp>
        <p:nvSpPr>
          <p:cNvPr id="7" name="Plassholder for tittel 1"/>
          <p:cNvSpPr txBox="1">
            <a:spLocks/>
          </p:cNvSpPr>
          <p:nvPr/>
        </p:nvSpPr>
        <p:spPr>
          <a:xfrm>
            <a:off x="1683936" y="467167"/>
            <a:ext cx="5760000" cy="5040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600" b="1" i="0" u="none" kern="1200" cap="none" spc="0" normalizeH="0" baseline="0">
                <a:solidFill>
                  <a:srgbClr val="E54F4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nb-NO" sz="1400" b="0" cap="all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 matematisk-naturvitenskaplige fakultet</a:t>
            </a:r>
            <a:endParaRPr lang="nb-NO" sz="1400" b="0" cap="all" baseline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0596" y="195486"/>
            <a:ext cx="7149480" cy="489701"/>
          </a:xfrm>
        </p:spPr>
        <p:txBody>
          <a:bodyPr/>
          <a:lstStyle/>
          <a:p>
            <a:r>
              <a:rPr lang="nb-NO" sz="1800" dirty="0" smtClean="0">
                <a:solidFill>
                  <a:schemeClr val="tx1"/>
                </a:solidFill>
              </a:rPr>
              <a:t>Visning i Mitt UiB:</a:t>
            </a: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79512" y="795121"/>
            <a:ext cx="863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Gruppeundervisning (synlig for studenter fordelt på parti (enten i FS eller i Mitt UiB)</a:t>
            </a:r>
            <a:endParaRPr lang="nb-NO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121155"/>
              </p:ext>
            </p:extLst>
          </p:nvPr>
        </p:nvGraphicFramePr>
        <p:xfrm>
          <a:off x="250596" y="1439790"/>
          <a:ext cx="8640960" cy="29321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214"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Undformkode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Undformnavn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Undformkode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Undformnavn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DIS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Disseksjon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OBLDATAØV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Obligatorisk dataøvelse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Gruppe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OBLOPPG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Obligatorisk oppgave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438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HIST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Histologi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PBL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PBL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KLINIKK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Klinikk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SEM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Seminar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KOL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Kollokvium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SEMOPPG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Semester-oppgave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438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LAB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Laboratorie-øvelse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VEILEDNING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Veiledning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HIST-F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Histologi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ØV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Øving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2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Universitetet i Bergen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1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Timeplanleggingsprosessen</a:t>
            </a:r>
          </a:p>
        </p:txBody>
      </p:sp>
      <p:sp>
        <p:nvSpPr>
          <p:cNvPr id="7" name="Plassholder for innhold 3"/>
          <p:cNvSpPr txBox="1">
            <a:spLocks/>
          </p:cNvSpPr>
          <p:nvPr/>
        </p:nvSpPr>
        <p:spPr>
          <a:xfrm>
            <a:off x="1655612" y="1553441"/>
            <a:ext cx="2076236" cy="83555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tIns="0" rIns="0" bIns="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600" dirty="0" smtClean="0"/>
              <a:t>   Planlegge</a:t>
            </a:r>
            <a:endParaRPr lang="nb-NO" sz="1600" dirty="0"/>
          </a:p>
        </p:txBody>
      </p:sp>
      <p:sp>
        <p:nvSpPr>
          <p:cNvPr id="8" name="Vinkeltegn 7"/>
          <p:cNvSpPr/>
          <p:nvPr/>
        </p:nvSpPr>
        <p:spPr>
          <a:xfrm>
            <a:off x="3434379" y="1532343"/>
            <a:ext cx="2328200" cy="88713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Behandle data i FS</a:t>
            </a:r>
            <a:endParaRPr lang="nb-NO" sz="1600" dirty="0">
              <a:solidFill>
                <a:schemeClr val="tx1"/>
              </a:solidFill>
            </a:endParaRPr>
          </a:p>
        </p:txBody>
      </p:sp>
      <p:sp>
        <p:nvSpPr>
          <p:cNvPr id="17" name="Vinkeltegn 16"/>
          <p:cNvSpPr/>
          <p:nvPr/>
        </p:nvSpPr>
        <p:spPr>
          <a:xfrm>
            <a:off x="5465110" y="1549213"/>
            <a:ext cx="2328200" cy="88713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Importere til TP</a:t>
            </a:r>
            <a:endParaRPr lang="nb-NO" sz="1600" dirty="0">
              <a:solidFill>
                <a:schemeClr val="tx1"/>
              </a:solidFill>
            </a:endParaRPr>
          </a:p>
        </p:txBody>
      </p:sp>
      <p:sp>
        <p:nvSpPr>
          <p:cNvPr id="18" name="Vinkeltegn 17"/>
          <p:cNvSpPr/>
          <p:nvPr/>
        </p:nvSpPr>
        <p:spPr>
          <a:xfrm>
            <a:off x="1403648" y="2620804"/>
            <a:ext cx="2328200" cy="887136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Behandle data i TP</a:t>
            </a:r>
          </a:p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(15. oktober)</a:t>
            </a:r>
            <a:endParaRPr lang="nb-NO" sz="1600" dirty="0">
              <a:solidFill>
                <a:schemeClr val="tx1"/>
              </a:solidFill>
            </a:endParaRPr>
          </a:p>
        </p:txBody>
      </p:sp>
      <p:sp>
        <p:nvSpPr>
          <p:cNvPr id="19" name="Vinkeltegn 18"/>
          <p:cNvSpPr/>
          <p:nvPr/>
        </p:nvSpPr>
        <p:spPr>
          <a:xfrm>
            <a:off x="3434379" y="2618772"/>
            <a:ext cx="2328200" cy="887136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Hoved-bestilling (SA) </a:t>
            </a:r>
            <a:endParaRPr lang="nb-NO" sz="1600" dirty="0">
              <a:solidFill>
                <a:schemeClr val="tx1"/>
              </a:solidFill>
            </a:endParaRPr>
          </a:p>
        </p:txBody>
      </p:sp>
      <p:sp>
        <p:nvSpPr>
          <p:cNvPr id="20" name="Vinkeltegn 19"/>
          <p:cNvSpPr/>
          <p:nvPr/>
        </p:nvSpPr>
        <p:spPr>
          <a:xfrm>
            <a:off x="5465110" y="2627331"/>
            <a:ext cx="2328200" cy="887136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Revidere i TP</a:t>
            </a:r>
          </a:p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(oktober-1.desember)</a:t>
            </a:r>
            <a:endParaRPr lang="nb-NO" sz="1600" dirty="0">
              <a:solidFill>
                <a:schemeClr val="tx1"/>
              </a:solidFill>
            </a:endParaRPr>
          </a:p>
        </p:txBody>
      </p:sp>
      <p:sp>
        <p:nvSpPr>
          <p:cNvPr id="21" name="Vinkeltegn 20"/>
          <p:cNvSpPr/>
          <p:nvPr/>
        </p:nvSpPr>
        <p:spPr>
          <a:xfrm>
            <a:off x="1403648" y="3708417"/>
            <a:ext cx="2328200" cy="887136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Publiser på nett</a:t>
            </a:r>
            <a:r>
              <a:rPr lang="nb-NO" sz="1600" dirty="0">
                <a:solidFill>
                  <a:schemeClr val="tx1"/>
                </a:solidFill>
              </a:rPr>
              <a:t> </a:t>
            </a:r>
            <a:r>
              <a:rPr lang="nb-NO" sz="1600" dirty="0" smtClean="0">
                <a:solidFill>
                  <a:schemeClr val="tx1"/>
                </a:solidFill>
              </a:rPr>
              <a:t>(SA) (1.desember)</a:t>
            </a:r>
            <a:endParaRPr lang="nb-NO" sz="1600" dirty="0">
              <a:solidFill>
                <a:schemeClr val="tx1"/>
              </a:solidFill>
            </a:endParaRPr>
          </a:p>
        </p:txBody>
      </p:sp>
      <p:sp>
        <p:nvSpPr>
          <p:cNvPr id="22" name="Vinkeltegn 21"/>
          <p:cNvSpPr/>
          <p:nvPr/>
        </p:nvSpPr>
        <p:spPr>
          <a:xfrm>
            <a:off x="3434379" y="3727002"/>
            <a:ext cx="2328200" cy="887136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Endringer i TP</a:t>
            </a:r>
            <a:endParaRPr lang="nb-NO" sz="1600" dirty="0">
              <a:solidFill>
                <a:schemeClr val="tx1"/>
              </a:solidFill>
            </a:endParaRPr>
          </a:p>
        </p:txBody>
      </p:sp>
      <p:sp>
        <p:nvSpPr>
          <p:cNvPr id="23" name="Vinkeltegn 22"/>
          <p:cNvSpPr/>
          <p:nvPr/>
        </p:nvSpPr>
        <p:spPr>
          <a:xfrm>
            <a:off x="5465110" y="3727002"/>
            <a:ext cx="2328200" cy="887136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Detaljere undervisning</a:t>
            </a:r>
            <a:endParaRPr lang="nb-NO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83518"/>
            <a:ext cx="7149480" cy="489701"/>
          </a:xfrm>
        </p:spPr>
        <p:txBody>
          <a:bodyPr/>
          <a:lstStyle/>
          <a:p>
            <a:r>
              <a:rPr lang="nb-NO" dirty="0" smtClean="0"/>
              <a:t>Viktige datoer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131590"/>
            <a:ext cx="8064896" cy="3744416"/>
          </a:xfrm>
        </p:spPr>
        <p:txBody>
          <a:bodyPr>
            <a:normAutofit fontScale="70000" lnSpcReduction="20000"/>
          </a:bodyPr>
          <a:lstStyle/>
          <a:p>
            <a:r>
              <a:rPr lang="nb-NO" altLang="nb-NO" sz="2200" b="1" dirty="0" smtClean="0"/>
              <a:t>15. mars: </a:t>
            </a:r>
            <a:r>
              <a:rPr lang="nb-NO" altLang="nb-NO" sz="2200" dirty="0"/>
              <a:t>F</a:t>
            </a:r>
            <a:r>
              <a:rPr lang="nb-NO" altLang="nb-NO" sz="2200" dirty="0" smtClean="0"/>
              <a:t>rist </a:t>
            </a:r>
            <a:r>
              <a:rPr lang="nb-NO" altLang="nb-NO" sz="2200" dirty="0"/>
              <a:t>for </a:t>
            </a:r>
            <a:r>
              <a:rPr lang="nb-NO" altLang="nb-NO" sz="2200" dirty="0" smtClean="0"/>
              <a:t>å lage ferdig </a:t>
            </a:r>
            <a:r>
              <a:rPr lang="nb-NO" altLang="nb-NO" sz="2200" b="1" u="sng" dirty="0" smtClean="0"/>
              <a:t>alle</a:t>
            </a:r>
            <a:r>
              <a:rPr lang="nb-NO" altLang="nb-NO" sz="2200" dirty="0" smtClean="0"/>
              <a:t> studentgrupper </a:t>
            </a:r>
            <a:r>
              <a:rPr lang="nb-NO" altLang="nb-NO" sz="2200" dirty="0" smtClean="0"/>
              <a:t> (undervisning og eksamen) (hele </a:t>
            </a:r>
            <a:r>
              <a:rPr lang="nb-NO" altLang="nb-NO" sz="2200" dirty="0" smtClean="0"/>
              <a:t>UiB)</a:t>
            </a:r>
          </a:p>
          <a:p>
            <a:endParaRPr lang="nb-NO" altLang="nb-NO" sz="2200" dirty="0"/>
          </a:p>
          <a:p>
            <a:r>
              <a:rPr lang="nb-NO" altLang="nb-NO" sz="2200" b="1" dirty="0" smtClean="0"/>
              <a:t>15. mars – 1. april: </a:t>
            </a:r>
            <a:r>
              <a:rPr lang="nb-NO" altLang="nb-NO" sz="2200" dirty="0" smtClean="0"/>
              <a:t>Dobbeltsjekk av emner og </a:t>
            </a:r>
            <a:r>
              <a:rPr lang="nb-NO" altLang="nb-NO" sz="2200" dirty="0" smtClean="0"/>
              <a:t>kontroll av studentgrupper. Aktivering av studentgrupper på parti</a:t>
            </a:r>
          </a:p>
          <a:p>
            <a:pPr marL="0" indent="0">
              <a:buNone/>
            </a:pPr>
            <a:endParaRPr lang="nb-NO" altLang="nb-NO" sz="2200" dirty="0"/>
          </a:p>
          <a:p>
            <a:r>
              <a:rPr lang="nb-NO" altLang="nb-NO" sz="2200" b="1" dirty="0" smtClean="0"/>
              <a:t>1. april: </a:t>
            </a:r>
            <a:r>
              <a:rPr lang="nb-NO" altLang="nb-NO" sz="2200" dirty="0" smtClean="0"/>
              <a:t>Frist for å legge inn data for timeplan i FS og TP</a:t>
            </a:r>
          </a:p>
          <a:p>
            <a:pPr marL="0" indent="0">
              <a:buNone/>
            </a:pPr>
            <a:endParaRPr lang="nb-NO" altLang="nb-NO" sz="2200" dirty="0" smtClean="0"/>
          </a:p>
          <a:p>
            <a:r>
              <a:rPr lang="nb-NO" altLang="nb-NO" sz="2200" b="1" dirty="0" smtClean="0"/>
              <a:t>1-10. </a:t>
            </a:r>
            <a:r>
              <a:rPr lang="nb-NO" altLang="nb-NO" sz="2200" b="1" dirty="0" smtClean="0"/>
              <a:t>april</a:t>
            </a:r>
            <a:r>
              <a:rPr lang="nb-NO" altLang="nb-NO" sz="2200" b="1" dirty="0" smtClean="0"/>
              <a:t>: </a:t>
            </a:r>
            <a:r>
              <a:rPr lang="nb-NO" altLang="nb-NO" sz="2200" dirty="0" err="1" smtClean="0"/>
              <a:t>Hovedbestilling</a:t>
            </a:r>
            <a:r>
              <a:rPr lang="nb-NO" altLang="nb-NO" sz="2200" dirty="0" smtClean="0"/>
              <a:t> av timeplan ved SA/ fakultet</a:t>
            </a:r>
          </a:p>
          <a:p>
            <a:endParaRPr lang="nb-NO" altLang="nb-NO" sz="2200" dirty="0" smtClean="0"/>
          </a:p>
          <a:p>
            <a:r>
              <a:rPr lang="nb-NO" altLang="nb-NO" sz="2200" b="1" dirty="0" smtClean="0"/>
              <a:t>1. april- 1. juni: </a:t>
            </a:r>
            <a:r>
              <a:rPr lang="nb-NO" altLang="nb-NO" sz="2200" dirty="0" err="1" smtClean="0"/>
              <a:t>Hovedbestilling</a:t>
            </a:r>
            <a:r>
              <a:rPr lang="nb-NO" altLang="nb-NO" sz="2200" dirty="0" smtClean="0"/>
              <a:t> og revisjon av eksamensplan</a:t>
            </a:r>
            <a:endParaRPr lang="nb-NO" altLang="nb-NO" sz="2200" dirty="0" smtClean="0"/>
          </a:p>
          <a:p>
            <a:endParaRPr lang="nb-NO" altLang="nb-NO" sz="2200" dirty="0"/>
          </a:p>
          <a:p>
            <a:r>
              <a:rPr lang="nb-NO" altLang="nb-NO" sz="2200" b="1" dirty="0" smtClean="0"/>
              <a:t>10. april – ca. 1. mai: </a:t>
            </a:r>
            <a:r>
              <a:rPr lang="nb-NO" altLang="nb-NO" sz="2200" dirty="0" smtClean="0"/>
              <a:t>Revisjon av timeplaner på fakultet (</a:t>
            </a:r>
            <a:r>
              <a:rPr lang="nb-NO" altLang="nb-NO" sz="2200" dirty="0" smtClean="0"/>
              <a:t>Thomas)</a:t>
            </a:r>
            <a:endParaRPr lang="nb-NO" altLang="nb-NO" sz="2200" dirty="0" smtClean="0"/>
          </a:p>
          <a:p>
            <a:endParaRPr lang="nb-NO" altLang="nb-NO" sz="2200" dirty="0"/>
          </a:p>
          <a:p>
            <a:r>
              <a:rPr lang="nb-NO" altLang="nb-NO" sz="2200" b="1" dirty="0" smtClean="0"/>
              <a:t>1. mai – 1. juni: </a:t>
            </a:r>
            <a:r>
              <a:rPr lang="nb-NO" altLang="nb-NO" sz="2200" dirty="0"/>
              <a:t>Revisjon av timeplaner på institutt</a:t>
            </a:r>
          </a:p>
          <a:p>
            <a:endParaRPr lang="nb-NO" altLang="nb-NO" sz="2200" dirty="0" smtClean="0"/>
          </a:p>
          <a:p>
            <a:r>
              <a:rPr lang="nb-NO" altLang="nb-NO" sz="2200" b="1" dirty="0" smtClean="0"/>
              <a:t>1. juni: </a:t>
            </a:r>
            <a:r>
              <a:rPr lang="nb-NO" altLang="nb-NO" sz="2200" dirty="0"/>
              <a:t>Time- og eksamensplaner publiseres på </a:t>
            </a:r>
            <a:r>
              <a:rPr lang="nb-NO" altLang="nb-NO" sz="2200" dirty="0" smtClean="0"/>
              <a:t>uib.no</a:t>
            </a:r>
            <a:endParaRPr lang="nb-NO" altLang="nb-NO" sz="2200" dirty="0" smtClean="0"/>
          </a:p>
          <a:p>
            <a:endParaRPr lang="nb-NO" altLang="nb-NO" sz="22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35424" y="627534"/>
            <a:ext cx="7149480" cy="489701"/>
          </a:xfrm>
        </p:spPr>
        <p:txBody>
          <a:bodyPr/>
          <a:lstStyle/>
          <a:p>
            <a:r>
              <a:rPr lang="nb-NO" dirty="0" smtClean="0"/>
              <a:t>Høsten </a:t>
            </a:r>
            <a:r>
              <a:rPr lang="nb-NO" dirty="0" smtClean="0"/>
              <a:t>2019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Undervisningen starter i hovedsak i uke </a:t>
            </a:r>
            <a:r>
              <a:rPr lang="nb-NO" dirty="0" smtClean="0"/>
              <a:t>34</a:t>
            </a:r>
            <a:endParaRPr lang="nb-NO" dirty="0" smtClean="0"/>
          </a:p>
          <a:p>
            <a:pPr lvl="1"/>
            <a:r>
              <a:rPr lang="nb-NO" dirty="0" smtClean="0"/>
              <a:t>19. </a:t>
            </a:r>
            <a:r>
              <a:rPr lang="nb-NO" dirty="0" smtClean="0"/>
              <a:t>august</a:t>
            </a:r>
            <a:endParaRPr lang="nb-NO" dirty="0" smtClean="0"/>
          </a:p>
          <a:p>
            <a:pPr lvl="1"/>
            <a:endParaRPr lang="nb-NO" dirty="0"/>
          </a:p>
          <a:p>
            <a:r>
              <a:rPr lang="nb-NO" dirty="0" smtClean="0"/>
              <a:t>Undervisningsopptaket</a:t>
            </a:r>
          </a:p>
          <a:p>
            <a:pPr lvl="1"/>
            <a:r>
              <a:rPr lang="nb-NO" dirty="0" smtClean="0"/>
              <a:t>15. august </a:t>
            </a:r>
            <a:r>
              <a:rPr lang="nb-NO" dirty="0" smtClean="0"/>
              <a:t>(uke </a:t>
            </a:r>
            <a:r>
              <a:rPr lang="nb-NO" dirty="0" smtClean="0"/>
              <a:t>33</a:t>
            </a:r>
            <a:r>
              <a:rPr lang="nb-NO" dirty="0" smtClean="0"/>
              <a:t>)</a:t>
            </a:r>
            <a:endParaRPr lang="nb-NO" dirty="0" smtClean="0"/>
          </a:p>
          <a:p>
            <a:pPr lvl="1"/>
            <a:endParaRPr lang="nb-NO" dirty="0"/>
          </a:p>
          <a:p>
            <a:r>
              <a:rPr lang="nb-NO" dirty="0" smtClean="0"/>
              <a:t>Enkeltemneopptak</a:t>
            </a:r>
          </a:p>
          <a:p>
            <a:pPr lvl="1"/>
            <a:r>
              <a:rPr lang="nb-NO" dirty="0" smtClean="0"/>
              <a:t>Enkeltemner slippes </a:t>
            </a:r>
            <a:r>
              <a:rPr lang="nb-NO" dirty="0" smtClean="0"/>
              <a:t>20</a:t>
            </a:r>
            <a:r>
              <a:rPr lang="nb-NO" dirty="0" smtClean="0"/>
              <a:t>. august </a:t>
            </a:r>
            <a:r>
              <a:rPr lang="nb-NO" dirty="0" smtClean="0"/>
              <a:t>(uke </a:t>
            </a:r>
            <a:r>
              <a:rPr lang="nb-NO" dirty="0" smtClean="0"/>
              <a:t>34)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3231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627534"/>
            <a:ext cx="7149480" cy="489701"/>
          </a:xfrm>
        </p:spPr>
        <p:txBody>
          <a:bodyPr/>
          <a:lstStyle/>
          <a:p>
            <a:r>
              <a:rPr lang="nb-NO" dirty="0" smtClean="0"/>
              <a:t>Undervisningsfrie dager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653536" cy="3564072"/>
          </a:xfrm>
        </p:spPr>
        <p:txBody>
          <a:bodyPr>
            <a:normAutofit fontScale="92500"/>
          </a:bodyPr>
          <a:lstStyle/>
          <a:p>
            <a:r>
              <a:rPr lang="nb-NO" dirty="0" smtClean="0"/>
              <a:t>Legg undervisningsperioden fast i FS (</a:t>
            </a:r>
            <a:r>
              <a:rPr lang="nb-NO" dirty="0" err="1" smtClean="0"/>
              <a:t>f.eks</a:t>
            </a:r>
            <a:r>
              <a:rPr lang="nb-NO" dirty="0" smtClean="0"/>
              <a:t> </a:t>
            </a:r>
            <a:r>
              <a:rPr lang="nb-NO" dirty="0" smtClean="0"/>
              <a:t>19. august </a:t>
            </a:r>
            <a:r>
              <a:rPr lang="nb-NO" dirty="0" smtClean="0"/>
              <a:t>til </a:t>
            </a:r>
            <a:r>
              <a:rPr lang="nb-NO" dirty="0" smtClean="0"/>
              <a:t>29. november) </a:t>
            </a:r>
            <a:r>
              <a:rPr lang="nb-NO" dirty="0" smtClean="0"/>
              <a:t>og juster uker og unntak i TP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15. oktober i uke 42</a:t>
            </a:r>
            <a:r>
              <a:rPr lang="nb-NO" dirty="0" smtClean="0"/>
              <a:t> </a:t>
            </a:r>
            <a:r>
              <a:rPr lang="nb-NO" dirty="0" smtClean="0"/>
              <a:t>er undervisningsfri </a:t>
            </a:r>
            <a:r>
              <a:rPr lang="nb-NO" dirty="0" smtClean="0"/>
              <a:t>(</a:t>
            </a:r>
            <a:r>
              <a:rPr lang="nb-NO" dirty="0" err="1" smtClean="0"/>
              <a:t>kl</a:t>
            </a:r>
            <a:r>
              <a:rPr lang="nb-NO" dirty="0" smtClean="0"/>
              <a:t> 10-16.00</a:t>
            </a:r>
            <a:r>
              <a:rPr lang="nb-NO" dirty="0" smtClean="0"/>
              <a:t>) for emner på 100-talls nivå (og en del 200-talls emner)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Alle undervisningsfrie dager er sperret i TP (kommer opp som røde dager </a:t>
            </a:r>
            <a:r>
              <a:rPr lang="nb-NO" dirty="0" smtClean="0"/>
              <a:t>hvis uken ikke </a:t>
            </a:r>
            <a:r>
              <a:rPr lang="nb-NO" dirty="0" smtClean="0"/>
              <a:t>er fjernet på forhånd)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81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339502"/>
            <a:ext cx="7149480" cy="489701"/>
          </a:xfrm>
        </p:spPr>
        <p:txBody>
          <a:bodyPr/>
          <a:lstStyle/>
          <a:p>
            <a:r>
              <a:rPr lang="nb-NO" dirty="0" smtClean="0"/>
              <a:t>Prinsipper for timeplanlegging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059582"/>
            <a:ext cx="7920880" cy="38884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 smtClean="0"/>
              <a:t>1. Legg inn timeplandata i FS som skal gjelde for lang tid fremover (</a:t>
            </a:r>
            <a:r>
              <a:rPr lang="nb-NO" dirty="0" err="1" smtClean="0"/>
              <a:t>f.eks</a:t>
            </a:r>
            <a:r>
              <a:rPr lang="nb-NO" dirty="0" smtClean="0"/>
              <a:t> undervisningsperiode)</a:t>
            </a:r>
          </a:p>
          <a:p>
            <a:pPr lvl="1"/>
            <a:r>
              <a:rPr lang="nb-NO" dirty="0" smtClean="0"/>
              <a:t>Målet er at vi ikke skal jobbe i FS fra semester til semester. Bruk FS kun når det er strukturelle endringer i emnet.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2. Legg inn unntak i TP (</a:t>
            </a:r>
            <a:r>
              <a:rPr lang="nb-NO" dirty="0" err="1" smtClean="0"/>
              <a:t>f.eks</a:t>
            </a:r>
            <a:r>
              <a:rPr lang="nb-NO" dirty="0" smtClean="0"/>
              <a:t> undervisningsfri)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3. Bruk studentgrupper</a:t>
            </a:r>
          </a:p>
          <a:p>
            <a:pPr lvl="1"/>
            <a:r>
              <a:rPr lang="nb-NO" dirty="0" smtClean="0"/>
              <a:t>Hør med superbruker eller eier av emnet hvis du er i tvil.</a:t>
            </a:r>
          </a:p>
          <a:p>
            <a:pPr lvl="1"/>
            <a:endParaRPr lang="nb-NO" dirty="0"/>
          </a:p>
          <a:p>
            <a:pPr marL="0" indent="0">
              <a:buNone/>
            </a:pPr>
            <a:r>
              <a:rPr lang="nb-NO" dirty="0" smtClean="0"/>
              <a:t>4. Bruk retningslinjene for bruk og vedlikehold av studentgrupper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Og lag gjerne studentgrupper for emnekombinasjoner som ikke er essensielle, men marker de 	med «</a:t>
            </a:r>
            <a:r>
              <a:rPr lang="nb-NO" dirty="0" err="1" smtClean="0"/>
              <a:t>lavpri</a:t>
            </a:r>
            <a:r>
              <a:rPr lang="nb-NO" dirty="0" smtClean="0"/>
              <a:t>» som beskrevet i rutinen for studentgrupper.</a:t>
            </a:r>
          </a:p>
          <a:p>
            <a:pPr lvl="1"/>
            <a:endParaRPr lang="nb-NO" dirty="0"/>
          </a:p>
          <a:p>
            <a:pPr marL="0" indent="0">
              <a:buNone/>
            </a:pPr>
            <a:r>
              <a:rPr lang="nb-NO" dirty="0"/>
              <a:t>5</a:t>
            </a:r>
            <a:r>
              <a:rPr lang="nb-NO" dirty="0" smtClean="0"/>
              <a:t>. Ikke bruk sekvensering eller samme-tid-serie</a:t>
            </a:r>
          </a:p>
          <a:p>
            <a:pPr lvl="1"/>
            <a:r>
              <a:rPr lang="nb-NO" dirty="0" smtClean="0"/>
              <a:t>For tiden for dårlig i TP, fungerer ikke etter </a:t>
            </a:r>
            <a:r>
              <a:rPr lang="nb-NO" dirty="0" smtClean="0"/>
              <a:t>hensikten</a:t>
            </a:r>
          </a:p>
          <a:p>
            <a:pPr lvl="1"/>
            <a:r>
              <a:rPr lang="nb-NO" dirty="0" smtClean="0"/>
              <a:t>Meld heller inn til fakultetet så legger vi det inn</a:t>
            </a:r>
            <a:endParaRPr lang="nb-NO" dirty="0" smtClean="0"/>
          </a:p>
          <a:p>
            <a:pPr lvl="1"/>
            <a:endParaRPr lang="nb-NO" dirty="0"/>
          </a:p>
          <a:p>
            <a:pPr marL="0" indent="0">
              <a:buNone/>
            </a:pPr>
            <a:r>
              <a:rPr lang="nb-NO" dirty="0"/>
              <a:t>4. </a:t>
            </a:r>
            <a:r>
              <a:rPr lang="nb-NO" dirty="0" smtClean="0"/>
              <a:t>Fordel emner etter tilhørighet til </a:t>
            </a:r>
            <a:r>
              <a:rPr lang="nb-NO" dirty="0" smtClean="0"/>
              <a:t>bygg</a:t>
            </a:r>
            <a:endParaRPr lang="nb-NO" dirty="0"/>
          </a:p>
          <a:p>
            <a:pPr lvl="1"/>
            <a:r>
              <a:rPr lang="nb-NO" dirty="0" smtClean="0"/>
              <a:t>Men vær forberedt på flytting i revisjon i forbindelse med tverrfaglige emner og emner som trenger rom i forhold til kapasitet, utstyr og undervisningsform.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720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658199"/>
            <a:ext cx="8085584" cy="489701"/>
          </a:xfrm>
        </p:spPr>
        <p:txBody>
          <a:bodyPr/>
          <a:lstStyle/>
          <a:p>
            <a:r>
              <a:rPr lang="nb-NO" dirty="0" smtClean="0"/>
              <a:t>Støtte i time- og eksamensplanlegging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9404" y="1419622"/>
            <a:ext cx="8227051" cy="3260378"/>
          </a:xfrm>
        </p:spPr>
        <p:txBody>
          <a:bodyPr>
            <a:normAutofit/>
          </a:bodyPr>
          <a:lstStyle/>
          <a:p>
            <a:r>
              <a:rPr lang="nb-NO" dirty="0" err="1" smtClean="0"/>
              <a:t>Brukeveiledninger</a:t>
            </a:r>
            <a:r>
              <a:rPr lang="nb-NO" dirty="0" smtClean="0"/>
              <a:t> på tp.uio.no/</a:t>
            </a:r>
            <a:r>
              <a:rPr lang="nb-NO" dirty="0" err="1" smtClean="0"/>
              <a:t>uib</a:t>
            </a:r>
            <a:endParaRPr lang="nb-NO" dirty="0" smtClean="0"/>
          </a:p>
          <a:p>
            <a:pPr lvl="1"/>
            <a:r>
              <a:rPr lang="nb-NO" dirty="0" smtClean="0"/>
              <a:t>Tekniske brukerveiledninger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MatNat</a:t>
            </a:r>
            <a:r>
              <a:rPr lang="nb-NO" dirty="0" smtClean="0"/>
              <a:t>-wiki</a:t>
            </a:r>
          </a:p>
          <a:p>
            <a:pPr lvl="1"/>
            <a:r>
              <a:rPr lang="nb-NO" dirty="0" smtClean="0"/>
              <a:t>Interne rutiner og retningslinjer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Bruk epostlisten </a:t>
            </a:r>
            <a:r>
              <a:rPr lang="nb-NO" dirty="0" smtClean="0">
                <a:hlinkClick r:id="rId2"/>
              </a:rPr>
              <a:t>timeplan@mnfa.uib.no</a:t>
            </a:r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21.02.2019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333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699542"/>
            <a:ext cx="7149480" cy="489701"/>
          </a:xfrm>
        </p:spPr>
        <p:txBody>
          <a:bodyPr/>
          <a:lstStyle/>
          <a:p>
            <a:r>
              <a:rPr lang="nb-NO" dirty="0" smtClean="0"/>
              <a:t>Kurs og arbeidsstuer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275606"/>
            <a:ext cx="7653536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Arbeidsstuer?</a:t>
            </a:r>
          </a:p>
          <a:p>
            <a:pPr marL="0" indent="0">
              <a:buNone/>
            </a:pPr>
            <a:r>
              <a:rPr lang="nb-NO" dirty="0" smtClean="0"/>
              <a:t>Før eller etter fristen for studentgrupper?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Studentgruppemøte?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98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78569"/>
              </p:ext>
            </p:extLst>
          </p:nvPr>
        </p:nvGraphicFramePr>
        <p:xfrm>
          <a:off x="222103" y="1038474"/>
          <a:ext cx="8640960" cy="408802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214"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Undformkode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Undformnavn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Undformkode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Undformnavn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EKSAMEN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Eksamen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LAB-F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Laboratorium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EKSKUR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Ekskursjon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OBL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Obligatorisk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438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FELLES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Felles-undervisning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OBLØV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Obligatorisk øving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Feltarbeid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ORAKEL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Orakeltime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Forelesning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ORIENT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Orientering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438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GJESTEFOR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Gjeste-forelesning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PRAKSIS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Praksis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HIST-F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Histologi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REGNEO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Regneøvelser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KLINIKK-F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Fellesklinikk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SEM-F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Seminar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5438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KOL-F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Kollokvium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TBL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Teambasert læring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21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KURS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Kurs</a:t>
                      </a:r>
                      <a:endParaRPr lang="nb-NO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ØV-F</a:t>
                      </a:r>
                      <a:endParaRPr lang="nb-NO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Fellesøving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323528" y="238819"/>
            <a:ext cx="7149480" cy="489701"/>
          </a:xfrm>
        </p:spPr>
        <p:txBody>
          <a:bodyPr/>
          <a:lstStyle/>
          <a:p>
            <a:r>
              <a:rPr lang="nb-NO" sz="1800" dirty="0" smtClean="0">
                <a:solidFill>
                  <a:schemeClr val="tx1"/>
                </a:solidFill>
              </a:rPr>
              <a:t>Visning i Mitt UiB:</a:t>
            </a: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222103" y="574451"/>
            <a:ext cx="875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Fellesundervisning (synlig for alle studenter med </a:t>
            </a:r>
            <a:r>
              <a:rPr lang="nb-NO" dirty="0" err="1" smtClean="0"/>
              <a:t>und</a:t>
            </a:r>
            <a:r>
              <a:rPr lang="nb-NO" dirty="0" smtClean="0"/>
              <a:t>. meld eller </a:t>
            </a:r>
            <a:r>
              <a:rPr lang="nb-NO" dirty="0" err="1" smtClean="0"/>
              <a:t>vurd</a:t>
            </a:r>
            <a:r>
              <a:rPr lang="nb-NO" dirty="0" smtClean="0"/>
              <a:t>. meld i emnet)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040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2015-NyMal-master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2864</TotalTime>
  <Words>522</Words>
  <Application>Microsoft Office PowerPoint</Application>
  <PresentationFormat>Skjermfremvisning (16:9)</PresentationFormat>
  <Paragraphs>165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Myriad Pro</vt:lpstr>
      <vt:lpstr>Times New Roman</vt:lpstr>
      <vt:lpstr>UiB_norsk_rød-gen</vt:lpstr>
      <vt:lpstr>Time- og eksamensplanlegging</vt:lpstr>
      <vt:lpstr>Timeplanleggingsprosessen</vt:lpstr>
      <vt:lpstr>Viktige datoer</vt:lpstr>
      <vt:lpstr>Høsten 2019</vt:lpstr>
      <vt:lpstr>Undervisningsfrie dager</vt:lpstr>
      <vt:lpstr>Prinsipper for timeplanlegging</vt:lpstr>
      <vt:lpstr>Støtte i time- og eksamensplanlegging</vt:lpstr>
      <vt:lpstr>Kurs og arbeidsstuer</vt:lpstr>
      <vt:lpstr>Visning i Mitt UiB:</vt:lpstr>
      <vt:lpstr>Visning i Mitt UiB:</vt:lpstr>
      <vt:lpstr>PowerPoint-presentasjon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Thomas Vikestad Kalvik</cp:lastModifiedBy>
  <cp:revision>500</cp:revision>
  <dcterms:created xsi:type="dcterms:W3CDTF">2015-10-30T09:38:42Z</dcterms:created>
  <dcterms:modified xsi:type="dcterms:W3CDTF">2019-02-21T16:23:39Z</dcterms:modified>
</cp:coreProperties>
</file>