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88" r:id="rId4"/>
    <p:sldId id="287" r:id="rId5"/>
    <p:sldId id="289" r:id="rId6"/>
    <p:sldId id="290" r:id="rId7"/>
    <p:sldId id="291" r:id="rId8"/>
    <p:sldId id="292" r:id="rId9"/>
    <p:sldId id="293" r:id="rId10"/>
    <p:sldId id="301" r:id="rId11"/>
    <p:sldId id="275" r:id="rId12"/>
    <p:sldId id="258" r:id="rId13"/>
    <p:sldId id="264" r:id="rId14"/>
    <p:sldId id="265" r:id="rId15"/>
    <p:sldId id="268" r:id="rId16"/>
    <p:sldId id="266" r:id="rId17"/>
    <p:sldId id="267" r:id="rId18"/>
    <p:sldId id="260" r:id="rId19"/>
    <p:sldId id="296" r:id="rId20"/>
    <p:sldId id="277" r:id="rId21"/>
    <p:sldId id="272" r:id="rId22"/>
    <p:sldId id="276" r:id="rId23"/>
    <p:sldId id="298" r:id="rId24"/>
    <p:sldId id="273" r:id="rId25"/>
    <p:sldId id="274" r:id="rId26"/>
    <p:sldId id="270" r:id="rId27"/>
    <p:sldId id="269" r:id="rId28"/>
    <p:sldId id="299" r:id="rId29"/>
    <p:sldId id="300" r:id="rId30"/>
    <p:sldId id="302" r:id="rId3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F5AF5-2477-4A91-801B-69A0E6E30AA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695F-5345-4950-8457-F7FE64036A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22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E54-A3CE-4BEE-A39C-3EF28A6B426B}" type="datetime1">
              <a:rPr lang="nb-NO" smtClean="0"/>
              <a:t>24.10.2017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8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4B2E-CDFB-43DC-9247-2E308254561D}" type="datetime1">
              <a:rPr lang="nb-NO" smtClean="0"/>
              <a:t>24.10.2017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6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4AC-FBF3-40A1-BF38-2055458E68B1}" type="datetime1">
              <a:rPr lang="nb-NO" smtClean="0"/>
              <a:t>24.10.2017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21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3B5F-162D-48FB-8193-51E464412BE5}" type="datetime1">
              <a:rPr lang="nb-NO" smtClean="0"/>
              <a:t>24.10.2017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39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4301-5A7F-4C95-BA2F-F4C62D7C168E}" type="datetime1">
              <a:rPr lang="nb-NO" smtClean="0"/>
              <a:t>24.10.2017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70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4979-7A27-4251-A40E-2DF134055A52}" type="datetime1">
              <a:rPr lang="nb-NO" smtClean="0"/>
              <a:t>24.10.2017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3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6871-AF5C-4119-B6C8-D450B683172F}" type="datetime1">
              <a:rPr lang="nb-NO" smtClean="0"/>
              <a:t>24.10.2017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74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97D3-D2D6-4EF7-9564-1E78DE12D2DF}" type="datetime1">
              <a:rPr lang="nb-NO" smtClean="0"/>
              <a:t>24.10.2017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76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BFA1-ED6E-4A7B-94CE-99E3BDE9BDE1}" type="datetime1">
              <a:rPr lang="nb-NO" smtClean="0"/>
              <a:t>24.10.2017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03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C62-BF61-413D-B69F-532ED7D13954}" type="datetime1">
              <a:rPr lang="nb-NO" smtClean="0"/>
              <a:t>24.10.2017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41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0DA-4A9D-41A4-B623-E76FACFCAC69}" type="datetime1">
              <a:rPr lang="nb-NO" smtClean="0"/>
              <a:t>24.10.2017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97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8319-C677-47FE-8F0E-AD011EEB95B4}" type="datetime1">
              <a:rPr lang="nb-NO" smtClean="0"/>
              <a:t>24.10.2017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Mat.nat., Læringsdag, 25.okt, 2017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FB2B-C384-4115-A8B1-47D11E84C2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36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b.no/hms-portalen/90149/sikkerh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Sikkerhet og beredskap ved byggene våre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Even Berge</a:t>
            </a:r>
          </a:p>
          <a:p>
            <a:r>
              <a:rPr lang="nb-NO" sz="3200" dirty="0" smtClean="0"/>
              <a:t>Terje Erstad</a:t>
            </a:r>
            <a:endParaRPr lang="nb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44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…kommentar til «Adgangskort og vakthold»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923"/>
            <a:ext cx="10515600" cy="4692040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Ansatte og studenter får kort-tilgang til byggene – skallsikringen.</a:t>
            </a:r>
          </a:p>
          <a:p>
            <a:r>
              <a:rPr lang="nb-NO" dirty="0" smtClean="0"/>
              <a:t>Så er det ledelsen på institutt/avd., gjennom kortansvarlig, som bestemmer </a:t>
            </a:r>
            <a:r>
              <a:rPr lang="nb-NO" u="sng" dirty="0" smtClean="0"/>
              <a:t>hvem</a:t>
            </a:r>
            <a:r>
              <a:rPr lang="nb-NO" dirty="0" smtClean="0"/>
              <a:t> som får tilgang, og </a:t>
            </a:r>
            <a:r>
              <a:rPr lang="nb-NO" u="sng" dirty="0" smtClean="0"/>
              <a:t>når</a:t>
            </a:r>
            <a:r>
              <a:rPr lang="nb-NO" dirty="0" smtClean="0"/>
              <a:t> de har tilgang inn på </a:t>
            </a:r>
            <a:r>
              <a:rPr lang="nb-NO" dirty="0" err="1" smtClean="0"/>
              <a:t>etg</a:t>
            </a:r>
            <a:r>
              <a:rPr lang="nb-NO" dirty="0" smtClean="0"/>
              <a:t>., lab., spesialrom, etc..</a:t>
            </a:r>
          </a:p>
          <a:p>
            <a:r>
              <a:rPr lang="nb-NO" dirty="0" smtClean="0"/>
              <a:t>Viktig at man, i et sikkerhetsperspektiv, er bevisst dette ansvaret, og hvem som får slik tilgang, og når.</a:t>
            </a:r>
          </a:p>
          <a:p>
            <a:r>
              <a:rPr lang="nb-NO" dirty="0" smtClean="0"/>
              <a:t>Også viktig ikke å slippe inn folk man ikke kjenner eller som ikke har kort, men som «henger seg på» når man går inn i bygget.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9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459"/>
          </a:xfrm>
        </p:spPr>
        <p:txBody>
          <a:bodyPr/>
          <a:lstStyle/>
          <a:p>
            <a:r>
              <a:rPr lang="nb-NO" b="1" dirty="0" smtClean="0"/>
              <a:t>2. Byggene våre – tall (arealene vi disponerer)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2584"/>
            <a:ext cx="10515600" cy="5004379"/>
          </a:xfrm>
        </p:spPr>
        <p:txBody>
          <a:bodyPr>
            <a:normAutofit/>
          </a:bodyPr>
          <a:lstStyle/>
          <a:p>
            <a:r>
              <a:rPr lang="nb-NO" sz="3200" dirty="0" smtClean="0"/>
              <a:t>Mange som benytter dem – ca. 3000 studenter, og ca. 920 ansatte ved fakultetet</a:t>
            </a:r>
          </a:p>
          <a:p>
            <a:r>
              <a:rPr lang="nb-NO" sz="3200" dirty="0" smtClean="0"/>
              <a:t>Samlet areal vi disponerer summerer seg til:  69 000 m2</a:t>
            </a:r>
          </a:p>
          <a:p>
            <a:r>
              <a:rPr lang="nb-NO" sz="3200" dirty="0" smtClean="0"/>
              <a:t>Leiekostnader: </a:t>
            </a:r>
            <a:r>
              <a:rPr lang="nb-NO" sz="3200" dirty="0"/>
              <a:t>Vi leier arealene vår, og det har en kostnadsside. Samlet husleiekostnad i 2017: 103 mill. kr. </a:t>
            </a:r>
          </a:p>
          <a:p>
            <a:r>
              <a:rPr lang="nb-NO" sz="3200" dirty="0" smtClean="0"/>
              <a:t>Typer lokaler vi disponerer: lab, lagerrom, kontorer, undervisningsrom, fellesarealer, </a:t>
            </a:r>
            <a:r>
              <a:rPr lang="nb-NO" sz="3200" dirty="0" err="1" smtClean="0"/>
              <a:t>m.v</a:t>
            </a:r>
            <a:r>
              <a:rPr lang="nb-NO" sz="3200" dirty="0" smtClean="0"/>
              <a:t>.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42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046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Lokalisering: Samlet rundt </a:t>
            </a:r>
            <a:r>
              <a:rPr lang="nb-NO" sz="3600" dirty="0" err="1" smtClean="0"/>
              <a:t>Nygårdshøyden</a:t>
            </a:r>
            <a:endParaRPr lang="nb-NO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107" y="1343775"/>
            <a:ext cx="6981713" cy="5328722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91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Realfagbygget – Adr. </a:t>
            </a:r>
            <a:r>
              <a:rPr lang="nb-NO" dirty="0" err="1" smtClean="0"/>
              <a:t>Allegt</a:t>
            </a:r>
            <a:r>
              <a:rPr lang="nb-NO" dirty="0" smtClean="0"/>
              <a:t>. 41 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42" y="1825625"/>
            <a:ext cx="6528316" cy="4351338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1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Fysikk- og teknologi – Adr. </a:t>
            </a:r>
            <a:r>
              <a:rPr lang="nb-NO" dirty="0" err="1" smtClean="0"/>
              <a:t>Allegt</a:t>
            </a:r>
            <a:r>
              <a:rPr lang="nb-NO" dirty="0" smtClean="0"/>
              <a:t>. 55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44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Geofysen</a:t>
            </a:r>
            <a:r>
              <a:rPr lang="nb-NO" dirty="0" smtClean="0"/>
              <a:t> – Adr. </a:t>
            </a:r>
            <a:r>
              <a:rPr lang="nb-NO" dirty="0" err="1" smtClean="0"/>
              <a:t>Allegt</a:t>
            </a:r>
            <a:r>
              <a:rPr lang="nb-NO" dirty="0" smtClean="0"/>
              <a:t>. 70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94" y="1825625"/>
            <a:ext cx="6544411" cy="4351338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72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Høyteknologisenteret (</a:t>
            </a:r>
            <a:r>
              <a:rPr lang="nb-NO" dirty="0" err="1" smtClean="0"/>
              <a:t>HiB</a:t>
            </a:r>
            <a:r>
              <a:rPr lang="nb-NO" dirty="0" smtClean="0"/>
              <a:t>) – Adr. </a:t>
            </a:r>
            <a:r>
              <a:rPr lang="nb-NO" dirty="0" err="1" smtClean="0"/>
              <a:t>Thormølens</a:t>
            </a:r>
            <a:r>
              <a:rPr lang="nb-NO" dirty="0" smtClean="0"/>
              <a:t> gate 55, Marineholmen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68" y="1825625"/>
            <a:ext cx="6527663" cy="4351338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25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Marinbiologisk Feltstasjon, </a:t>
            </a:r>
            <a:r>
              <a:rPr lang="nb-NO" dirty="0" err="1" smtClean="0"/>
              <a:t>Espegrend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47" y="1484556"/>
            <a:ext cx="7226783" cy="4970966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836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709"/>
            <a:ext cx="10515600" cy="922214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3</a:t>
            </a:r>
            <a:r>
              <a:rPr lang="nb-NO" sz="4000" b="1" dirty="0" smtClean="0"/>
              <a:t>. Våre brukerinteresser og forventninger knyttet til bygg</a:t>
            </a:r>
            <a:endParaRPr lang="nb-NO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323"/>
            <a:ext cx="10515600" cy="5982677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Blant flere innsatsfaktorer, er </a:t>
            </a:r>
            <a:r>
              <a:rPr lang="nb-NO" b="1" dirty="0" smtClean="0"/>
              <a:t>byggene våre</a:t>
            </a:r>
            <a:r>
              <a:rPr lang="nb-NO" dirty="0" smtClean="0"/>
              <a:t> selvsagt helt avgjørende  for i det hele tatt å kunne realisere vår virksomhet, enten det gjelder </a:t>
            </a:r>
            <a:r>
              <a:rPr lang="nb-NO" u="sng" dirty="0" smtClean="0"/>
              <a:t>undervisning</a:t>
            </a:r>
            <a:r>
              <a:rPr lang="nb-NO" dirty="0" smtClean="0"/>
              <a:t>, </a:t>
            </a:r>
            <a:r>
              <a:rPr lang="nb-NO" u="sng" dirty="0" smtClean="0"/>
              <a:t>forskning</a:t>
            </a:r>
            <a:r>
              <a:rPr lang="nb-NO" dirty="0" smtClean="0"/>
              <a:t>, eller </a:t>
            </a:r>
            <a:r>
              <a:rPr lang="nb-NO" u="sng" dirty="0" smtClean="0"/>
              <a:t>annen aktivitet og drift</a:t>
            </a:r>
            <a:r>
              <a:rPr lang="nb-NO" dirty="0" smtClean="0"/>
              <a:t>. </a:t>
            </a:r>
          </a:p>
          <a:p>
            <a:endParaRPr lang="nb-NO" dirty="0" smtClean="0"/>
          </a:p>
          <a:p>
            <a:r>
              <a:rPr lang="nb-NO" dirty="0" smtClean="0"/>
              <a:t>For ansatte og studenter representerer byggene våre både </a:t>
            </a:r>
            <a:r>
              <a:rPr lang="nb-NO" b="1" dirty="0" smtClean="0"/>
              <a:t>arbeidsplass</a:t>
            </a:r>
            <a:r>
              <a:rPr lang="nb-NO" dirty="0" smtClean="0"/>
              <a:t> og </a:t>
            </a:r>
            <a:r>
              <a:rPr lang="nb-NO" b="1" dirty="0" smtClean="0"/>
              <a:t>arbeidsmiljø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i="1" u="sng" dirty="0" smtClean="0"/>
              <a:t>I stort </a:t>
            </a:r>
            <a:r>
              <a:rPr lang="nb-NO" i="1" dirty="0" smtClean="0"/>
              <a:t>er forventningen at byggene våre skal være hensiktsmessig lokalisert, tilgjengelige, godt utformet og innredet,  være funksjonelle (i forhold til virksomhetens behov), og trygge for de som jobber og studerer her. </a:t>
            </a:r>
            <a:r>
              <a:rPr lang="nb-NO" b="1" i="1" dirty="0" smtClean="0"/>
              <a:t>Enig?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276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047"/>
            <a:ext cx="10515600" cy="828430"/>
          </a:xfrm>
        </p:spPr>
        <p:txBody>
          <a:bodyPr/>
          <a:lstStyle/>
          <a:p>
            <a:r>
              <a:rPr lang="nb-NO" dirty="0" smtClean="0"/>
              <a:t>…våre brukerinteresser, forts.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Det innebærer </a:t>
            </a:r>
            <a:r>
              <a:rPr lang="nb-NO" dirty="0" smtClean="0"/>
              <a:t>f.eks. at </a:t>
            </a:r>
            <a:r>
              <a:rPr lang="nb-NO" dirty="0"/>
              <a:t>vi forventer </a:t>
            </a:r>
            <a:r>
              <a:rPr lang="nb-NO" dirty="0" smtClean="0"/>
              <a:t>at: </a:t>
            </a:r>
          </a:p>
          <a:p>
            <a:r>
              <a:rPr lang="nb-NO" u="sng" dirty="0" smtClean="0"/>
              <a:t>Kontorene</a:t>
            </a:r>
            <a:r>
              <a:rPr lang="nb-NO" dirty="0" smtClean="0"/>
              <a:t> </a:t>
            </a:r>
            <a:r>
              <a:rPr lang="nb-NO" dirty="0"/>
              <a:t>skal være </a:t>
            </a:r>
            <a:r>
              <a:rPr lang="nb-NO" dirty="0" smtClean="0"/>
              <a:t>lyse, varme </a:t>
            </a:r>
            <a:r>
              <a:rPr lang="nb-NO" dirty="0"/>
              <a:t>og </a:t>
            </a:r>
            <a:r>
              <a:rPr lang="nb-NO" dirty="0" smtClean="0"/>
              <a:t>ventilerte</a:t>
            </a:r>
            <a:r>
              <a:rPr lang="nb-NO" dirty="0"/>
              <a:t>.</a:t>
            </a:r>
            <a:endParaRPr lang="nb-NO" dirty="0" smtClean="0"/>
          </a:p>
          <a:p>
            <a:r>
              <a:rPr lang="nb-NO" u="sng" dirty="0" smtClean="0"/>
              <a:t>Laboratoriene</a:t>
            </a:r>
            <a:r>
              <a:rPr lang="nb-NO" dirty="0" smtClean="0"/>
              <a:t> </a:t>
            </a:r>
            <a:r>
              <a:rPr lang="nb-NO" dirty="0"/>
              <a:t>skal ha god basis infrastruktur, tilstrekkelig avtrekk og tilgang både på strøm, gass og vann, osv.. </a:t>
            </a:r>
          </a:p>
          <a:p>
            <a:r>
              <a:rPr lang="nb-NO" u="sng" dirty="0"/>
              <a:t>Undervisningsrommene</a:t>
            </a:r>
            <a:r>
              <a:rPr lang="nb-NO" dirty="0"/>
              <a:t> skal være dimensjonerte, funksjonelle og hensiktsmessig innredet med </a:t>
            </a:r>
            <a:r>
              <a:rPr lang="nb-NO" dirty="0" smtClean="0"/>
              <a:t>tavle/</a:t>
            </a:r>
            <a:r>
              <a:rPr lang="nb-NO" dirty="0" err="1" smtClean="0"/>
              <a:t>whiteboard</a:t>
            </a:r>
            <a:r>
              <a:rPr lang="nb-NO" dirty="0" smtClean="0"/>
              <a:t> </a:t>
            </a:r>
            <a:r>
              <a:rPr lang="nb-NO" dirty="0"/>
              <a:t>og rigget med up-to date AV- og </a:t>
            </a:r>
            <a:r>
              <a:rPr lang="nb-NO" dirty="0" smtClean="0"/>
              <a:t>IT-utstyr, </a:t>
            </a:r>
            <a:r>
              <a:rPr lang="nb-NO" dirty="0"/>
              <a:t>og </a:t>
            </a:r>
            <a:r>
              <a:rPr lang="nb-NO" dirty="0" smtClean="0"/>
              <a:t>ha tilstrekkelig IT-kapasitet</a:t>
            </a:r>
            <a:r>
              <a:rPr lang="nb-NO" dirty="0"/>
              <a:t>. (Videre ha et løpende tilsyn som gjør at de hele tiden er operative, jfr. siste lerret-problemet i Auditoriefløyen).  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09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490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Innledning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815"/>
            <a:ext cx="10515600" cy="5153148"/>
          </a:xfrm>
        </p:spPr>
        <p:txBody>
          <a:bodyPr>
            <a:normAutofit fontScale="85000" lnSpcReduction="10000"/>
          </a:bodyPr>
          <a:lstStyle/>
          <a:p>
            <a:r>
              <a:rPr lang="nb-NO" i="1" dirty="0" smtClean="0"/>
              <a:t>Oppdraget for denne presentasjonen er å belyse sikkerhet og beredskap i byggene våre.</a:t>
            </a:r>
          </a:p>
          <a:p>
            <a:r>
              <a:rPr lang="nb-NO" i="1" dirty="0" smtClean="0"/>
              <a:t>Og vi som skal  prøve å belyse dette temaet for dere er </a:t>
            </a:r>
            <a:r>
              <a:rPr lang="nb-NO" i="1" dirty="0" err="1" smtClean="0"/>
              <a:t>EiA</a:t>
            </a:r>
            <a:r>
              <a:rPr lang="nb-NO" i="1" dirty="0" smtClean="0"/>
              <a:t>-direktør Even Berge, og meg, Terje Erstad, Areal- og logistikk-koordinator ved fakultetet. </a:t>
            </a:r>
          </a:p>
          <a:p>
            <a:r>
              <a:rPr lang="nb-NO" i="1" dirty="0" smtClean="0"/>
              <a:t>Vi to representerer egentlig </a:t>
            </a:r>
            <a:r>
              <a:rPr lang="nb-NO" b="1" i="1" dirty="0" smtClean="0"/>
              <a:t>to perspektiv på temaet</a:t>
            </a:r>
            <a:r>
              <a:rPr lang="nb-NO" i="1" dirty="0" smtClean="0"/>
              <a:t>, fra hhv. brukersiden, og fra eier-siden. Her kan det være ulike interesser, men samtidig er det </a:t>
            </a:r>
            <a:r>
              <a:rPr lang="nb-NO" b="1" i="1" dirty="0" smtClean="0"/>
              <a:t>et nødvendig samspill </a:t>
            </a:r>
            <a:r>
              <a:rPr lang="nb-NO" i="1" dirty="0" smtClean="0"/>
              <a:t>her, både i ansvar- og arbeidsdeling rundt disse spørsmålene, som betinger </a:t>
            </a:r>
            <a:r>
              <a:rPr lang="nb-NO" b="1" i="1" dirty="0" smtClean="0"/>
              <a:t>god kommunikasjon</a:t>
            </a:r>
            <a:r>
              <a:rPr lang="nb-NO" i="1" dirty="0" smtClean="0"/>
              <a:t> og </a:t>
            </a:r>
            <a:r>
              <a:rPr lang="nb-NO" b="1" i="1" dirty="0" smtClean="0"/>
              <a:t>tett samarbeid</a:t>
            </a:r>
            <a:r>
              <a:rPr lang="nb-NO" i="1" dirty="0" smtClean="0"/>
              <a:t>. Mellom disse nivåene er derfor </a:t>
            </a:r>
            <a:r>
              <a:rPr lang="nb-NO" b="1" i="1" dirty="0" smtClean="0"/>
              <a:t>fellesinteressen</a:t>
            </a:r>
            <a:r>
              <a:rPr lang="nb-NO" i="1" dirty="0" smtClean="0"/>
              <a:t> i håndtering av sikkerhetsspørsmål, den dominerende.    </a:t>
            </a:r>
          </a:p>
          <a:p>
            <a:r>
              <a:rPr lang="nb-NO" i="1" dirty="0" smtClean="0"/>
              <a:t>Selv om vi kommer litt innom </a:t>
            </a:r>
            <a:r>
              <a:rPr lang="nb-NO" b="1" i="1" dirty="0" smtClean="0"/>
              <a:t>regler og rutiner</a:t>
            </a:r>
            <a:r>
              <a:rPr lang="nb-NO" i="1" dirty="0" smtClean="0"/>
              <a:t>, er målet for presentasjonen i mindre grad å gjøre en helhetlig gjennomgang av disse, og mer å peker på </a:t>
            </a:r>
            <a:r>
              <a:rPr lang="nb-NO" b="1" i="1" dirty="0" smtClean="0"/>
              <a:t>hvilke interesser</a:t>
            </a:r>
            <a:r>
              <a:rPr lang="nb-NO" i="1" dirty="0" smtClean="0"/>
              <a:t> vi har som brukere knyttet til byggene våre, </a:t>
            </a:r>
            <a:r>
              <a:rPr lang="nb-NO" b="1" i="1" dirty="0" smtClean="0"/>
              <a:t>hvordan sikkerhet er en del av dette bildet</a:t>
            </a:r>
            <a:r>
              <a:rPr lang="nb-NO" i="1" dirty="0" smtClean="0"/>
              <a:t>, hvilke </a:t>
            </a:r>
            <a:r>
              <a:rPr lang="nb-NO" b="1" i="1" dirty="0" smtClean="0"/>
              <a:t>utfordringer</a:t>
            </a:r>
            <a:r>
              <a:rPr lang="nb-NO" i="1" dirty="0" smtClean="0"/>
              <a:t> vi har på dette området fremover nå, bl.a. gitt de siste måneders hendelser ved UiB (Muse-saken, m.m.), og </a:t>
            </a:r>
            <a:r>
              <a:rPr lang="nb-NO" b="1" i="1" dirty="0" smtClean="0"/>
              <a:t>hvilke avveiinger dette innebærer for </a:t>
            </a:r>
            <a:r>
              <a:rPr lang="nb-NO" b="1" dirty="0" smtClean="0"/>
              <a:t>modulering av fremtidig sikkerhetsnivå</a:t>
            </a:r>
            <a:r>
              <a:rPr lang="nb-NO" i="1" dirty="0" smtClean="0"/>
              <a:t>. </a:t>
            </a:r>
          </a:p>
          <a:p>
            <a:endParaRPr lang="nb-NO" i="1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091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783"/>
          </a:xfrm>
        </p:spPr>
        <p:txBody>
          <a:bodyPr/>
          <a:lstStyle/>
          <a:p>
            <a:r>
              <a:rPr lang="nb-NO" dirty="0"/>
              <a:t>…våre brukerinteresser,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5676" y="1273907"/>
            <a:ext cx="10515600" cy="4829907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I tillegg til våre brukerforventninger kommer  </a:t>
            </a:r>
            <a:r>
              <a:rPr lang="nb-NO" u="sng" dirty="0"/>
              <a:t>de offentlige kravene</a:t>
            </a:r>
            <a:r>
              <a:rPr lang="nb-NO" dirty="0"/>
              <a:t> </a:t>
            </a:r>
            <a:r>
              <a:rPr lang="nb-NO" dirty="0" smtClean="0"/>
              <a:t>som stilles til </a:t>
            </a:r>
            <a:r>
              <a:rPr lang="nb-NO" dirty="0"/>
              <a:t>bygg knyttet til </a:t>
            </a:r>
            <a:r>
              <a:rPr lang="nb-NO" dirty="0" smtClean="0"/>
              <a:t>f.eks. </a:t>
            </a:r>
            <a:r>
              <a:rPr lang="nb-NO" u="sng" dirty="0" smtClean="0"/>
              <a:t>universell </a:t>
            </a:r>
            <a:r>
              <a:rPr lang="nb-NO" u="sng" dirty="0"/>
              <a:t>utforming</a:t>
            </a:r>
            <a:r>
              <a:rPr lang="nb-NO" dirty="0"/>
              <a:t>, og ikke minst </a:t>
            </a:r>
            <a:r>
              <a:rPr lang="nb-NO" dirty="0" smtClean="0"/>
              <a:t>spesifikke </a:t>
            </a:r>
            <a:r>
              <a:rPr lang="nb-NO" u="sng" dirty="0" smtClean="0"/>
              <a:t>HMS </a:t>
            </a:r>
            <a:r>
              <a:rPr lang="nb-NO" u="sng" dirty="0"/>
              <a:t>regler</a:t>
            </a:r>
            <a:r>
              <a:rPr lang="nb-NO" dirty="0"/>
              <a:t> </a:t>
            </a:r>
            <a:r>
              <a:rPr lang="nb-NO" dirty="0" smtClean="0"/>
              <a:t>for  </a:t>
            </a:r>
            <a:r>
              <a:rPr lang="nb-NO" dirty="0" err="1" smtClean="0"/>
              <a:t>byggdrift</a:t>
            </a:r>
            <a:r>
              <a:rPr lang="nb-NO" dirty="0" smtClean="0"/>
              <a:t>, lab-arbeid</a:t>
            </a:r>
            <a:r>
              <a:rPr lang="nb-NO" dirty="0"/>
              <a:t>, </a:t>
            </a:r>
            <a:r>
              <a:rPr lang="nb-NO" dirty="0" err="1"/>
              <a:t>m.v</a:t>
            </a:r>
            <a:r>
              <a:rPr lang="nb-NO" dirty="0"/>
              <a:t>. (branninstruks, vernebestemmelser, håndtering av gift og kjemikalier, regler for isotoparbeid, avtrekk, avfallshåndtering, </a:t>
            </a:r>
            <a:r>
              <a:rPr lang="nb-NO" dirty="0" err="1"/>
              <a:t>m.v</a:t>
            </a:r>
            <a:r>
              <a:rPr lang="nb-NO" dirty="0"/>
              <a:t>.). </a:t>
            </a:r>
          </a:p>
          <a:p>
            <a:endParaRPr lang="nb-NO" dirty="0" smtClean="0"/>
          </a:p>
          <a:p>
            <a:r>
              <a:rPr lang="nb-NO" i="1" dirty="0" smtClean="0"/>
              <a:t>Både </a:t>
            </a:r>
            <a:r>
              <a:rPr lang="nb-NO" i="1" dirty="0" err="1" smtClean="0"/>
              <a:t>EiA</a:t>
            </a:r>
            <a:r>
              <a:rPr lang="nb-NO" i="1" dirty="0" smtClean="0"/>
              <a:t>-systemet, ledelsesfunksjoner ved </a:t>
            </a:r>
            <a:r>
              <a:rPr lang="nb-NO" i="1" dirty="0"/>
              <a:t>fakultetet på alle nivå, teknisk drift og UiBs HMS-systemer og </a:t>
            </a:r>
            <a:r>
              <a:rPr lang="nb-NO" i="1" dirty="0" smtClean="0"/>
              <a:t>–oppfølging</a:t>
            </a:r>
            <a:r>
              <a:rPr lang="nb-NO" i="1" dirty="0"/>
              <a:t>, skal være innrettet </a:t>
            </a:r>
            <a:r>
              <a:rPr lang="nb-NO" i="1" dirty="0" smtClean="0"/>
              <a:t>på </a:t>
            </a:r>
            <a:r>
              <a:rPr lang="nb-NO" i="1" dirty="0"/>
              <a:t>å sikre </a:t>
            </a:r>
            <a:r>
              <a:rPr lang="nb-NO" i="1" dirty="0" smtClean="0"/>
              <a:t>at det leveres på forventningslisten her</a:t>
            </a:r>
            <a:r>
              <a:rPr lang="nb-NO" i="1" dirty="0"/>
              <a:t>!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23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862884"/>
          </a:xfrm>
        </p:spPr>
        <p:txBody>
          <a:bodyPr>
            <a:normAutofit/>
          </a:bodyPr>
          <a:lstStyle/>
          <a:p>
            <a:r>
              <a:rPr lang="nb-NO" b="1" dirty="0" smtClean="0"/>
              <a:t>4. </a:t>
            </a:r>
            <a:r>
              <a:rPr lang="nb-NO" b="1" dirty="0" err="1" smtClean="0"/>
              <a:t>Byggsikkerhet</a:t>
            </a:r>
            <a:r>
              <a:rPr lang="nb-NO" b="1" dirty="0" smtClean="0"/>
              <a:t> og adgangskontroll spesielt 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9108"/>
            <a:ext cx="10515600" cy="5814646"/>
          </a:xfrm>
        </p:spPr>
        <p:txBody>
          <a:bodyPr>
            <a:normAutofit/>
          </a:bodyPr>
          <a:lstStyle/>
          <a:p>
            <a:endParaRPr lang="nb-NO" i="1" dirty="0" smtClean="0"/>
          </a:p>
          <a:p>
            <a:r>
              <a:rPr lang="nb-NO" i="1" dirty="0" smtClean="0"/>
              <a:t>Som leietakere har vi altså mange behov og forventninger knyttet til  bygningsmassen vår.</a:t>
            </a:r>
          </a:p>
          <a:p>
            <a:endParaRPr lang="nb-NO" i="1" dirty="0" smtClean="0"/>
          </a:p>
          <a:p>
            <a:r>
              <a:rPr lang="nb-NO" i="1" dirty="0" smtClean="0"/>
              <a:t>I </a:t>
            </a:r>
            <a:r>
              <a:rPr lang="nb-NO" i="1" dirty="0"/>
              <a:t>denne presentasjonen skal vi </a:t>
            </a:r>
            <a:r>
              <a:rPr lang="nb-NO" i="1" dirty="0" smtClean="0"/>
              <a:t>konkret drøfte nærmere avveiinger </a:t>
            </a:r>
            <a:r>
              <a:rPr lang="nb-NO" i="1" dirty="0"/>
              <a:t>i </a:t>
            </a:r>
            <a:r>
              <a:rPr lang="nb-NO" i="1" dirty="0" smtClean="0"/>
              <a:t>forhold til </a:t>
            </a:r>
            <a:r>
              <a:rPr lang="nb-NO" i="1" u="sng" dirty="0" err="1" smtClean="0"/>
              <a:t>byggsikkerhet</a:t>
            </a:r>
            <a:r>
              <a:rPr lang="nb-NO" i="1" dirty="0"/>
              <a:t>, med </a:t>
            </a:r>
            <a:r>
              <a:rPr lang="nb-NO" b="1" i="1" dirty="0"/>
              <a:t>RFB som case </a:t>
            </a:r>
            <a:r>
              <a:rPr lang="nb-NO" dirty="0"/>
              <a:t>– </a:t>
            </a:r>
            <a:r>
              <a:rPr lang="nb-NO" i="1" dirty="0"/>
              <a:t>nærmere bestemt se på </a:t>
            </a:r>
            <a:r>
              <a:rPr lang="nb-NO" i="1" dirty="0" smtClean="0"/>
              <a:t>problemstillinger rundt </a:t>
            </a:r>
            <a:r>
              <a:rPr lang="nb-NO" i="1" u="sng" dirty="0" smtClean="0"/>
              <a:t>adgangskontroll/innbrudds-sikring</a:t>
            </a:r>
            <a:r>
              <a:rPr lang="nb-NO" i="1" dirty="0" smtClean="0"/>
              <a:t>.</a:t>
            </a:r>
          </a:p>
          <a:p>
            <a:endParaRPr lang="nb-NO" i="1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539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03032"/>
            <a:ext cx="10515600" cy="64394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…</a:t>
            </a:r>
            <a:r>
              <a:rPr lang="nb-NO" dirty="0" err="1" smtClean="0"/>
              <a:t>byggsikkerhet</a:t>
            </a:r>
            <a:r>
              <a:rPr lang="nb-NO" dirty="0" smtClean="0"/>
              <a:t> og adgangskontroll, forts.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7651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b-NO" i="1" u="sng" dirty="0" smtClean="0"/>
          </a:p>
          <a:p>
            <a:pPr marL="0" indent="0">
              <a:buNone/>
            </a:pPr>
            <a:r>
              <a:rPr lang="nb-NO" sz="3200" i="1" u="sng" dirty="0" smtClean="0"/>
              <a:t>Noen momenter i disse vurderingene (som Even vil komme nærmere inn på): </a:t>
            </a:r>
          </a:p>
          <a:p>
            <a:pPr marL="0" indent="0">
              <a:buNone/>
            </a:pPr>
            <a:endParaRPr lang="nb-NO" i="1" u="sng" dirty="0"/>
          </a:p>
          <a:p>
            <a:r>
              <a:rPr lang="nb-NO" dirty="0"/>
              <a:t>Hva er </a:t>
            </a:r>
            <a:r>
              <a:rPr lang="nb-NO" u="sng" dirty="0"/>
              <a:t>de sentrale spørsmålene</a:t>
            </a:r>
            <a:r>
              <a:rPr lang="nb-NO" dirty="0"/>
              <a:t>/</a:t>
            </a:r>
            <a:r>
              <a:rPr lang="nb-NO" u="sng" dirty="0"/>
              <a:t>hvordan tenker man </a:t>
            </a:r>
            <a:r>
              <a:rPr lang="nb-NO" dirty="0"/>
              <a:t>rundt adgangskontroll-delen av </a:t>
            </a:r>
            <a:r>
              <a:rPr lang="nb-NO" dirty="0" err="1"/>
              <a:t>byggsikkerhet</a:t>
            </a:r>
            <a:r>
              <a:rPr lang="nb-NO" dirty="0"/>
              <a:t>?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Hvilke konkrete </a:t>
            </a:r>
            <a:r>
              <a:rPr lang="nb-NO" u="sng" dirty="0"/>
              <a:t>trusler</a:t>
            </a:r>
            <a:r>
              <a:rPr lang="nb-NO" dirty="0"/>
              <a:t> eller farer står man overfor her? Og hvilke </a:t>
            </a:r>
            <a:r>
              <a:rPr lang="nb-NO" u="sng" dirty="0" smtClean="0"/>
              <a:t>konsekvenser kan det være snakk om</a:t>
            </a:r>
            <a:r>
              <a:rPr lang="nb-NO" dirty="0" smtClean="0"/>
              <a:t>?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Og sist, men ikke minst: Hvordan </a:t>
            </a:r>
            <a:r>
              <a:rPr lang="nb-NO" u="sng" dirty="0" err="1"/>
              <a:t>modulerere</a:t>
            </a:r>
            <a:r>
              <a:rPr lang="nb-NO" dirty="0"/>
              <a:t> og finne rett sikkerhetsnivå? </a:t>
            </a:r>
            <a:r>
              <a:rPr lang="nb-NO" dirty="0" smtClean="0"/>
              <a:t>– f.eks. sikkerhet </a:t>
            </a:r>
            <a:r>
              <a:rPr lang="nb-NO" dirty="0"/>
              <a:t>vs. </a:t>
            </a:r>
            <a:r>
              <a:rPr lang="nb-NO" dirty="0" smtClean="0"/>
              <a:t>brukernes behov for god tilgjengelighet og rasjonell og effektiv </a:t>
            </a:r>
            <a:r>
              <a:rPr lang="nb-NO" dirty="0"/>
              <a:t>drift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dirty="0" smtClean="0"/>
              <a:t>Er det noen </a:t>
            </a:r>
            <a:r>
              <a:rPr lang="nb-NO" u="sng" dirty="0" smtClean="0"/>
              <a:t>motsetninger</a:t>
            </a:r>
            <a:r>
              <a:rPr lang="nb-NO" dirty="0" smtClean="0"/>
              <a:t> her?</a:t>
            </a:r>
            <a:endParaRPr lang="nb-NO" dirty="0"/>
          </a:p>
          <a:p>
            <a:endParaRPr lang="nb-NO" u="sng" dirty="0" smtClean="0"/>
          </a:p>
          <a:p>
            <a:r>
              <a:rPr lang="nb-NO" dirty="0" smtClean="0"/>
              <a:t>I bunn ligge ROS-analysen, og formelen: Risiko </a:t>
            </a:r>
            <a:r>
              <a:rPr lang="nb-NO" dirty="0"/>
              <a:t>= Sannsynlighet x </a:t>
            </a:r>
            <a:r>
              <a:rPr lang="nb-NO" dirty="0" smtClean="0"/>
              <a:t>Konsekvens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154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Visualisering av risiko - risikomatrise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581" y="1825625"/>
            <a:ext cx="6814838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48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5</a:t>
            </a:r>
            <a:r>
              <a:rPr lang="nb-NO" b="1" dirty="0" smtClean="0"/>
              <a:t>. Vårt case: Nærmere </a:t>
            </a:r>
            <a:r>
              <a:rPr lang="nb-NO" b="1" dirty="0"/>
              <a:t>om </a:t>
            </a:r>
            <a:r>
              <a:rPr lang="nb-NO" b="1" dirty="0" smtClean="0"/>
              <a:t>Realfagbygget (RFB)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>
            <a:normAutofit fontScale="70000" lnSpcReduction="20000"/>
          </a:bodyPr>
          <a:lstStyle/>
          <a:p>
            <a:endParaRPr lang="nb-NO" dirty="0" smtClean="0"/>
          </a:p>
          <a:p>
            <a:r>
              <a:rPr lang="nb-NO" dirty="0" smtClean="0"/>
              <a:t>Bruttoareal: på 47 000 m2</a:t>
            </a:r>
          </a:p>
          <a:p>
            <a:endParaRPr lang="nb-NO" dirty="0" smtClean="0"/>
          </a:p>
          <a:p>
            <a:r>
              <a:rPr lang="nb-NO" dirty="0" smtClean="0"/>
              <a:t>Fordeling på noen typer areal: Lab: 6 300m2, Undervisningsrom: 1700m2, Kontorer: 8 000m2/400 stk. – hovedsakelig cellekontorer.</a:t>
            </a:r>
          </a:p>
          <a:p>
            <a:endParaRPr lang="nb-NO" dirty="0" smtClean="0"/>
          </a:p>
          <a:p>
            <a:r>
              <a:rPr lang="nb-NO" u="sng" dirty="0" smtClean="0"/>
              <a:t>I RFB</a:t>
            </a:r>
            <a:r>
              <a:rPr lang="nb-NO" dirty="0" smtClean="0"/>
              <a:t>: Stor </a:t>
            </a:r>
            <a:r>
              <a:rPr lang="nb-NO" dirty="0" err="1" smtClean="0"/>
              <a:t>portefølge</a:t>
            </a:r>
            <a:r>
              <a:rPr lang="nb-NO" dirty="0" smtClean="0"/>
              <a:t> av sårbart, avansert og meget dyrt vitenskapelig utstyr. Oppbevaring av farlige kjemikalier både i eget lagerrom og på lab.er. Store mengder (lett-omsettelig) IT-utstyr, både knyttet til forskning, utdanning (+AV-utstyr), lab-drift og administrasjon.  </a:t>
            </a:r>
          </a:p>
          <a:p>
            <a:endParaRPr lang="nb-NO" dirty="0" smtClean="0"/>
          </a:p>
          <a:p>
            <a:r>
              <a:rPr lang="nb-NO" dirty="0" smtClean="0"/>
              <a:t>Flest lab i 1-3 </a:t>
            </a:r>
            <a:r>
              <a:rPr lang="nb-NO" dirty="0" err="1" smtClean="0"/>
              <a:t>etg</a:t>
            </a:r>
            <a:r>
              <a:rPr lang="nb-NO" dirty="0" smtClean="0"/>
              <a:t>. Aller flest i 3. </a:t>
            </a:r>
            <a:r>
              <a:rPr lang="nb-NO" dirty="0" err="1" smtClean="0"/>
              <a:t>etg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dirty="0" smtClean="0"/>
              <a:t>Undervisningsrom er fordelt over etasjene U1 – 4.etg.</a:t>
            </a:r>
          </a:p>
          <a:p>
            <a:endParaRPr lang="nb-NO" dirty="0" smtClean="0"/>
          </a:p>
          <a:p>
            <a:r>
              <a:rPr lang="nb-NO" dirty="0" smtClean="0"/>
              <a:t>Hvem bor her, og hvilke type arealer disponerer de?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068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 om de som «bor her»…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1690688"/>
            <a:ext cx="8682892" cy="4901528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380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954" y="288311"/>
            <a:ext cx="10515600" cy="768216"/>
          </a:xfrm>
        </p:spPr>
        <p:txBody>
          <a:bodyPr/>
          <a:lstStyle/>
          <a:p>
            <a:r>
              <a:rPr lang="nb-NO" b="1" dirty="0" smtClean="0"/>
              <a:t>Del II – Even (Berge) - hovedpunkter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Byggsikkerhet</a:t>
            </a:r>
            <a:r>
              <a:rPr lang="nb-NO" dirty="0" smtClean="0"/>
              <a:t> i lys av de siste måneders hendelser (Museet, m.m.):    – hvilke problemstillinger, - hva har vi lært? </a:t>
            </a:r>
          </a:p>
          <a:p>
            <a:endParaRPr lang="nb-NO" dirty="0"/>
          </a:p>
          <a:p>
            <a:r>
              <a:rPr lang="nb-NO" dirty="0" err="1"/>
              <a:t>Byggsikkerhet</a:t>
            </a:r>
            <a:r>
              <a:rPr lang="nb-NO" dirty="0"/>
              <a:t> </a:t>
            </a:r>
            <a:r>
              <a:rPr lang="nb-NO" dirty="0" smtClean="0"/>
              <a:t>ved </a:t>
            </a:r>
            <a:r>
              <a:rPr lang="nb-NO" dirty="0" err="1" smtClean="0"/>
              <a:t>Mat.nat</a:t>
            </a:r>
            <a:r>
              <a:rPr lang="nb-NO" dirty="0" smtClean="0"/>
              <a:t>. illustrert </a:t>
            </a:r>
            <a:r>
              <a:rPr lang="nb-NO" dirty="0"/>
              <a:t>ved et case: RFB</a:t>
            </a:r>
          </a:p>
          <a:p>
            <a:endParaRPr lang="nb-NO" dirty="0"/>
          </a:p>
          <a:p>
            <a:r>
              <a:rPr lang="nb-NO" dirty="0"/>
              <a:t> Hvilke utfordringer har en i dette </a:t>
            </a:r>
            <a:r>
              <a:rPr lang="nb-NO" dirty="0" smtClean="0"/>
              <a:t>bygget spesielt?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76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2705"/>
          </a:xfrm>
        </p:spPr>
        <p:txBody>
          <a:bodyPr>
            <a:noAutofit/>
          </a:bodyPr>
          <a:lstStyle/>
          <a:p>
            <a:r>
              <a:rPr lang="nb-NO" sz="2800" b="1" dirty="0" smtClean="0"/>
              <a:t>Aktuelle spørsmål knyttet til </a:t>
            </a:r>
            <a:r>
              <a:rPr lang="nb-NO" sz="2800" b="1" dirty="0" err="1" smtClean="0"/>
              <a:t>byggsikkerhet</a:t>
            </a:r>
            <a:r>
              <a:rPr lang="nb-NO" sz="2800" b="1" dirty="0" smtClean="0"/>
              <a:t>, mer i detalj, til videre diskusjon.</a:t>
            </a:r>
            <a:endParaRPr lang="nb-NO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9787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Generelt:</a:t>
            </a:r>
          </a:p>
          <a:p>
            <a:r>
              <a:rPr lang="nb-NO" dirty="0" smtClean="0"/>
              <a:t>Hvordan tenker man rundt </a:t>
            </a:r>
            <a:r>
              <a:rPr lang="nb-NO" dirty="0" err="1" smtClean="0"/>
              <a:t>byggsikkerhet</a:t>
            </a:r>
            <a:r>
              <a:rPr lang="nb-NO" dirty="0" smtClean="0"/>
              <a:t> og adgangskontroll ved UiB, hvilke trusler, hvilke konsekvenser, hvordan modulere sikkerhetsnivå, balansen mellom sikkerhet og rasjonell drift. 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u="sng" dirty="0" smtClean="0"/>
              <a:t>Disse spørsmålene illustrert ved et konkret case: </a:t>
            </a:r>
            <a:r>
              <a:rPr lang="nb-NO" b="1" u="sng" dirty="0" smtClean="0"/>
              <a:t>RFB</a:t>
            </a:r>
          </a:p>
          <a:p>
            <a:r>
              <a:rPr lang="nb-NO" dirty="0" smtClean="0"/>
              <a:t>Hvilket </a:t>
            </a:r>
            <a:r>
              <a:rPr lang="nb-NO" dirty="0"/>
              <a:t>opplegg for adgangskontroll har vi i dag ved RFB</a:t>
            </a:r>
            <a:r>
              <a:rPr lang="nb-NO" dirty="0" smtClean="0"/>
              <a:t>?</a:t>
            </a:r>
          </a:p>
          <a:p>
            <a:r>
              <a:rPr lang="nb-NO" dirty="0" smtClean="0"/>
              <a:t>Styrker/svakheter ved dagens opplegg og systemløsninger? </a:t>
            </a:r>
            <a:r>
              <a:rPr lang="nb-NO" sz="2400" dirty="0" smtClean="0"/>
              <a:t>- Den største risikoen…., og verste konsekvensen…?</a:t>
            </a:r>
          </a:p>
          <a:p>
            <a:r>
              <a:rPr lang="nb-NO" dirty="0" smtClean="0"/>
              <a:t>Hvilke hensyn står mot hverandre når en legger «sikkerhetslisten»? Hvilke bør veie tyngst?</a:t>
            </a:r>
          </a:p>
          <a:p>
            <a:r>
              <a:rPr lang="nb-NO" dirty="0" smtClean="0"/>
              <a:t>Forslag </a:t>
            </a:r>
            <a:r>
              <a:rPr lang="nb-NO" dirty="0"/>
              <a:t>til forbedringspunkter på </a:t>
            </a:r>
            <a:r>
              <a:rPr lang="nb-NO" dirty="0" smtClean="0"/>
              <a:t>dagens regime og opplegget </a:t>
            </a:r>
            <a:r>
              <a:rPr lang="nb-NO" dirty="0"/>
              <a:t>ved RFB, og hvorfor! </a:t>
            </a:r>
          </a:p>
          <a:p>
            <a:r>
              <a:rPr lang="nb-NO" dirty="0" smtClean="0"/>
              <a:t>Hvis noe går galt – kan vi likevel stå for eksisterende sikkerhetsregime? </a:t>
            </a:r>
            <a:r>
              <a:rPr lang="nb-NO" dirty="0" err="1" smtClean="0"/>
              <a:t>Dok</a:t>
            </a:r>
            <a:r>
              <a:rPr lang="nb-NO" dirty="0" smtClean="0"/>
              <a:t> at hensyn er veid? At det ligger fornuftige vurderinger til grunn?</a:t>
            </a:r>
          </a:p>
          <a:p>
            <a:r>
              <a:rPr lang="nb-NO" dirty="0" smtClean="0"/>
              <a:t>Mediestrategi hvis/når noe går galt? – Hva bør sies?, -Hvem bør si det?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061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SLUTT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459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785"/>
            <a:ext cx="10515600" cy="46892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Tilgangsregime - RFB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800" dirty="0" smtClean="0"/>
              <a:t>Skallsikring:</a:t>
            </a:r>
          </a:p>
          <a:p>
            <a:r>
              <a:rPr lang="nb-NO" dirty="0" smtClean="0"/>
              <a:t>Hoveddør </a:t>
            </a:r>
            <a:r>
              <a:rPr lang="nb-NO" dirty="0"/>
              <a:t>åpen mellom </a:t>
            </a:r>
            <a:r>
              <a:rPr lang="nb-NO" dirty="0" smtClean="0"/>
              <a:t>for alle, kl</a:t>
            </a:r>
            <a:r>
              <a:rPr lang="nb-NO" dirty="0"/>
              <a:t>. </a:t>
            </a:r>
            <a:r>
              <a:rPr lang="nb-NO" dirty="0" smtClean="0"/>
              <a:t>7.45-16.00</a:t>
            </a:r>
          </a:p>
          <a:p>
            <a:r>
              <a:rPr lang="nb-NO" dirty="0" smtClean="0"/>
              <a:t>Dør </a:t>
            </a:r>
            <a:r>
              <a:rPr lang="nb-NO" dirty="0"/>
              <a:t>i syd 7-16.00</a:t>
            </a:r>
          </a:p>
          <a:p>
            <a:r>
              <a:rPr lang="nb-NO" dirty="0"/>
              <a:t>Dør i Nord 8-16.00</a:t>
            </a:r>
          </a:p>
          <a:p>
            <a:r>
              <a:rPr lang="nb-NO" dirty="0"/>
              <a:t>Gjelder mandag –</a:t>
            </a:r>
            <a:r>
              <a:rPr lang="nb-NO" dirty="0" smtClean="0"/>
              <a:t>fredag</a:t>
            </a:r>
          </a:p>
          <a:p>
            <a:r>
              <a:rPr lang="nb-NO" dirty="0" smtClean="0"/>
              <a:t>Helg: Alt stengt. Må brukes kort.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Ansatte:</a:t>
            </a:r>
            <a:endParaRPr lang="nb-NO" dirty="0"/>
          </a:p>
          <a:p>
            <a:r>
              <a:rPr lang="nb-NO" dirty="0" smtClean="0"/>
              <a:t>På kort har ansatte tilgang </a:t>
            </a:r>
            <a:r>
              <a:rPr lang="nb-NO" dirty="0"/>
              <a:t>24/7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Studentene: </a:t>
            </a:r>
          </a:p>
          <a:p>
            <a:pPr marL="0" indent="0">
              <a:buNone/>
            </a:pPr>
            <a:r>
              <a:rPr lang="nb-NO" dirty="0" smtClean="0"/>
              <a:t>Mange </a:t>
            </a:r>
            <a:r>
              <a:rPr lang="nb-NO" dirty="0"/>
              <a:t>forskjellige tilganger-avhengig av studie </a:t>
            </a:r>
            <a:r>
              <a:rPr lang="nb-NO" dirty="0" smtClean="0"/>
              <a:t>løpet, master-bachelor, men i hovedsak:</a:t>
            </a:r>
          </a:p>
          <a:p>
            <a:r>
              <a:rPr lang="nb-NO" dirty="0" smtClean="0"/>
              <a:t>Man-</a:t>
            </a:r>
            <a:r>
              <a:rPr lang="nb-NO" dirty="0" err="1" smtClean="0"/>
              <a:t>Fre</a:t>
            </a:r>
            <a:r>
              <a:rPr lang="nb-NO" dirty="0" smtClean="0"/>
              <a:t> 07:45-20:00 (følger åpningstider RFB – kort etter 16.00) </a:t>
            </a:r>
          </a:p>
          <a:p>
            <a:r>
              <a:rPr lang="nb-NO" dirty="0" smtClean="0"/>
              <a:t>Lør</a:t>
            </a:r>
            <a:r>
              <a:rPr lang="nb-NO" dirty="0"/>
              <a:t>: </a:t>
            </a:r>
            <a:r>
              <a:rPr lang="nb-NO" dirty="0" smtClean="0"/>
              <a:t>07:15-18:00 - kort</a:t>
            </a:r>
          </a:p>
          <a:p>
            <a:r>
              <a:rPr lang="nb-NO" dirty="0" err="1" smtClean="0"/>
              <a:t>Søn</a:t>
            </a:r>
            <a:r>
              <a:rPr lang="nb-NO" dirty="0"/>
              <a:t>: </a:t>
            </a:r>
            <a:r>
              <a:rPr lang="nb-NO" dirty="0" smtClean="0"/>
              <a:t>12:00-16:00 - kort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13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Del I: Terje </a:t>
            </a:r>
            <a:r>
              <a:rPr lang="nb-NO" b="1" dirty="0"/>
              <a:t>- «Brukerperspektivet»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1. Sikkerhet og beredskap ved UiB </a:t>
            </a:r>
          </a:p>
          <a:p>
            <a:pPr marL="0" indent="0">
              <a:buNone/>
            </a:pPr>
            <a:r>
              <a:rPr lang="nb-NO" dirty="0" smtClean="0"/>
              <a:t>2. Byggene </a:t>
            </a:r>
            <a:r>
              <a:rPr lang="nb-NO" dirty="0"/>
              <a:t>våre – tall (arealene vi disponerer)</a:t>
            </a:r>
          </a:p>
          <a:p>
            <a:pPr marL="0" indent="0">
              <a:buNone/>
            </a:pPr>
            <a:r>
              <a:rPr lang="nb-NO" dirty="0" smtClean="0"/>
              <a:t>3. Våre brukerinteresser og forventninger knyttet </a:t>
            </a:r>
            <a:r>
              <a:rPr lang="nb-NO" dirty="0"/>
              <a:t>til bygg 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4</a:t>
            </a:r>
            <a:r>
              <a:rPr lang="nb-NO" dirty="0" smtClean="0"/>
              <a:t>. </a:t>
            </a:r>
            <a:r>
              <a:rPr lang="nb-NO" dirty="0" err="1"/>
              <a:t>Byggsikkerhet</a:t>
            </a:r>
            <a:r>
              <a:rPr lang="nb-NO" dirty="0"/>
              <a:t> og </a:t>
            </a:r>
            <a:r>
              <a:rPr lang="nb-NO" dirty="0" smtClean="0"/>
              <a:t>adgangskontroll - sentrale </a:t>
            </a:r>
            <a:r>
              <a:rPr lang="nb-NO" dirty="0"/>
              <a:t>spørsmål </a:t>
            </a:r>
            <a:r>
              <a:rPr lang="nb-NO" dirty="0" smtClean="0"/>
              <a:t>der</a:t>
            </a:r>
          </a:p>
          <a:p>
            <a:pPr marL="0" indent="0">
              <a:buNone/>
            </a:pPr>
            <a:r>
              <a:rPr lang="nb-NO" dirty="0" smtClean="0"/>
              <a:t>5. Vårt </a:t>
            </a:r>
            <a:r>
              <a:rPr lang="nb-NO" dirty="0"/>
              <a:t>case: Nærmere om Realfagbygget (RFB)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945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Lenke til HMS-portalen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http://</a:t>
            </a:r>
            <a:r>
              <a:rPr lang="nb-NO" dirty="0" smtClean="0">
                <a:hlinkClick r:id="rId2"/>
              </a:rPr>
              <a:t>www.uib.no/hms-portalen/90149/sikkerhet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31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 Sikkerhet og beredskap ved UiB – mangefasettert…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130" y="1825625"/>
            <a:ext cx="5557740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3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…her har du fra det mer generelle …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554" y="1825625"/>
            <a:ext cx="5492892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77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6911" y="1825625"/>
            <a:ext cx="8078178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40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…og til det som mer konkret gjelder sikkerheten i byggene våre…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766" y="1825625"/>
            <a:ext cx="8144467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37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560" y="1825625"/>
            <a:ext cx="8432879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82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982" y="1825625"/>
            <a:ext cx="7498036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Mat.nat., Læringsdag, 25.okt,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35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1565</Words>
  <Application>Microsoft Office PowerPoint</Application>
  <PresentationFormat>Widescreen</PresentationFormat>
  <Paragraphs>152</Paragraphs>
  <Slides>30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Sikkerhet og beredskap ved byggene våre</vt:lpstr>
      <vt:lpstr>Innledning</vt:lpstr>
      <vt:lpstr> Del I: Terje - «Brukerperspektivet»  </vt:lpstr>
      <vt:lpstr>1. Sikkerhet og beredskap ved UiB – mangefasettert…</vt:lpstr>
      <vt:lpstr>…her har du fra det mer generelle …</vt:lpstr>
      <vt:lpstr>PowerPoint-presentasjon</vt:lpstr>
      <vt:lpstr>…og til det som mer konkret gjelder sikkerheten i byggene våre…</vt:lpstr>
      <vt:lpstr>PowerPoint-presentasjon</vt:lpstr>
      <vt:lpstr>PowerPoint-presentasjon</vt:lpstr>
      <vt:lpstr>…kommentar til «Adgangskort og vakthold»</vt:lpstr>
      <vt:lpstr>2. Byggene våre – tall (arealene vi disponerer)</vt:lpstr>
      <vt:lpstr>Lokalisering: Samlet rundt Nygårdshøyden</vt:lpstr>
      <vt:lpstr>Realfagbygget – Adr. Allegt. 41 </vt:lpstr>
      <vt:lpstr>Fysikk- og teknologi – Adr. Allegt. 55</vt:lpstr>
      <vt:lpstr>Geofysen – Adr. Allegt. 70</vt:lpstr>
      <vt:lpstr>Høyteknologisenteret (HiB) – Adr. Thormølens gate 55, Marineholmen</vt:lpstr>
      <vt:lpstr>Marinbiologisk Feltstasjon, Espegrend</vt:lpstr>
      <vt:lpstr>3. Våre brukerinteresser og forventninger knyttet til bygg</vt:lpstr>
      <vt:lpstr>…våre brukerinteresser, forts.</vt:lpstr>
      <vt:lpstr>…våre brukerinteresser, forts.</vt:lpstr>
      <vt:lpstr>4. Byggsikkerhet og adgangskontroll spesielt </vt:lpstr>
      <vt:lpstr> …byggsikkerhet og adgangskontroll, forts.  </vt:lpstr>
      <vt:lpstr>Visualisering av risiko - risikomatrise</vt:lpstr>
      <vt:lpstr>5. Vårt case: Nærmere om Realfagbygget (RFB)</vt:lpstr>
      <vt:lpstr>Litt om de som «bor her»…</vt:lpstr>
      <vt:lpstr>Del II – Even (Berge) - hovedpunkter</vt:lpstr>
      <vt:lpstr>Aktuelle spørsmål knyttet til byggsikkerhet, mer i detalj, til videre diskusjon.</vt:lpstr>
      <vt:lpstr>SLUTT</vt:lpstr>
      <vt:lpstr>Tilgangsregime - RFB</vt:lpstr>
      <vt:lpstr>Lenke til HMS-portalen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Bygg og byggsikkerhet</dc:title>
  <dc:creator>Terje Erstad</dc:creator>
  <cp:lastModifiedBy>Trine Steensæth</cp:lastModifiedBy>
  <cp:revision>114</cp:revision>
  <cp:lastPrinted>2017-10-24T05:57:51Z</cp:lastPrinted>
  <dcterms:created xsi:type="dcterms:W3CDTF">2017-09-25T06:53:57Z</dcterms:created>
  <dcterms:modified xsi:type="dcterms:W3CDTF">2017-10-24T06:06:14Z</dcterms:modified>
</cp:coreProperties>
</file>