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1" r:id="rId21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te Birkenes" initials="GB" lastIdx="2" clrIdx="0">
    <p:extLst>
      <p:ext uri="{19B8F6BF-5375-455C-9EA6-DF929625EA0E}">
        <p15:presenceInfo xmlns:p15="http://schemas.microsoft.com/office/powerpoint/2012/main" userId="S::grete.birkenes@uib.no::de93242a-df52-4d1a-ad18-a4467e07b5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96CE9-1686-496C-BCAA-EF9E70D2F5A1}" v="71" dt="2019-01-30T18:52:17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5" autoAdjust="0"/>
    <p:restoredTop sz="94327" autoAdjust="0"/>
  </p:normalViewPr>
  <p:slideViewPr>
    <p:cSldViewPr>
      <p:cViewPr varScale="1">
        <p:scale>
          <a:sx n="85" d="100"/>
          <a:sy n="85" d="100"/>
        </p:scale>
        <p:origin x="485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viewProps" Target="viewProps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presProps" Target="presProp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commentAuthors" Target="commentAuthor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handoutMaster" Target="handoutMasters/handoutMaster1.xml" Id="rId23" /><Relationship Type="http://schemas.openxmlformats.org/officeDocument/2006/relationships/tableStyles" Target="tableStyle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notesMaster" Target="notesMasters/notesMaster1.xml" Id="rId22" /><Relationship Type="http://schemas.openxmlformats.org/officeDocument/2006/relationships/theme" Target="theme/theme1.xml" Id="rId27" /><Relationship Type="http://schemas.microsoft.com/office/2015/10/relationships/revisionInfo" Target="revisionInfo.xml" Id="rId30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10:32:29.981" idx="1">
    <p:pos x="10" y="10"/>
    <p:text>Direktorat for forvaltning og IKT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10:46:07.697" idx="2">
    <p:pos x="10" y="10"/>
    <p:text>Tilgjengelege via vanlig e-post. Kan takast i fleire modular (sendt over e-post).
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err="1"/>
              <a:t>Tilgjengeligheit</a:t>
            </a:r>
            <a:r>
              <a:rPr lang="nn-NO" dirty="0"/>
              <a:t>:</a:t>
            </a:r>
            <a:r>
              <a:rPr lang="nn-NO" baseline="0" dirty="0"/>
              <a:t> </a:t>
            </a:r>
            <a:r>
              <a:rPr lang="nn-NO" dirty="0"/>
              <a:t>Ein kan ta kursa så mange gonger ein vil, </a:t>
            </a:r>
            <a:r>
              <a:rPr lang="nn-NO" dirty="0" err="1"/>
              <a:t>lågterskel</a:t>
            </a:r>
            <a:r>
              <a:rPr lang="nn-NO" dirty="0"/>
              <a:t> systemrettleiing, enklare å gjere kurs obligatoriske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2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Prosjekt </a:t>
            </a:r>
            <a:r>
              <a:rPr lang="nb-NO" dirty="0" err="1"/>
              <a:t>Digtal</a:t>
            </a:r>
            <a:r>
              <a:rPr lang="nb-NO" dirty="0"/>
              <a:t> arbeidsflate.</a:t>
            </a:r>
            <a:r>
              <a:rPr lang="nb-NO" baseline="0" dirty="0"/>
              <a:t>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61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Kurs både på norsk og engelsk.</a:t>
            </a:r>
          </a:p>
          <a:p>
            <a:r>
              <a:rPr lang="nn-NO" dirty="0"/>
              <a:t>Nokon av kursa er tilpassa UiB (integrasjonar </a:t>
            </a:r>
            <a:r>
              <a:rPr lang="nn-NO" dirty="0" err="1"/>
              <a:t>osv</a:t>
            </a:r>
            <a:r>
              <a:rPr lang="nn-NO" dirty="0"/>
              <a:t>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10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Tilgjengelig via </a:t>
            </a:r>
            <a:r>
              <a:rPr lang="nb-NO" dirty="0" err="1"/>
              <a:t>vanleg</a:t>
            </a:r>
            <a:r>
              <a:rPr lang="nb-NO" dirty="0"/>
              <a:t> e-post</a:t>
            </a:r>
          </a:p>
          <a:p>
            <a:r>
              <a:rPr lang="nb-NO" dirty="0"/>
              <a:t>Kan ta</a:t>
            </a:r>
            <a:r>
              <a:rPr lang="nb-NO" baseline="0" dirty="0"/>
              <a:t> </a:t>
            </a:r>
            <a:r>
              <a:rPr lang="nb-NO" baseline="0" dirty="0" err="1"/>
              <a:t>nokon</a:t>
            </a:r>
            <a:r>
              <a:rPr lang="nb-NO" baseline="0" dirty="0"/>
              <a:t> av kursa </a:t>
            </a:r>
            <a:r>
              <a:rPr lang="nb-NO" baseline="0" dirty="0" err="1"/>
              <a:t>modulvis</a:t>
            </a:r>
            <a:r>
              <a:rPr lang="nb-NO" baseline="0" dirty="0"/>
              <a:t> og få </a:t>
            </a:r>
            <a:r>
              <a:rPr lang="nb-NO" baseline="0" dirty="0" err="1"/>
              <a:t>dei</a:t>
            </a:r>
            <a:r>
              <a:rPr lang="nb-NO" baseline="0" dirty="0"/>
              <a:t> tilsendt på e-post </a:t>
            </a:r>
            <a:r>
              <a:rPr lang="nb-NO" baseline="0" dirty="0" err="1"/>
              <a:t>dagleg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82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4212000"/>
            <a:ext cx="3312000" cy="576000"/>
          </a:xfrm>
          <a:prstGeom prst="rect">
            <a:avLst/>
          </a:prstGeom>
        </p:spPr>
      </p:pic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3489852"/>
            <a:ext cx="7164000" cy="425054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3975906"/>
            <a:ext cx="7164000" cy="603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455950"/>
            <a:ext cx="7149480" cy="29160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1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3795886"/>
            <a:ext cx="5083976" cy="21983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774875"/>
            <a:ext cx="7149480" cy="48970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680000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680000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4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.uib.no/login/canvas" TargetMode="External"/><Relationship Id="rId7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b.no/foransatte/110188/e-l&#230;ringskurs" TargetMode="External"/><Relationship Id="rId5" Type="http://schemas.openxmlformats.org/officeDocument/2006/relationships/hyperlink" Target="https://laeringsplattformen.difi.no/kurs/991825827/innsyn-eit-e-laeringsmagasin-om-offentleglova" TargetMode="External"/><Relationship Id="rId4" Type="http://schemas.openxmlformats.org/officeDocument/2006/relationships/hyperlink" Target="https://app.xtramile.no/Account/Login?returnUrl=/courses/universitetetiberge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.uib.no/login/lda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app.xtramile.no/Account/Login?returnUrl=/courses/universitetetibergen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eringsplattformen.difi.no/kurs/991825827/innsyn-eit-e-laeringsmagasin-om-offentleglov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Å bruke e-læringskurs i </a:t>
            </a:r>
            <a:r>
              <a:rPr lang="nb-NO" dirty="0" err="1">
                <a:solidFill>
                  <a:schemeClr val="tx1"/>
                </a:solidFill>
              </a:rPr>
              <a:t>kvardagen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Grete Birkenes, HR-avdelinga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4551995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094929" y="-762054"/>
            <a:ext cx="6933455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Sett inn (Mac= Vis) -&gt; Topptekst og bunntekst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379" y="774000"/>
            <a:ext cx="5513240" cy="3718331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4129392" y="774000"/>
            <a:ext cx="1692613" cy="575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Ellipse 9"/>
          <p:cNvSpPr/>
          <p:nvPr/>
        </p:nvSpPr>
        <p:spPr>
          <a:xfrm>
            <a:off x="5338054" y="1296863"/>
            <a:ext cx="1425102" cy="373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Ellipse 10"/>
          <p:cNvSpPr/>
          <p:nvPr/>
        </p:nvSpPr>
        <p:spPr>
          <a:xfrm>
            <a:off x="4800600" y="3560324"/>
            <a:ext cx="3056917" cy="11965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2" name="Ellipse 11"/>
          <p:cNvSpPr/>
          <p:nvPr/>
        </p:nvSpPr>
        <p:spPr>
          <a:xfrm>
            <a:off x="2411760" y="1769596"/>
            <a:ext cx="1795453" cy="63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07821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38"/>
          <a:stretch/>
        </p:blipFill>
        <p:spPr>
          <a:xfrm>
            <a:off x="997149" y="1177061"/>
            <a:ext cx="7149703" cy="2712553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5194570" y="2882802"/>
            <a:ext cx="3056917" cy="11965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273230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17" y="523035"/>
            <a:ext cx="6123043" cy="203434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85" y="2064072"/>
            <a:ext cx="3895253" cy="285865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508287" y="3285678"/>
            <a:ext cx="2778857" cy="894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Ellipse 10"/>
          <p:cNvSpPr/>
          <p:nvPr/>
        </p:nvSpPr>
        <p:spPr>
          <a:xfrm>
            <a:off x="2740769" y="1016693"/>
            <a:ext cx="2767519" cy="1047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30777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179" y="1039631"/>
            <a:ext cx="8161264" cy="2872623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123245" y="933857"/>
            <a:ext cx="1146215" cy="3793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Ellipse 8"/>
          <p:cNvSpPr/>
          <p:nvPr/>
        </p:nvSpPr>
        <p:spPr>
          <a:xfrm>
            <a:off x="7317632" y="2607265"/>
            <a:ext cx="1014109" cy="1069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01856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09" y="171524"/>
            <a:ext cx="4142792" cy="48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9" y="2331509"/>
            <a:ext cx="4053131" cy="19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91" y="980853"/>
            <a:ext cx="2700338" cy="9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1-3 moduler du synes ser </a:t>
            </a:r>
            <a:r>
              <a:rPr lang="nb-NO" dirty="0" err="1"/>
              <a:t>spanande</a:t>
            </a:r>
            <a:r>
              <a:rPr lang="nb-NO" dirty="0"/>
              <a:t> ut, f.eks.: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003" y="2637159"/>
            <a:ext cx="5176814" cy="7851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0" y="1623527"/>
            <a:ext cx="5469420" cy="65667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4260031" y="3983121"/>
            <a:ext cx="39581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700" dirty="0">
                <a:solidFill>
                  <a:schemeClr val="accent2">
                    <a:lumMod val="75000"/>
                  </a:schemeClr>
                </a:solidFill>
              </a:rPr>
              <a:t>– gjennomfør </a:t>
            </a:r>
            <a:r>
              <a:rPr lang="nb-NO" sz="2700" dirty="0" err="1">
                <a:solidFill>
                  <a:schemeClr val="accent2">
                    <a:lumMod val="75000"/>
                  </a:schemeClr>
                </a:solidFill>
              </a:rPr>
              <a:t>elæring</a:t>
            </a:r>
            <a:r>
              <a:rPr lang="nb-NO" sz="2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sz="27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nb-NO" sz="27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72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024230"/>
            <a:ext cx="8302557" cy="489701"/>
          </a:xfrm>
        </p:spPr>
        <p:txBody>
          <a:bodyPr/>
          <a:lstStyle/>
          <a:p>
            <a:r>
              <a:rPr lang="nb-NO" sz="1800" dirty="0"/>
              <a:t>Alle kurs du har tatt blir lagra på profilen din </a:t>
            </a:r>
            <a:br>
              <a:rPr lang="nb-NO" sz="1800" dirty="0"/>
            </a:br>
            <a:r>
              <a:rPr lang="nb-NO" sz="1800" dirty="0"/>
              <a:t>– og kan tas så mange gonger du måtte </a:t>
            </a:r>
            <a:r>
              <a:rPr lang="nb-NO" sz="1800" dirty="0" err="1"/>
              <a:t>ynskje</a:t>
            </a:r>
            <a:r>
              <a:rPr lang="nb-NO" sz="1800" dirty="0"/>
              <a:t> </a:t>
            </a:r>
            <a:r>
              <a:rPr lang="nb-NO" sz="1800" dirty="0">
                <a:sym typeface="Wingdings" panose="05000000000000000000" pitchFamily="2" charset="2"/>
              </a:rPr>
              <a:t></a:t>
            </a:r>
            <a:endParaRPr lang="nb-NO" sz="18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474" y="1764160"/>
            <a:ext cx="6873052" cy="291584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467544" y="2251617"/>
            <a:ext cx="1692613" cy="575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180861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1136" y="1350990"/>
            <a:ext cx="7149480" cy="489701"/>
          </a:xfrm>
        </p:spPr>
        <p:txBody>
          <a:bodyPr/>
          <a:lstStyle/>
          <a:p>
            <a:r>
              <a:rPr lang="nb-NO" sz="3000" dirty="0"/>
              <a:t>Tilbudet er stort, </a:t>
            </a:r>
            <a:br>
              <a:rPr lang="nb-NO" sz="3000" dirty="0"/>
            </a:br>
            <a:r>
              <a:rPr lang="nb-NO" sz="3000" dirty="0"/>
              <a:t>og stadig </a:t>
            </a:r>
            <a:r>
              <a:rPr lang="nb-NO" sz="3000" dirty="0" err="1"/>
              <a:t>voksande</a:t>
            </a:r>
            <a:r>
              <a:rPr lang="nb-NO" sz="3000" dirty="0"/>
              <a:t>…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742" y="847256"/>
            <a:ext cx="4403816" cy="360344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5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6600" dirty="0"/>
              <a:t>Lykke til!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3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Plenumsdiskusjon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1825" y="1455950"/>
            <a:ext cx="8103637" cy="291600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000" b="1" dirty="0"/>
              <a:t>Hva må til for at det å ta e-læringskurs blir en naturlig del av arbeidshverdagen vår?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05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E-læring ved UiB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20" y="1049081"/>
            <a:ext cx="3865909" cy="34789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76918" y="1588230"/>
            <a:ext cx="3751066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dirty="0"/>
              <a:t>E-læringsplattformer ved UiB: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hlinkClick r:id="rId3"/>
              </a:rPr>
              <a:t>Mitt UiB</a:t>
            </a:r>
            <a:r>
              <a:rPr lang="nb-NO" sz="1600" dirty="0"/>
              <a:t> – eigenproduserte kurs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hlinkClick r:id="rId4"/>
              </a:rPr>
              <a:t>Xtramile</a:t>
            </a:r>
            <a:r>
              <a:rPr lang="nb-NO" sz="1600" dirty="0"/>
              <a:t> - Office365-kurs</a:t>
            </a:r>
            <a:endParaRPr lang="nb-NO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hlinkClick r:id="rId5"/>
              </a:rPr>
              <a:t>Felles digtal læringsplattform i staten (Difi-kurs)</a:t>
            </a:r>
            <a:r>
              <a:rPr lang="nb-NO" sz="1600" dirty="0"/>
              <a:t> – kurs relevante for tilsette i staten.</a:t>
            </a:r>
            <a:endParaRPr lang="nb-NO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De finn alle e-læringskurs på </a:t>
            </a:r>
            <a:r>
              <a:rPr lang="nb-NO" dirty="0">
                <a:hlinkClick r:id="rId6"/>
              </a:rPr>
              <a:t>Ansattsidene under menyfana «Kompetanse»</a:t>
            </a:r>
            <a:r>
              <a:rPr lang="nb-NO" dirty="0"/>
              <a:t>.</a:t>
            </a: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9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43958"/>
            <a:ext cx="51060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Mitt UiB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0" lvl="0" indent="0">
              <a:buNone/>
            </a:pPr>
            <a:r>
              <a:rPr lang="nb-NO" dirty="0"/>
              <a:t>Første kursa publisert </a:t>
            </a:r>
            <a:r>
              <a:rPr lang="nb-NO" dirty="0" err="1"/>
              <a:t>hausten</a:t>
            </a:r>
            <a:r>
              <a:rPr lang="nb-NO" dirty="0"/>
              <a:t> 2017. </a:t>
            </a:r>
            <a:endParaRPr lang="nb-NO" sz="2000" dirty="0"/>
          </a:p>
          <a:p>
            <a:pPr lvl="0"/>
            <a:endParaRPr lang="nb-NO" dirty="0"/>
          </a:p>
          <a:p>
            <a:pPr marL="0" lvl="0" indent="0">
              <a:buNone/>
            </a:pPr>
            <a:r>
              <a:rPr lang="nb-NO" b="1" dirty="0" err="1"/>
              <a:t>Ynskte</a:t>
            </a:r>
            <a:r>
              <a:rPr lang="nb-NO" b="1" dirty="0"/>
              <a:t> å tilby e-læring av </a:t>
            </a:r>
            <a:r>
              <a:rPr lang="nb-NO" b="1" dirty="0" err="1"/>
              <a:t>følgande</a:t>
            </a:r>
            <a:r>
              <a:rPr lang="nb-NO" b="1" dirty="0"/>
              <a:t> årsaker:</a:t>
            </a:r>
            <a:endParaRPr lang="nb-NO" sz="2000" b="1" dirty="0"/>
          </a:p>
          <a:p>
            <a:pPr lvl="1"/>
            <a:r>
              <a:rPr lang="nn-NO" dirty="0"/>
              <a:t>Eit meir tilgjengeleg kurstilbod </a:t>
            </a:r>
          </a:p>
          <a:p>
            <a:pPr lvl="1"/>
            <a:r>
              <a:rPr lang="nn-NO" dirty="0"/>
              <a:t>Resursinnsparing </a:t>
            </a:r>
            <a:br>
              <a:rPr lang="nn-NO" dirty="0"/>
            </a:br>
            <a:endParaRPr lang="nn-NO" dirty="0"/>
          </a:p>
          <a:p>
            <a:pPr marL="457200" lvl="1" indent="0">
              <a:buNone/>
            </a:pPr>
            <a:r>
              <a:rPr lang="nn-NO" b="1" dirty="0"/>
              <a:t>Kursplattform: </a:t>
            </a:r>
            <a:r>
              <a:rPr lang="nn-NO" b="1" dirty="0">
                <a:hlinkClick r:id="rId3"/>
              </a:rPr>
              <a:t>Mitt UiB</a:t>
            </a:r>
            <a:endParaRPr lang="nb-NO" b="1" dirty="0">
              <a:hlinkClick r:id="rId3"/>
            </a:endParaRP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89" y="4680000"/>
            <a:ext cx="936104" cy="16201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0" y="-33540"/>
            <a:ext cx="590550" cy="82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Kursa i Mitt UiB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1455950"/>
            <a:ext cx="8013576" cy="2916000"/>
          </a:xfrm>
        </p:spPr>
        <p:txBody>
          <a:bodyPr vert="horz" lIns="0" tIns="0" rIns="0" bIns="0" numCol="2" rtlCol="0" anchor="t">
            <a:normAutofit/>
          </a:bodyPr>
          <a:lstStyle/>
          <a:p>
            <a:pPr marL="0" indent="0">
              <a:buNone/>
            </a:pPr>
            <a:r>
              <a:rPr lang="nn-NO" dirty="0"/>
              <a:t>No har me </a:t>
            </a:r>
            <a:r>
              <a:rPr lang="nb-NO" dirty="0"/>
              <a:t>11 kurs i </a:t>
            </a:r>
            <a:r>
              <a:rPr lang="nb-NO" dirty="0" err="1"/>
              <a:t>kategoriane</a:t>
            </a:r>
            <a:r>
              <a:rPr lang="nb-NO" dirty="0"/>
              <a:t>:</a:t>
            </a:r>
          </a:p>
          <a:p>
            <a:pPr lvl="1"/>
            <a:r>
              <a:rPr lang="nb-NO" dirty="0">
                <a:cs typeface="Arial"/>
              </a:rPr>
              <a:t>HMS</a:t>
            </a:r>
            <a:endParaRPr lang="nb-NO" dirty="0"/>
          </a:p>
          <a:p>
            <a:pPr lvl="1"/>
            <a:r>
              <a:rPr lang="nb-NO" dirty="0">
                <a:cs typeface="Arial"/>
              </a:rPr>
              <a:t>Systemopplæring</a:t>
            </a:r>
            <a:endParaRPr lang="nb-NO" dirty="0"/>
          </a:p>
          <a:p>
            <a:pPr lvl="1"/>
            <a:r>
              <a:rPr lang="nb-NO" dirty="0"/>
              <a:t>Saksbehandling</a:t>
            </a:r>
            <a:endParaRPr lang="nb-NO" dirty="0">
              <a:cs typeface="Arial"/>
            </a:endParaRPr>
          </a:p>
          <a:p>
            <a:pPr lvl="1"/>
            <a:r>
              <a:rPr lang="nb-NO" dirty="0"/>
              <a:t>Leiing</a:t>
            </a:r>
            <a:endParaRPr lang="nb-NO" dirty="0">
              <a:cs typeface="Arial"/>
            </a:endParaRPr>
          </a:p>
          <a:p>
            <a:pPr marL="457200" lvl="1" indent="0">
              <a:buNone/>
            </a:pPr>
            <a:r>
              <a:rPr lang="nb-NO" b="1" dirty="0" err="1"/>
              <a:t>Fleire</a:t>
            </a:r>
            <a:r>
              <a:rPr lang="nb-NO" b="1" dirty="0"/>
              <a:t> kurs kjem snart!</a:t>
            </a:r>
            <a:endParaRPr lang="nb-NO" b="1">
              <a:cs typeface="Arial"/>
            </a:endParaRPr>
          </a:p>
          <a:p>
            <a:pPr lvl="1"/>
            <a:endParaRPr lang="nb-NO" dirty="0"/>
          </a:p>
          <a:p>
            <a:pPr lvl="7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9702"/>
            <a:ext cx="3024336" cy="20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5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Overføring til HR-portalen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82868"/>
            <a:ext cx="2736304" cy="226792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br>
              <a:rPr lang="nn-NO" dirty="0"/>
            </a:br>
            <a:r>
              <a:rPr lang="nn-NO" sz="1800" dirty="0"/>
              <a:t>Gjennomførte kurs i Mitt UiB vil i løpet av kort tid kunne overførast til HR-portalen.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868"/>
            <a:ext cx="4789829" cy="237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84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 i Office365 - </a:t>
            </a:r>
            <a:r>
              <a:rPr lang="nb-NO" dirty="0" err="1"/>
              <a:t>Xtramile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0" name="Picture 6" descr="Image result for TEAMS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7614"/>
            <a:ext cx="1752690" cy="17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OFFICE365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44" y="1494093"/>
            <a:ext cx="1471519" cy="14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onedrive logo 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94" y="1742986"/>
            <a:ext cx="1405938" cy="10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3568" y="3283862"/>
            <a:ext cx="74187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b-NO" sz="2000" dirty="0"/>
              <a:t>Office365 – betre </a:t>
            </a:r>
            <a:r>
              <a:rPr lang="nb-NO" sz="2000" dirty="0" err="1"/>
              <a:t>moglegheiter</a:t>
            </a:r>
            <a:r>
              <a:rPr lang="nb-NO" sz="2000" dirty="0"/>
              <a:t> for digital samhandling! </a:t>
            </a:r>
          </a:p>
        </p:txBody>
      </p:sp>
    </p:spTree>
    <p:extLst>
      <p:ext uri="{BB962C8B-B14F-4D97-AF65-F5344CB8AC3E}">
        <p14:creationId xmlns:p14="http://schemas.microsoft.com/office/powerpoint/2010/main" val="404456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lvl="0" indent="0">
              <a:buNone/>
            </a:pPr>
            <a:r>
              <a:rPr lang="nn-NO" dirty="0"/>
              <a:t>I </a:t>
            </a:r>
            <a:r>
              <a:rPr lang="nn-NO" dirty="0">
                <a:hlinkClick r:id="rId3"/>
              </a:rPr>
              <a:t>Xtramile</a:t>
            </a:r>
            <a:r>
              <a:rPr lang="nn-NO" dirty="0"/>
              <a:t> finn du kurs i Office365-programma </a:t>
            </a:r>
            <a:r>
              <a:rPr lang="nb-NO" dirty="0"/>
              <a:t>og i ordinære Office-program.</a:t>
            </a:r>
          </a:p>
          <a:p>
            <a:pPr marL="0" lv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751" y="2878428"/>
            <a:ext cx="720080" cy="768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658" y="2604009"/>
            <a:ext cx="820843" cy="868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215" y="4165944"/>
            <a:ext cx="736360" cy="693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20" y="2803197"/>
            <a:ext cx="793923" cy="775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486" y="3888691"/>
            <a:ext cx="778912" cy="733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2901897"/>
            <a:ext cx="724402" cy="711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208" y="4176968"/>
            <a:ext cx="764772" cy="733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7167" y="3926447"/>
            <a:ext cx="674996" cy="696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8776" y="2916298"/>
            <a:ext cx="697235" cy="6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05" y="968635"/>
            <a:ext cx="7149480" cy="489701"/>
          </a:xfrm>
        </p:spPr>
        <p:txBody>
          <a:bodyPr/>
          <a:lstStyle/>
          <a:p>
            <a:r>
              <a:rPr lang="nb-NO" sz="2800" dirty="0">
                <a:cs typeface="Arial"/>
              </a:rPr>
              <a:t>Felles digital læringsplattform (</a:t>
            </a:r>
            <a:r>
              <a:rPr lang="nb-NO" sz="2800" dirty="0" err="1">
                <a:cs typeface="Arial"/>
              </a:rPr>
              <a:t>Difi</a:t>
            </a:r>
            <a:r>
              <a:rPr lang="nb-NO" sz="2800" dirty="0">
                <a:cs typeface="Arial"/>
              </a:rPr>
              <a:t>-kurs) </a:t>
            </a:r>
            <a:r>
              <a:rPr lang="nb-NO" sz="2400" dirty="0">
                <a:cs typeface="Arial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n-NO" dirty="0" err="1">
                <a:solidFill>
                  <a:schemeClr val="tx1"/>
                </a:solidFill>
                <a:cs typeface="Arial"/>
                <a:hlinkClick r:id="rId3"/>
              </a:rPr>
              <a:t>Difi</a:t>
            </a:r>
            <a:r>
              <a:rPr lang="nn-NO" dirty="0">
                <a:solidFill>
                  <a:schemeClr val="tx1"/>
                </a:solidFill>
                <a:cs typeface="Arial"/>
              </a:rPr>
              <a:t> har fleire relevante kurs for tilsette i staten.</a:t>
            </a:r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  <a:cs typeface="Arial"/>
            </a:endParaRPr>
          </a:p>
          <a:p>
            <a:endParaRPr lang="nn-NO" dirty="0">
              <a:solidFill>
                <a:schemeClr val="tx1"/>
              </a:solidFill>
              <a:cs typeface="Arial"/>
            </a:endParaRPr>
          </a:p>
          <a:p>
            <a:endParaRPr lang="nn-NO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nn-NO" dirty="0">
              <a:cs typeface="Arial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10E1B56-ACEC-4F05-B690-336ED6881080}"/>
              </a:ext>
            </a:extLst>
          </p:cNvPr>
          <p:cNvSpPr txBox="1"/>
          <p:nvPr/>
        </p:nvSpPr>
        <p:spPr>
          <a:xfrm>
            <a:off x="4211960" y="1890251"/>
            <a:ext cx="3240360" cy="155734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n-NO" sz="1600" dirty="0">
                <a:cs typeface="Arial"/>
              </a:rPr>
              <a:t>Innkjøp</a:t>
            </a:r>
            <a:endParaRPr lang="nn-NO" sz="1600" dirty="0" err="1"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n-NO" sz="1600" dirty="0">
                <a:cs typeface="Arial"/>
              </a:rPr>
              <a:t>Arbeidsmetodar</a:t>
            </a:r>
            <a:endParaRPr lang="en-US" sz="1600" dirty="0" err="1"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n-NO" sz="1600" dirty="0">
                <a:cs typeface="Arial"/>
              </a:rPr>
              <a:t>Digitalisering og IKT</a:t>
            </a:r>
            <a:endParaRPr lang="en-US" sz="1600" dirty="0"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n-NO" sz="1600" dirty="0">
                <a:cs typeface="Arial"/>
              </a:rPr>
              <a:t>Forvaltningskompetanse</a:t>
            </a:r>
            <a:endParaRPr lang="en-US" sz="1600" dirty="0">
              <a:cs typeface="Arial"/>
            </a:endParaRPr>
          </a:p>
          <a:p>
            <a:pPr marL="342900" indent="-342900" algn="l">
              <a:spcBef>
                <a:spcPct val="20000"/>
              </a:spcBef>
              <a:buFont typeface="Arial"/>
              <a:buChar char="•"/>
            </a:pPr>
            <a:r>
              <a:rPr lang="nn-NO" sz="1600" dirty="0">
                <a:cs typeface="Arial"/>
              </a:rPr>
              <a:t>Internasjonalisering</a:t>
            </a:r>
            <a:endParaRPr lang="nb-NO" sz="16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09F4A71-3269-4540-9CE6-7A1FF3110850}"/>
              </a:ext>
            </a:extLst>
          </p:cNvPr>
          <p:cNvSpPr txBox="1"/>
          <p:nvPr/>
        </p:nvSpPr>
        <p:spPr>
          <a:xfrm>
            <a:off x="1194129" y="1945651"/>
            <a:ext cx="2743200" cy="171739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n-NO" sz="1600" dirty="0"/>
              <a:t>Lovar, regelverk og rutinar</a:t>
            </a:r>
            <a:endParaRPr lang="en-US" sz="1600" dirty="0" err="1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n-NO" sz="1600" dirty="0" err="1"/>
              <a:t>Personal</a:t>
            </a:r>
            <a:r>
              <a:rPr lang="nn-NO" sz="1600" dirty="0"/>
              <a:t>/HR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n-NO" sz="1600" dirty="0"/>
              <a:t>Språk og kommunikasjon</a:t>
            </a:r>
            <a:endParaRPr lang="nn-NO" sz="1600" dirty="0">
              <a:cs typeface="Arial"/>
            </a:endParaRPr>
          </a:p>
          <a:p>
            <a:pPr marL="342900" indent="-342900" algn="l">
              <a:spcBef>
                <a:spcPct val="20000"/>
              </a:spcBef>
              <a:buFont typeface="Arial"/>
              <a:buChar char="•"/>
            </a:pPr>
            <a:r>
              <a:rPr lang="nn-NO" sz="1600" dirty="0">
                <a:solidFill>
                  <a:srgbClr val="404040"/>
                </a:solidFill>
              </a:rPr>
              <a:t>Leiing</a:t>
            </a:r>
            <a:endParaRPr lang="nb-NO" sz="1600" dirty="0" err="1"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32" y="3855079"/>
            <a:ext cx="3048210" cy="4698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57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839931"/>
            <a:ext cx="7149480" cy="489701"/>
          </a:xfrm>
        </p:spPr>
        <p:txBody>
          <a:bodyPr/>
          <a:lstStyle/>
          <a:p>
            <a:pPr algn="ctr"/>
            <a:r>
              <a:rPr lang="nb-NO" dirty="0"/>
              <a:t>Praktisk øvelse: </a:t>
            </a:r>
            <a:br>
              <a:rPr lang="nb-NO" dirty="0"/>
            </a:br>
            <a:r>
              <a:rPr lang="nb-NO" dirty="0"/>
              <a:t>Å ta </a:t>
            </a:r>
            <a:r>
              <a:rPr lang="nb-NO" dirty="0" err="1"/>
              <a:t>eit</a:t>
            </a:r>
            <a:r>
              <a:rPr lang="nb-NO" dirty="0"/>
              <a:t> e-læringskurs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13" y="2652620"/>
            <a:ext cx="1652293" cy="170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514703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1411</TotalTime>
  <Words>377</Words>
  <Application>Microsoft Office PowerPoint</Application>
  <PresentationFormat>Skjermfremvisning (16:9)</PresentationFormat>
  <Paragraphs>102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UiB_norsk_rød-gen</vt:lpstr>
      <vt:lpstr>Å bruke e-læringskurs i kvardagen</vt:lpstr>
      <vt:lpstr>E-læring ved UiB</vt:lpstr>
      <vt:lpstr>Mitt UiB</vt:lpstr>
      <vt:lpstr>Kursa i Mitt UiB</vt:lpstr>
      <vt:lpstr>Overføring til HR-portalen</vt:lpstr>
      <vt:lpstr>Kurs i Office365 - Xtramile</vt:lpstr>
      <vt:lpstr>PowerPoint-presentasjon</vt:lpstr>
      <vt:lpstr>Felles digital læringsplattform (Difi-kurs)  </vt:lpstr>
      <vt:lpstr>Praktisk øvelse:  Å ta eit e-læringskurs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Velg 1-3 moduler du synes ser spanande ut, f.eks.:</vt:lpstr>
      <vt:lpstr>Alle kurs du har tatt blir lagra på profilen din  – og kan tas så mange gonger du måtte ynskje </vt:lpstr>
      <vt:lpstr>Tilbudet er stort,  og stadig voksande…</vt:lpstr>
      <vt:lpstr>PowerPoint-presentasjon</vt:lpstr>
      <vt:lpstr>Plenumsdiskusjon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Grete Birkenes</cp:lastModifiedBy>
  <cp:revision>533</cp:revision>
  <dcterms:created xsi:type="dcterms:W3CDTF">2015-10-30T09:38:42Z</dcterms:created>
  <dcterms:modified xsi:type="dcterms:W3CDTF">2019-01-31T06:02:55Z</dcterms:modified>
</cp:coreProperties>
</file>