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3" r:id="rId2"/>
    <p:sldId id="331" r:id="rId3"/>
    <p:sldId id="330" r:id="rId4"/>
    <p:sldId id="329" r:id="rId5"/>
    <p:sldId id="352" r:id="rId6"/>
    <p:sldId id="353" r:id="rId7"/>
    <p:sldId id="354" r:id="rId8"/>
    <p:sldId id="358" r:id="rId9"/>
    <p:sldId id="355" r:id="rId10"/>
    <p:sldId id="356" r:id="rId11"/>
    <p:sldId id="362" r:id="rId12"/>
    <p:sldId id="363" r:id="rId13"/>
    <p:sldId id="360" r:id="rId14"/>
    <p:sldId id="361" r:id="rId15"/>
    <p:sldId id="333" r:id="rId16"/>
    <p:sldId id="339" r:id="rId17"/>
    <p:sldId id="338" r:id="rId18"/>
    <p:sldId id="337" r:id="rId19"/>
    <p:sldId id="340" r:id="rId20"/>
    <p:sldId id="350" r:id="rId21"/>
    <p:sldId id="344" r:id="rId22"/>
    <p:sldId id="345" r:id="rId23"/>
    <p:sldId id="343" r:id="rId24"/>
    <p:sldId id="342" r:id="rId25"/>
    <p:sldId id="341" r:id="rId26"/>
    <p:sldId id="351" r:id="rId27"/>
    <p:sldId id="261" r:id="rId28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ACF6A10-BF9C-4111-8906-7AFB24F1911E}">
          <p14:sldIdLst>
            <p14:sldId id="263"/>
            <p14:sldId id="331"/>
            <p14:sldId id="330"/>
            <p14:sldId id="329"/>
            <p14:sldId id="352"/>
            <p14:sldId id="353"/>
            <p14:sldId id="354"/>
            <p14:sldId id="358"/>
            <p14:sldId id="355"/>
            <p14:sldId id="356"/>
            <p14:sldId id="362"/>
            <p14:sldId id="363"/>
            <p14:sldId id="360"/>
            <p14:sldId id="361"/>
            <p14:sldId id="333"/>
            <p14:sldId id="339"/>
            <p14:sldId id="338"/>
            <p14:sldId id="337"/>
            <p14:sldId id="340"/>
            <p14:sldId id="350"/>
            <p14:sldId id="344"/>
            <p14:sldId id="345"/>
            <p14:sldId id="343"/>
            <p14:sldId id="342"/>
            <p14:sldId id="341"/>
            <p14:sldId id="351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FC7"/>
    <a:srgbClr val="E54F46"/>
    <a:srgbClr val="E44E46"/>
    <a:srgbClr val="E65343"/>
    <a:srgbClr val="DB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14" autoAdjust="0"/>
    <p:restoredTop sz="93671" autoAdjust="0"/>
  </p:normalViewPr>
  <p:slideViewPr>
    <p:cSldViewPr>
      <p:cViewPr varScale="1">
        <p:scale>
          <a:sx n="118" d="100"/>
          <a:sy n="118" d="100"/>
        </p:scale>
        <p:origin x="96" y="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0CDE-D9CE-4354-94E4-1FD6DB967311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25AF9-6F74-472F-B3FF-34E5DD3183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DE89A-F0D7-4FF6-B2F1-98DC7792C91E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2AF7-2D85-4421-9B02-2B5F9CC374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ør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843558"/>
            <a:ext cx="6912768" cy="1912609"/>
          </a:xfrm>
        </p:spPr>
        <p:txBody>
          <a:bodyPr lIns="0" tIns="0" rIns="0" anchor="b" anchorCtr="0">
            <a:normAutofit/>
          </a:bodyPr>
          <a:lstStyle>
            <a:lvl1pPr marL="0" algn="ctr">
              <a:lnSpc>
                <a:spcPts val="5400"/>
              </a:lnSpc>
              <a:defRPr sz="4300" b="1" i="0" u="none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3147510"/>
            <a:ext cx="6912768" cy="936408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55926"/>
            <a:ext cx="3202198" cy="55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9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68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gress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89570" y="1455950"/>
            <a:ext cx="4597350" cy="291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1" y="1455950"/>
            <a:ext cx="2360241" cy="291600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9105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3489852"/>
            <a:ext cx="7164000" cy="425054"/>
          </a:xfr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3000" b="1" i="0">
                <a:solidFill>
                  <a:srgbClr val="5FAFC7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022920" y="843558"/>
            <a:ext cx="7164000" cy="259822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3975906"/>
            <a:ext cx="7164000" cy="603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316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2920" y="1455950"/>
            <a:ext cx="7149480" cy="2916000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42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235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_nøy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3450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39911"/>
            <a:ext cx="6584776" cy="2649941"/>
          </a:xfrm>
        </p:spPr>
        <p:txBody>
          <a:bodyPr anchor="t" anchorCtr="0">
            <a:normAutofit/>
          </a:bodyPr>
          <a:lstStyle>
            <a:lvl1pPr>
              <a:lnSpc>
                <a:spcPts val="6000"/>
              </a:lnSpc>
              <a:defRPr sz="5000" b="1" i="0" u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10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30012" y="3795886"/>
            <a:ext cx="5083976" cy="21983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cap="all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5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2920" y="1455626"/>
            <a:ext cx="3405064" cy="2916324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2400" y="1455626"/>
            <a:ext cx="3420000" cy="2916324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2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852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med 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581640"/>
            <a:ext cx="3420000" cy="432048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52400" y="1581640"/>
            <a:ext cx="3420000" cy="432048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1022920" y="2092345"/>
            <a:ext cx="3420000" cy="23516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752400" y="2092345"/>
            <a:ext cx="3420000" cy="23516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7" name="Plassholder for bunntekst 4"/>
          <p:cNvSpPr>
            <a:spLocks noGrp="1"/>
          </p:cNvSpPr>
          <p:nvPr>
            <p:ph type="ftr" sz="quarter" idx="15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16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787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774875"/>
            <a:ext cx="7149480" cy="489701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5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208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 med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472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455950"/>
            <a:ext cx="7149480" cy="291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04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0" r:id="rId4"/>
    <p:sldLayoutId id="2147483655" r:id="rId5"/>
    <p:sldLayoutId id="2147483652" r:id="rId6"/>
    <p:sldLayoutId id="2147483653" r:id="rId7"/>
    <p:sldLayoutId id="2147483654" r:id="rId8"/>
    <p:sldLayoutId id="2147483661" r:id="rId9"/>
    <p:sldLayoutId id="2147483662" r:id="rId10"/>
    <p:sldLayoutId id="2147483656" r:id="rId11"/>
    <p:sldLayoutId id="2147483657" r:id="rId12"/>
    <p:sldLayoutId id="2147483658" r:id="rId13"/>
  </p:sldLayoutIdLst>
  <p:timing>
    <p:tnLst>
      <p:par>
        <p:cTn id="1" dur="indefinite" restart="never" nodeType="tmRoot"/>
      </p:par>
    </p:tnLst>
  </p:timing>
  <p:hf hdr="0"/>
  <p:txStyles>
    <p:titleStyle>
      <a:lvl1pPr marL="0" algn="l" defTabSz="914400" rtl="0" eaLnBrk="1" latinLnBrk="0" hangingPunct="1">
        <a:lnSpc>
          <a:spcPts val="4320"/>
        </a:lnSpc>
        <a:spcBef>
          <a:spcPct val="0"/>
        </a:spcBef>
        <a:buNone/>
        <a:defRPr sz="3400" b="1" i="0" u="none" kern="1200" cap="none" spc="0" normalizeH="0" baseline="0">
          <a:solidFill>
            <a:srgbClr val="5FAF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b.no/matnat/108588/emnekombinasjoner-ved-matnat-med-kollisjonsfri-time-og-eksamensplan-h%C3%B8st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p.uio.no/uib/admin/student.php?id=246" TargetMode="External"/><Relationship Id="rId2" Type="http://schemas.openxmlformats.org/officeDocument/2006/relationships/hyperlink" Target="https://tp.uio.no/uib/admin/student.php?id=24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Studentgrupper</a:t>
            </a:r>
            <a:endParaRPr lang="nb-NO" sz="2700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1187624" y="3507854"/>
            <a:ext cx="6912768" cy="936408"/>
          </a:xfrm>
        </p:spPr>
        <p:txBody>
          <a:bodyPr/>
          <a:lstStyle/>
          <a:p>
            <a:r>
              <a:rPr lang="nb-NO" dirty="0" smtClean="0"/>
              <a:t>Thomas Kalvik</a:t>
            </a:r>
          </a:p>
        </p:txBody>
      </p:sp>
      <p:sp>
        <p:nvSpPr>
          <p:cNvPr id="7" name="Plassholder for tittel 1"/>
          <p:cNvSpPr txBox="1">
            <a:spLocks/>
          </p:cNvSpPr>
          <p:nvPr/>
        </p:nvSpPr>
        <p:spPr>
          <a:xfrm>
            <a:off x="1683936" y="467167"/>
            <a:ext cx="5760000" cy="5040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algn="l" defTabSz="914400" rtl="0" eaLnBrk="1" latinLnBrk="0" hangingPunct="1">
              <a:lnSpc>
                <a:spcPts val="4320"/>
              </a:lnSpc>
              <a:spcBef>
                <a:spcPct val="0"/>
              </a:spcBef>
              <a:buNone/>
              <a:defRPr sz="3600" b="1" i="0" u="none" kern="1200" cap="none" spc="0" normalizeH="0" baseline="0">
                <a:solidFill>
                  <a:srgbClr val="E54F4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nb-NO" sz="1400" b="0" cap="all" baseline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 matematisk-naturvitenskaplige fakultet</a:t>
            </a:r>
            <a:endParaRPr lang="nb-NO" sz="1400" b="0" cap="all" baseline="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843558"/>
            <a:ext cx="8064896" cy="489701"/>
          </a:xfrm>
        </p:spPr>
        <p:txBody>
          <a:bodyPr/>
          <a:lstStyle/>
          <a:p>
            <a:pPr lvl="0"/>
            <a:r>
              <a:rPr lang="nb-NO" sz="2800" dirty="0"/>
              <a:t>4</a:t>
            </a:r>
            <a:r>
              <a:rPr lang="nb-NO" sz="2800" dirty="0" smtClean="0"/>
              <a:t>. </a:t>
            </a:r>
            <a:r>
              <a:rPr lang="nb-NO" sz="2800" dirty="0" err="1" smtClean="0"/>
              <a:t>Oligatorisk</a:t>
            </a:r>
            <a:r>
              <a:rPr lang="nb-NO" sz="2800" dirty="0" smtClean="0"/>
              <a:t> vs. Valgfri emnekombinasjon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61975"/>
            <a:ext cx="8136904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41375"/>
            <a:ext cx="6696744" cy="361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627534"/>
            <a:ext cx="9289032" cy="489701"/>
          </a:xfrm>
        </p:spPr>
        <p:txBody>
          <a:bodyPr/>
          <a:lstStyle/>
          <a:p>
            <a:r>
              <a:rPr lang="nb-NO" sz="2800" dirty="0"/>
              <a:t>4. </a:t>
            </a:r>
            <a:r>
              <a:rPr lang="nb-NO" sz="2800" dirty="0" smtClean="0"/>
              <a:t>Eksempler på ikke-optimale studentgrupper</a:t>
            </a:r>
            <a:endParaRPr lang="nb-NO" sz="2800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05628"/>
            <a:ext cx="5487193" cy="3637872"/>
          </a:xfrm>
        </p:spPr>
      </p:pic>
    </p:spTree>
    <p:extLst>
      <p:ext uri="{BB962C8B-B14F-4D97-AF65-F5344CB8AC3E}">
        <p14:creationId xmlns:p14="http://schemas.microsoft.com/office/powerpoint/2010/main" val="1975175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dirty="0" smtClean="0"/>
              <a:t>Universitetet i Bergen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395536" y="771550"/>
            <a:ext cx="9289032" cy="489701"/>
          </a:xfrm>
        </p:spPr>
        <p:txBody>
          <a:bodyPr/>
          <a:lstStyle/>
          <a:p>
            <a:r>
              <a:rPr lang="nb-NO" sz="2800" dirty="0"/>
              <a:t>4. </a:t>
            </a:r>
            <a:r>
              <a:rPr lang="nb-NO" sz="2800" dirty="0" smtClean="0"/>
              <a:t>Eksempler på ikke-optimale studentgrupper</a:t>
            </a:r>
            <a:endParaRPr lang="nb-NO" sz="2800" dirty="0"/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7654"/>
            <a:ext cx="4896544" cy="2886813"/>
          </a:xfrm>
          <a:prstGeom prst="rect">
            <a:avLst/>
          </a:prstGeom>
        </p:spPr>
      </p:pic>
      <p:sp>
        <p:nvSpPr>
          <p:cNvPr id="13" name="TekstSylinder 12"/>
          <p:cNvSpPr txBox="1"/>
          <p:nvPr/>
        </p:nvSpPr>
        <p:spPr>
          <a:xfrm>
            <a:off x="4478852" y="2427734"/>
            <a:ext cx="5205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GEOF105 + MAT212 + PHYS113= 9 studenter</a:t>
            </a:r>
          </a:p>
          <a:p>
            <a:r>
              <a:rPr lang="nb-NO" sz="1600" dirty="0" smtClean="0"/>
              <a:t>GEOF105 + MAT212 + PHYS112= 1 student</a:t>
            </a:r>
          </a:p>
          <a:p>
            <a:r>
              <a:rPr lang="nb-NO" sz="1600" dirty="0" smtClean="0"/>
              <a:t>GEOF105 + MAT212 + PHYS201= 0 studenter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402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843558"/>
            <a:ext cx="8856984" cy="489701"/>
          </a:xfrm>
        </p:spPr>
        <p:txBody>
          <a:bodyPr/>
          <a:lstStyle/>
          <a:p>
            <a:pPr lvl="0"/>
            <a:r>
              <a:rPr lang="nb-NO" sz="2800" dirty="0" smtClean="0"/>
              <a:t>5. Avkryssing på hvilket semester </a:t>
            </a:r>
            <a:br>
              <a:rPr lang="nb-NO" sz="2800" dirty="0" smtClean="0"/>
            </a:br>
            <a:r>
              <a:rPr lang="nb-NO" sz="2800" dirty="0" smtClean="0"/>
              <a:t>studentgruppen skal gjelde for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61975"/>
            <a:ext cx="8136904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</p:txBody>
      </p:sp>
      <p:pic>
        <p:nvPicPr>
          <p:cNvPr id="4" name="Bild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7654"/>
            <a:ext cx="7056784" cy="29523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195736" y="3579862"/>
            <a:ext cx="100811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177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82368"/>
            <a:ext cx="8856984" cy="489701"/>
          </a:xfrm>
        </p:spPr>
        <p:txBody>
          <a:bodyPr/>
          <a:lstStyle/>
          <a:p>
            <a:pPr lvl="0"/>
            <a:r>
              <a:rPr lang="nb-NO" sz="2800" dirty="0"/>
              <a:t>6</a:t>
            </a:r>
            <a:r>
              <a:rPr lang="nb-NO" sz="2800" dirty="0" smtClean="0"/>
              <a:t>. Vedlikehold av studentgrupper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61975"/>
            <a:ext cx="8136904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</p:txBody>
      </p:sp>
      <p:pic>
        <p:nvPicPr>
          <p:cNvPr id="4" name="Bild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7654"/>
            <a:ext cx="7056784" cy="29523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971600" y="3579862"/>
            <a:ext cx="100811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637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496944" cy="489701"/>
          </a:xfrm>
        </p:spPr>
        <p:txBody>
          <a:bodyPr/>
          <a:lstStyle/>
          <a:p>
            <a:r>
              <a:rPr lang="nb-NO" sz="2800" dirty="0" smtClean="0"/>
              <a:t>Kollisjonsfrie aktiviteter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059582"/>
            <a:ext cx="8280920" cy="3888432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Studentgrupper settes opp 2 trinn:</a:t>
            </a:r>
          </a:p>
          <a:p>
            <a:pPr marL="0" indent="0">
              <a:buNone/>
            </a:pPr>
            <a:endParaRPr lang="nb-NO" dirty="0"/>
          </a:p>
          <a:p>
            <a:pPr marL="457200" indent="-457200">
              <a:buAutoNum type="arabicPeriod"/>
            </a:pPr>
            <a:r>
              <a:rPr lang="nb-NO" dirty="0" smtClean="0"/>
              <a:t>Angi i studentgruppen hvilke </a:t>
            </a:r>
            <a:r>
              <a:rPr lang="nb-NO" dirty="0"/>
              <a:t>emner studentene skal kunne ta i løpet av samme </a:t>
            </a:r>
            <a:r>
              <a:rPr lang="nb-NO" dirty="0" smtClean="0"/>
              <a:t>semester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2.  Koble </a:t>
            </a:r>
            <a:r>
              <a:rPr lang="nb-NO" dirty="0"/>
              <a:t>sammen kollisjonsfrie </a:t>
            </a:r>
            <a:r>
              <a:rPr lang="nb-NO" dirty="0" smtClean="0"/>
              <a:t>aktiviteter med studentgruppen</a:t>
            </a:r>
          </a:p>
        </p:txBody>
      </p:sp>
    </p:spTree>
    <p:extLst>
      <p:ext uri="{BB962C8B-B14F-4D97-AF65-F5344CB8AC3E}">
        <p14:creationId xmlns:p14="http://schemas.microsoft.com/office/powerpoint/2010/main" val="3969311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496944" cy="489701"/>
          </a:xfrm>
        </p:spPr>
        <p:txBody>
          <a:bodyPr/>
          <a:lstStyle/>
          <a:p>
            <a:r>
              <a:rPr lang="nb-NO" sz="2400" dirty="0"/>
              <a:t>Trinn 1 – Emner studentene tar samme semester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059582"/>
            <a:ext cx="8280920" cy="3888432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pPr lvl="1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9937"/>
            <a:ext cx="6325148" cy="3756986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899592" y="2427734"/>
            <a:ext cx="1080120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0260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496944" cy="489701"/>
          </a:xfrm>
        </p:spPr>
        <p:txBody>
          <a:bodyPr/>
          <a:lstStyle/>
          <a:p>
            <a:r>
              <a:rPr lang="nb-NO" sz="2400" dirty="0"/>
              <a:t>Trinn 1 – Emner studentene tar samme semester</a:t>
            </a:r>
          </a:p>
        </p:txBody>
      </p:sp>
      <p:pic>
        <p:nvPicPr>
          <p:cNvPr id="13" name="Plassholder for innhold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49283"/>
            <a:ext cx="8604168" cy="1598099"/>
          </a:xfrm>
        </p:spPr>
      </p:pic>
      <p:cxnSp>
        <p:nvCxnSpPr>
          <p:cNvPr id="6" name="Rett pilkobling 5"/>
          <p:cNvCxnSpPr/>
          <p:nvPr/>
        </p:nvCxnSpPr>
        <p:spPr>
          <a:xfrm flipH="1">
            <a:off x="2699792" y="1923678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3812138" y="1707654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Lag ny studentgruppe</a:t>
            </a:r>
            <a:endParaRPr lang="nb-NO" dirty="0"/>
          </a:p>
        </p:txBody>
      </p:sp>
      <p:cxnSp>
        <p:nvCxnSpPr>
          <p:cNvPr id="8" name="Rett pilkobling 7"/>
          <p:cNvCxnSpPr/>
          <p:nvPr/>
        </p:nvCxnSpPr>
        <p:spPr>
          <a:xfrm flipH="1" flipV="1">
            <a:off x="3635896" y="2791988"/>
            <a:ext cx="18064" cy="710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Sylinder 10"/>
          <p:cNvSpPr txBox="1"/>
          <p:nvPr/>
        </p:nvSpPr>
        <p:spPr>
          <a:xfrm>
            <a:off x="1475656" y="3497254"/>
            <a:ext cx="5198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Søk opp for redigere eksisterende studentgruppe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0273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9622"/>
            <a:ext cx="8168138" cy="2520280"/>
          </a:xfrm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323528" y="267494"/>
            <a:ext cx="8496944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algn="l" defTabSz="914400" rtl="0" eaLnBrk="1" latinLnBrk="0" hangingPunct="1">
              <a:lnSpc>
                <a:spcPts val="4320"/>
              </a:lnSpc>
              <a:spcBef>
                <a:spcPct val="0"/>
              </a:spcBef>
              <a:buNone/>
              <a:defRPr sz="3400" b="1" i="0" u="none" kern="1200" cap="none" spc="0" normalizeH="0" baseline="0">
                <a:solidFill>
                  <a:srgbClr val="5FAF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 smtClean="0"/>
              <a:t>Trinn 1 – Emner studentene tar samme semester</a:t>
            </a:r>
            <a:endParaRPr lang="nb-NO" sz="2400" dirty="0"/>
          </a:p>
        </p:txBody>
      </p:sp>
      <p:cxnSp>
        <p:nvCxnSpPr>
          <p:cNvPr id="7" name="Rett pilkobling 6"/>
          <p:cNvCxnSpPr/>
          <p:nvPr/>
        </p:nvCxnSpPr>
        <p:spPr>
          <a:xfrm flipH="1" flipV="1">
            <a:off x="3995936" y="2874584"/>
            <a:ext cx="18064" cy="710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/>
          <p:cNvSpPr txBox="1"/>
          <p:nvPr/>
        </p:nvSpPr>
        <p:spPr>
          <a:xfrm>
            <a:off x="2555776" y="3598508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Skriv inn navn på studentgruppe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6660232" y="1410330"/>
            <a:ext cx="108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Velg eier</a:t>
            </a:r>
            <a:endParaRPr lang="nb-NO" dirty="0"/>
          </a:p>
        </p:txBody>
      </p:sp>
      <p:cxnSp>
        <p:nvCxnSpPr>
          <p:cNvPr id="13" name="Rett pilkobling 12"/>
          <p:cNvCxnSpPr/>
          <p:nvPr/>
        </p:nvCxnSpPr>
        <p:spPr>
          <a:xfrm>
            <a:off x="7236296" y="1779662"/>
            <a:ext cx="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626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57195"/>
            <a:ext cx="8712968" cy="4382611"/>
          </a:xfrm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323528" y="267494"/>
            <a:ext cx="8496944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algn="l" defTabSz="914400" rtl="0" eaLnBrk="1" latinLnBrk="0" hangingPunct="1">
              <a:lnSpc>
                <a:spcPts val="4320"/>
              </a:lnSpc>
              <a:spcBef>
                <a:spcPct val="0"/>
              </a:spcBef>
              <a:buNone/>
              <a:defRPr sz="3400" b="1" i="0" u="none" kern="1200" cap="none" spc="0" normalizeH="0" baseline="0">
                <a:solidFill>
                  <a:srgbClr val="5FAF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 smtClean="0"/>
              <a:t>Trinn 1 – Emner studentene tar samme semester</a:t>
            </a:r>
            <a:endParaRPr lang="nb-NO" sz="2400" dirty="0"/>
          </a:p>
        </p:txBody>
      </p:sp>
      <p:sp>
        <p:nvSpPr>
          <p:cNvPr id="4" name="Ellipse 3"/>
          <p:cNvSpPr/>
          <p:nvPr/>
        </p:nvSpPr>
        <p:spPr>
          <a:xfrm>
            <a:off x="1514161" y="2301836"/>
            <a:ext cx="93610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Ellipse 6"/>
          <p:cNvSpPr/>
          <p:nvPr/>
        </p:nvSpPr>
        <p:spPr>
          <a:xfrm>
            <a:off x="543304" y="4486561"/>
            <a:ext cx="1653683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pilkobling 8"/>
          <p:cNvCxnSpPr/>
          <p:nvPr/>
        </p:nvCxnSpPr>
        <p:spPr>
          <a:xfrm flipV="1">
            <a:off x="2297205" y="4735436"/>
            <a:ext cx="1945467" cy="100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/>
          <p:cNvSpPr txBox="1"/>
          <p:nvPr/>
        </p:nvSpPr>
        <p:spPr>
          <a:xfrm>
            <a:off x="4242672" y="4412271"/>
            <a:ext cx="3070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Legg til emner studenter tar </a:t>
            </a:r>
          </a:p>
          <a:p>
            <a:r>
              <a:rPr lang="nb-NO" dirty="0" smtClean="0"/>
              <a:t>samme semester</a:t>
            </a:r>
            <a:endParaRPr lang="nb-NO" dirty="0"/>
          </a:p>
        </p:txBody>
      </p:sp>
      <p:cxnSp>
        <p:nvCxnSpPr>
          <p:cNvPr id="14" name="Rett pilkobling 13"/>
          <p:cNvCxnSpPr/>
          <p:nvPr/>
        </p:nvCxnSpPr>
        <p:spPr>
          <a:xfrm>
            <a:off x="2481475" y="2525676"/>
            <a:ext cx="108012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Sylinder 14"/>
          <p:cNvSpPr txBox="1"/>
          <p:nvPr/>
        </p:nvSpPr>
        <p:spPr>
          <a:xfrm>
            <a:off x="3553122" y="2553864"/>
            <a:ext cx="124316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VIKTIG!</a:t>
            </a:r>
          </a:p>
          <a:p>
            <a:r>
              <a:rPr lang="nb-NO" dirty="0" smtClean="0"/>
              <a:t>Styrer visning i TP og nettsiden: </a:t>
            </a:r>
          </a:p>
          <a:p>
            <a:r>
              <a:rPr lang="nb-NO" dirty="0">
                <a:hlinkClick r:id="rId3"/>
              </a:rPr>
              <a:t>http://</a:t>
            </a:r>
            <a:r>
              <a:rPr lang="nb-NO" dirty="0" smtClean="0">
                <a:hlinkClick r:id="rId3"/>
              </a:rPr>
              <a:t>www.uib.no/matnat/108588/emnekombinasjoner-ved-matnat-med-kollisjonsfri-time-og-eksamensplan-h%C3%B8st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4572000" y="1167826"/>
            <a:ext cx="18133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IGNORER:</a:t>
            </a:r>
          </a:p>
          <a:p>
            <a:r>
              <a:rPr lang="nb-NO" dirty="0" err="1" smtClean="0"/>
              <a:t>Lavpri</a:t>
            </a:r>
            <a:r>
              <a:rPr lang="nb-NO" dirty="0" smtClean="0"/>
              <a:t> eksamen</a:t>
            </a:r>
          </a:p>
          <a:p>
            <a:r>
              <a:rPr lang="nb-NO" dirty="0" smtClean="0"/>
              <a:t>Vekt</a:t>
            </a:r>
          </a:p>
        </p:txBody>
      </p:sp>
      <p:sp>
        <p:nvSpPr>
          <p:cNvPr id="17" name="Ellipse 16"/>
          <p:cNvSpPr/>
          <p:nvPr/>
        </p:nvSpPr>
        <p:spPr>
          <a:xfrm>
            <a:off x="2297205" y="3664383"/>
            <a:ext cx="1013391" cy="8481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8" name="Rett pilkobling 17"/>
          <p:cNvCxnSpPr/>
          <p:nvPr/>
        </p:nvCxnSpPr>
        <p:spPr>
          <a:xfrm flipV="1">
            <a:off x="3310596" y="3977120"/>
            <a:ext cx="901364" cy="81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Sylinder 10"/>
          <p:cNvSpPr txBox="1"/>
          <p:nvPr/>
        </p:nvSpPr>
        <p:spPr>
          <a:xfrm>
            <a:off x="4254326" y="3678549"/>
            <a:ext cx="3279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Vurder om emnene skal være </a:t>
            </a:r>
          </a:p>
          <a:p>
            <a:r>
              <a:rPr lang="nb-NO" dirty="0" smtClean="0"/>
              <a:t>obligatoriske eller ikke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05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7149480" cy="489701"/>
          </a:xfrm>
        </p:spPr>
        <p:txBody>
          <a:bodyPr/>
          <a:lstStyle/>
          <a:p>
            <a:r>
              <a:rPr lang="nb-NO" sz="2800" dirty="0" smtClean="0"/>
              <a:t>Hvem lager studentgruppe?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347614"/>
            <a:ext cx="8352928" cy="3672408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Studentgrupper går på tvers av institutt</a:t>
            </a:r>
          </a:p>
          <a:p>
            <a:pPr lvl="1"/>
            <a:r>
              <a:rPr lang="nb-NO" dirty="0" err="1" smtClean="0"/>
              <a:t>F.eks</a:t>
            </a:r>
            <a:r>
              <a:rPr lang="nb-NO" dirty="0" smtClean="0"/>
              <a:t> </a:t>
            </a:r>
            <a:r>
              <a:rPr lang="nb-NO" dirty="0"/>
              <a:t>BAMN-NANO-h1-mattevalg (mat111) </a:t>
            </a: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(</a:t>
            </a:r>
            <a:r>
              <a:rPr lang="nb-NO" dirty="0" err="1" smtClean="0"/>
              <a:t>exphil</a:t>
            </a:r>
            <a:r>
              <a:rPr lang="nb-NO" dirty="0" smtClean="0"/>
              <a:t>, kjem110 og mat111)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Hvert studieprogram lager sine egne studentgrupper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Den enkelte timeplanlegger har imidlertid ansvar for å knytte studentgruppen til sitt emne. </a:t>
            </a:r>
          </a:p>
          <a:p>
            <a:pPr lvl="1"/>
            <a:r>
              <a:rPr lang="nb-NO" dirty="0" smtClean="0"/>
              <a:t>VIKTIG at vi kommuniserer!</a:t>
            </a:r>
          </a:p>
        </p:txBody>
      </p:sp>
    </p:spTree>
    <p:extLst>
      <p:ext uri="{BB962C8B-B14F-4D97-AF65-F5344CB8AC3E}">
        <p14:creationId xmlns:p14="http://schemas.microsoft.com/office/powerpoint/2010/main" val="181733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 txBox="1">
            <a:spLocks/>
          </p:cNvSpPr>
          <p:nvPr/>
        </p:nvSpPr>
        <p:spPr>
          <a:xfrm>
            <a:off x="323528" y="267494"/>
            <a:ext cx="8496944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algn="l" defTabSz="914400" rtl="0" eaLnBrk="1" latinLnBrk="0" hangingPunct="1">
              <a:lnSpc>
                <a:spcPts val="4320"/>
              </a:lnSpc>
              <a:spcBef>
                <a:spcPct val="0"/>
              </a:spcBef>
              <a:buNone/>
              <a:defRPr sz="3400" b="1" i="0" u="none" kern="1200" cap="none" spc="0" normalizeH="0" baseline="0">
                <a:solidFill>
                  <a:srgbClr val="5FAF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 smtClean="0"/>
              <a:t>Obligatorisk </a:t>
            </a:r>
            <a:r>
              <a:rPr lang="nb-NO" sz="2400" dirty="0" err="1" smtClean="0"/>
              <a:t>vs</a:t>
            </a:r>
            <a:r>
              <a:rPr lang="nb-NO" sz="2400" dirty="0" smtClean="0"/>
              <a:t> valgfrie emner i studentgruppe</a:t>
            </a:r>
            <a:endParaRPr lang="nb-NO" sz="2400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23678"/>
            <a:ext cx="4012226" cy="2239382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251520" y="1058210"/>
            <a:ext cx="2685351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sz="1400" dirty="0" smtClean="0"/>
              <a:t>Obligatoriske emner er kollisjonssikret og aktivert i utgangspunktet</a:t>
            </a:r>
          </a:p>
          <a:p>
            <a:pPr marL="285750" indent="-285750">
              <a:buFontTx/>
              <a:buChar char="-"/>
            </a:pPr>
            <a:r>
              <a:rPr lang="nb-NO" sz="1400" dirty="0" smtClean="0"/>
              <a:t>Valgfrie emne er kollisjonssikret mot obligatoriske men ikke mot hverandre</a:t>
            </a:r>
          </a:p>
          <a:p>
            <a:pPr marL="285750" indent="-285750">
              <a:buFontTx/>
              <a:buChar char="-"/>
            </a:pPr>
            <a:r>
              <a:rPr lang="nb-NO" sz="1400" dirty="0" smtClean="0"/>
              <a:t>Det må være minst 2 valgfrie emner i studentgruppen (ikke krysset av for)</a:t>
            </a:r>
          </a:p>
          <a:p>
            <a:pPr marL="285750" indent="-285750">
              <a:buFontTx/>
              <a:buChar char="-"/>
            </a:pPr>
            <a:endParaRPr lang="nb-NO" sz="1400" dirty="0"/>
          </a:p>
          <a:p>
            <a:endParaRPr lang="nb-NO" sz="1400" dirty="0" smtClean="0"/>
          </a:p>
          <a:p>
            <a:endParaRPr lang="nb-NO" sz="1400" dirty="0"/>
          </a:p>
          <a:p>
            <a:endParaRPr lang="nb-NO" sz="1400" dirty="0" smtClean="0"/>
          </a:p>
          <a:p>
            <a:endParaRPr lang="nb-NO" sz="1400" dirty="0"/>
          </a:p>
          <a:p>
            <a:endParaRPr lang="nb-NO" sz="1400" dirty="0" smtClean="0"/>
          </a:p>
          <a:p>
            <a:endParaRPr lang="nb-NO" sz="1400" dirty="0"/>
          </a:p>
          <a:p>
            <a:endParaRPr lang="nb-NO" sz="1400" dirty="0" smtClean="0"/>
          </a:p>
          <a:p>
            <a:endParaRPr lang="nb-NO" sz="1400" dirty="0"/>
          </a:p>
          <a:p>
            <a:endParaRPr lang="nb-NO" sz="1400" dirty="0" smtClean="0"/>
          </a:p>
          <a:p>
            <a:r>
              <a:rPr lang="nb-NO" sz="1400" dirty="0" err="1" smtClean="0"/>
              <a:t>F.eks</a:t>
            </a:r>
            <a:r>
              <a:rPr lang="nb-NO" sz="1400" dirty="0" smtClean="0"/>
              <a:t> så er det definert i studentgruppen til høyre at:</a:t>
            </a:r>
          </a:p>
          <a:p>
            <a:r>
              <a:rPr lang="nb-NO" sz="1400" dirty="0" smtClean="0"/>
              <a:t>BIO102 og KJEM131 kan tas samtidig (obligatorisk).</a:t>
            </a:r>
          </a:p>
          <a:p>
            <a:r>
              <a:rPr lang="nb-NO" sz="1400" dirty="0" smtClean="0"/>
              <a:t>MAT121 eller MOL100 kan kombineres med BIO102 OG KJEM131</a:t>
            </a:r>
          </a:p>
          <a:p>
            <a:r>
              <a:rPr lang="nb-NO" sz="1400" dirty="0" smtClean="0"/>
              <a:t>Men studentgruppen vil ikke sikre kollisjon mellom MAT121 og MOL100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7158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 txBox="1">
            <a:spLocks/>
          </p:cNvSpPr>
          <p:nvPr/>
        </p:nvSpPr>
        <p:spPr>
          <a:xfrm>
            <a:off x="323528" y="267494"/>
            <a:ext cx="8496944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algn="l" defTabSz="914400" rtl="0" eaLnBrk="1" latinLnBrk="0" hangingPunct="1">
              <a:lnSpc>
                <a:spcPts val="4320"/>
              </a:lnSpc>
              <a:spcBef>
                <a:spcPct val="0"/>
              </a:spcBef>
              <a:buNone/>
              <a:defRPr sz="3400" b="1" i="0" u="none" kern="1200" cap="none" spc="0" normalizeH="0" baseline="0">
                <a:solidFill>
                  <a:srgbClr val="5FAF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 smtClean="0"/>
              <a:t>Trinn 1 – Emner studentene tar samme semester</a:t>
            </a:r>
            <a:endParaRPr lang="nb-NO" sz="2400" dirty="0"/>
          </a:p>
        </p:txBody>
      </p:sp>
      <p:pic>
        <p:nvPicPr>
          <p:cNvPr id="4" name="Plassholder for innhold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57195"/>
            <a:ext cx="6048672" cy="4133672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1979712" y="2067694"/>
            <a:ext cx="144016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" name="Rett pilkobling 6"/>
          <p:cNvCxnSpPr/>
          <p:nvPr/>
        </p:nvCxnSpPr>
        <p:spPr>
          <a:xfrm flipH="1" flipV="1">
            <a:off x="3491880" y="2355726"/>
            <a:ext cx="972108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/>
          <p:cNvSpPr txBox="1"/>
          <p:nvPr/>
        </p:nvSpPr>
        <p:spPr>
          <a:xfrm>
            <a:off x="4453690" y="2355726"/>
            <a:ext cx="4589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Lage flere lignende studentgrupper?</a:t>
            </a:r>
          </a:p>
          <a:p>
            <a:r>
              <a:rPr lang="nb-NO" sz="1600" dirty="0" smtClean="0"/>
              <a:t>Dupliser </a:t>
            </a:r>
            <a:r>
              <a:rPr lang="nb-NO" sz="1600" dirty="0" smtClean="0">
                <a:sym typeface="Wingdings" panose="05000000000000000000" pitchFamily="2" charset="2"/>
              </a:rPr>
              <a:t> gi nytt navn  legg til og fjern emner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7861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496944" cy="489701"/>
          </a:xfrm>
        </p:spPr>
        <p:txBody>
          <a:bodyPr/>
          <a:lstStyle/>
          <a:p>
            <a:r>
              <a:rPr lang="nb-NO" sz="2800" dirty="0" smtClean="0"/>
              <a:t>Kollisjonsfrie aktiviteter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059582"/>
            <a:ext cx="8280920" cy="3888432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Studentgrupper settes opp 2 trinn:</a:t>
            </a:r>
          </a:p>
          <a:p>
            <a:pPr marL="0" indent="0">
              <a:buNone/>
            </a:pPr>
            <a:endParaRPr lang="nb-NO" dirty="0"/>
          </a:p>
          <a:p>
            <a:pPr marL="457200" indent="-457200">
              <a:buAutoNum type="arabicPeriod"/>
            </a:pPr>
            <a:r>
              <a:rPr lang="nb-NO" dirty="0" smtClean="0"/>
              <a:t>Angi i studentgruppen hvilke </a:t>
            </a:r>
            <a:r>
              <a:rPr lang="nb-NO" dirty="0"/>
              <a:t>emner studentene skal kunne ta i løpet av samme </a:t>
            </a:r>
            <a:r>
              <a:rPr lang="nb-NO" dirty="0" smtClean="0"/>
              <a:t>semester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2.  Koble </a:t>
            </a:r>
            <a:r>
              <a:rPr lang="nb-NO" dirty="0"/>
              <a:t>sammen </a:t>
            </a:r>
            <a:r>
              <a:rPr lang="nb-NO" dirty="0" smtClean="0"/>
              <a:t>aktiviteter som skal være kollisjonsfrie med studentgruppen</a:t>
            </a:r>
          </a:p>
        </p:txBody>
      </p:sp>
    </p:spTree>
    <p:extLst>
      <p:ext uri="{BB962C8B-B14F-4D97-AF65-F5344CB8AC3E}">
        <p14:creationId xmlns:p14="http://schemas.microsoft.com/office/powerpoint/2010/main" val="3781349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 txBox="1">
            <a:spLocks/>
          </p:cNvSpPr>
          <p:nvPr/>
        </p:nvSpPr>
        <p:spPr>
          <a:xfrm>
            <a:off x="323528" y="267494"/>
            <a:ext cx="8496944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algn="l" defTabSz="914400" rtl="0" eaLnBrk="1" latinLnBrk="0" hangingPunct="1">
              <a:lnSpc>
                <a:spcPts val="4320"/>
              </a:lnSpc>
              <a:spcBef>
                <a:spcPct val="0"/>
              </a:spcBef>
              <a:buNone/>
              <a:defRPr sz="3400" b="1" i="0" u="none" kern="1200" cap="none" spc="0" normalizeH="0" baseline="0">
                <a:solidFill>
                  <a:srgbClr val="5FAF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 smtClean="0"/>
              <a:t>Trinn 2 – Kollisjonsfrie aktiviteter</a:t>
            </a:r>
            <a:endParaRPr lang="nb-NO" sz="2400" dirty="0"/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327382" y="987574"/>
            <a:ext cx="8424936" cy="3960440"/>
          </a:xfrm>
        </p:spPr>
        <p:txBody>
          <a:bodyPr/>
          <a:lstStyle/>
          <a:p>
            <a:r>
              <a:rPr lang="nb-NO" dirty="0" smtClean="0"/>
              <a:t>Enkelte aktiviteter skal være kollisjonsfrie</a:t>
            </a:r>
          </a:p>
          <a:p>
            <a:pPr lvl="1"/>
            <a:r>
              <a:rPr lang="nb-NO" dirty="0" smtClean="0"/>
              <a:t>En aktivitet har ofte flere </a:t>
            </a:r>
            <a:r>
              <a:rPr lang="nb-NO" dirty="0" err="1" smtClean="0"/>
              <a:t>aktivitetstider</a:t>
            </a:r>
            <a:endParaRPr lang="nb-NO" dirty="0" smtClean="0"/>
          </a:p>
          <a:p>
            <a:pPr lvl="2"/>
            <a:r>
              <a:rPr lang="nb-NO" dirty="0" smtClean="0"/>
              <a:t>Alle underliggende </a:t>
            </a:r>
            <a:r>
              <a:rPr lang="nb-NO" dirty="0" err="1" smtClean="0"/>
              <a:t>aktivitetstider</a:t>
            </a:r>
            <a:r>
              <a:rPr lang="nb-NO" dirty="0" smtClean="0"/>
              <a:t> må være likt tilknyttet studentgruppen </a:t>
            </a:r>
          </a:p>
          <a:p>
            <a:pPr lvl="2"/>
            <a:r>
              <a:rPr lang="nb-NO" dirty="0" smtClean="0"/>
              <a:t>Smitter automatisk over på alle </a:t>
            </a:r>
            <a:r>
              <a:rPr lang="nb-NO" dirty="0" err="1" smtClean="0"/>
              <a:t>aktivitetstider</a:t>
            </a:r>
            <a:r>
              <a:rPr lang="nb-NO" dirty="0" smtClean="0"/>
              <a:t> som er like</a:t>
            </a:r>
          </a:p>
          <a:p>
            <a:pPr lvl="2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4607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 txBox="1">
            <a:spLocks/>
          </p:cNvSpPr>
          <p:nvPr/>
        </p:nvSpPr>
        <p:spPr>
          <a:xfrm>
            <a:off x="323528" y="267494"/>
            <a:ext cx="8496944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algn="l" defTabSz="914400" rtl="0" eaLnBrk="1" latinLnBrk="0" hangingPunct="1">
              <a:lnSpc>
                <a:spcPts val="4320"/>
              </a:lnSpc>
              <a:spcBef>
                <a:spcPct val="0"/>
              </a:spcBef>
              <a:buNone/>
              <a:defRPr sz="3400" b="1" i="0" u="none" kern="1200" cap="none" spc="0" normalizeH="0" baseline="0">
                <a:solidFill>
                  <a:srgbClr val="5FAF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/>
              <a:t>Trinn 2 – Kollisjonsfrie aktiviteter</a:t>
            </a:r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67544" y="1131590"/>
            <a:ext cx="7149480" cy="2916000"/>
          </a:xfrm>
        </p:spPr>
        <p:txBody>
          <a:bodyPr/>
          <a:lstStyle/>
          <a:p>
            <a:r>
              <a:rPr lang="nb-NO" dirty="0" smtClean="0"/>
              <a:t>Koble aktiviteter til studentgrupper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3492"/>
            <a:ext cx="8496944" cy="1783782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5508104" y="2355726"/>
            <a:ext cx="331236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9087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 txBox="1">
            <a:spLocks/>
          </p:cNvSpPr>
          <p:nvPr/>
        </p:nvSpPr>
        <p:spPr>
          <a:xfrm>
            <a:off x="323528" y="267494"/>
            <a:ext cx="8496944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algn="l" defTabSz="914400" rtl="0" eaLnBrk="1" latinLnBrk="0" hangingPunct="1">
              <a:lnSpc>
                <a:spcPts val="4320"/>
              </a:lnSpc>
              <a:spcBef>
                <a:spcPct val="0"/>
              </a:spcBef>
              <a:buNone/>
              <a:defRPr sz="3400" b="1" i="0" u="none" kern="1200" cap="none" spc="0" normalizeH="0" baseline="0">
                <a:solidFill>
                  <a:srgbClr val="5FAF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/>
              <a:t>Trinn 2 – Kollisjonsfrie aktiviteter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95" y="1528394"/>
            <a:ext cx="6084913" cy="3615106"/>
          </a:xfrm>
          <a:prstGeom prst="rect">
            <a:avLst/>
          </a:prstGeom>
        </p:spPr>
      </p:pic>
      <p:sp>
        <p:nvSpPr>
          <p:cNvPr id="9" name="Plassholder for innhold 1"/>
          <p:cNvSpPr>
            <a:spLocks noGrp="1"/>
          </p:cNvSpPr>
          <p:nvPr>
            <p:ph idx="1"/>
          </p:nvPr>
        </p:nvSpPr>
        <p:spPr>
          <a:xfrm>
            <a:off x="323528" y="1059582"/>
            <a:ext cx="7149480" cy="2916000"/>
          </a:xfrm>
        </p:spPr>
        <p:txBody>
          <a:bodyPr/>
          <a:lstStyle/>
          <a:p>
            <a:r>
              <a:rPr lang="nb-NO" dirty="0" smtClean="0"/>
              <a:t>Kryss av for aktuelle aktiviteter og lagre!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6971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 txBox="1">
            <a:spLocks/>
          </p:cNvSpPr>
          <p:nvPr/>
        </p:nvSpPr>
        <p:spPr>
          <a:xfrm>
            <a:off x="323528" y="267494"/>
            <a:ext cx="8496944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algn="l" defTabSz="914400" rtl="0" eaLnBrk="1" latinLnBrk="0" hangingPunct="1">
              <a:lnSpc>
                <a:spcPts val="4320"/>
              </a:lnSpc>
              <a:spcBef>
                <a:spcPct val="0"/>
              </a:spcBef>
              <a:buNone/>
              <a:defRPr sz="3400" b="1" i="0" u="none" kern="1200" cap="none" spc="0" normalizeH="0" baseline="0">
                <a:solidFill>
                  <a:srgbClr val="5FAF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 smtClean="0"/>
              <a:t>Studentgrupper</a:t>
            </a:r>
            <a:endParaRPr lang="nb-NO" sz="2400" dirty="0"/>
          </a:p>
        </p:txBody>
      </p:sp>
      <p:sp>
        <p:nvSpPr>
          <p:cNvPr id="9" name="Plassholder for innhold 1"/>
          <p:cNvSpPr>
            <a:spLocks noGrp="1"/>
          </p:cNvSpPr>
          <p:nvPr>
            <p:ph idx="1"/>
          </p:nvPr>
        </p:nvSpPr>
        <p:spPr>
          <a:xfrm>
            <a:off x="323528" y="1059582"/>
            <a:ext cx="7149480" cy="2916000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VIKTIG</a:t>
            </a:r>
            <a:r>
              <a:rPr lang="nb-NO" dirty="0" smtClean="0"/>
              <a:t>!</a:t>
            </a:r>
          </a:p>
          <a:p>
            <a:pPr lvl="1"/>
            <a:r>
              <a:rPr lang="nb-NO" dirty="0" smtClean="0"/>
              <a:t>Snakk med superbruker eller eier av emnet hvis du er usikker på avkrysning. </a:t>
            </a:r>
          </a:p>
        </p:txBody>
      </p:sp>
    </p:spTree>
    <p:extLst>
      <p:ext uri="{BB962C8B-B14F-4D97-AF65-F5344CB8AC3E}">
        <p14:creationId xmlns:p14="http://schemas.microsoft.com/office/powerpoint/2010/main" val="391630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Universitetet i Bergen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21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7149480" cy="489701"/>
          </a:xfrm>
        </p:spPr>
        <p:txBody>
          <a:bodyPr/>
          <a:lstStyle/>
          <a:p>
            <a:r>
              <a:rPr lang="nb-NO" sz="2800" dirty="0" smtClean="0"/>
              <a:t>Studentgruppe og </a:t>
            </a:r>
            <a:r>
              <a:rPr lang="nb-NO" sz="2800" dirty="0" err="1" smtClean="0"/>
              <a:t>MatNat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131590"/>
            <a:ext cx="8208912" cy="3744416"/>
          </a:xfrm>
        </p:spPr>
        <p:txBody>
          <a:bodyPr/>
          <a:lstStyle/>
          <a:p>
            <a:r>
              <a:rPr lang="nb-NO" dirty="0" err="1" smtClean="0"/>
              <a:t>MatNat</a:t>
            </a:r>
            <a:r>
              <a:rPr lang="nb-NO" dirty="0" smtClean="0"/>
              <a:t> har svært stor gjenbruk av emner på tvers av institutt</a:t>
            </a:r>
          </a:p>
          <a:p>
            <a:pPr lvl="1"/>
            <a:r>
              <a:rPr lang="nb-NO" dirty="0"/>
              <a:t> </a:t>
            </a:r>
            <a:r>
              <a:rPr lang="nb-NO" dirty="0" err="1" smtClean="0"/>
              <a:t>f.eks</a:t>
            </a:r>
            <a:r>
              <a:rPr lang="nb-NO" dirty="0" smtClean="0"/>
              <a:t> så har BIO i sin spesialisering (100 </a:t>
            </a:r>
            <a:r>
              <a:rPr lang="nb-NO" dirty="0" err="1" smtClean="0"/>
              <a:t>sp</a:t>
            </a:r>
            <a:r>
              <a:rPr lang="nb-NO" dirty="0" smtClean="0"/>
              <a:t>) 50sp fra andre institutt.</a:t>
            </a:r>
          </a:p>
          <a:p>
            <a:pPr lvl="1"/>
            <a:endParaRPr lang="nb-NO" dirty="0"/>
          </a:p>
          <a:p>
            <a:r>
              <a:rPr lang="nb-NO" dirty="0" smtClean="0"/>
              <a:t>Vi må være særlig flinke til å kommunisere på tvers av institutt slik at vi krysser av for de rette studentgruppene</a:t>
            </a:r>
          </a:p>
          <a:p>
            <a:endParaRPr lang="nb-NO" dirty="0"/>
          </a:p>
          <a:p>
            <a:r>
              <a:rPr lang="nb-NO" dirty="0" smtClean="0"/>
              <a:t>Frist for å sette opp studentgrupper – </a:t>
            </a:r>
            <a:r>
              <a:rPr lang="nb-NO" b="1" u="sng" dirty="0" smtClean="0"/>
              <a:t>15</a:t>
            </a:r>
            <a:r>
              <a:rPr lang="nb-NO" b="1" u="sng" dirty="0" smtClean="0"/>
              <a:t>. </a:t>
            </a:r>
            <a:r>
              <a:rPr lang="nb-NO" b="1" u="sng" dirty="0" smtClean="0"/>
              <a:t>mars</a:t>
            </a:r>
            <a:r>
              <a:rPr lang="nb-NO" b="1" u="sng" dirty="0" smtClean="0"/>
              <a:t>   </a:t>
            </a:r>
            <a:endParaRPr lang="nb-NO" b="1" u="sng" dirty="0"/>
          </a:p>
        </p:txBody>
      </p:sp>
    </p:spTree>
    <p:extLst>
      <p:ext uri="{BB962C8B-B14F-4D97-AF65-F5344CB8AC3E}">
        <p14:creationId xmlns:p14="http://schemas.microsoft.com/office/powerpoint/2010/main" val="17005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7149480" cy="489701"/>
          </a:xfrm>
        </p:spPr>
        <p:txBody>
          <a:bodyPr/>
          <a:lstStyle/>
          <a:p>
            <a:r>
              <a:rPr lang="nb-NO" sz="2800" dirty="0" smtClean="0"/>
              <a:t>1. Navn på studentgruppe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203598"/>
            <a:ext cx="8136904" cy="36724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nb-NO" dirty="0"/>
              <a:t>Alle studentgrupper ved </a:t>
            </a:r>
            <a:r>
              <a:rPr lang="nb-NO" dirty="0" err="1"/>
              <a:t>MatNat</a:t>
            </a:r>
            <a:r>
              <a:rPr lang="nb-NO" dirty="0"/>
              <a:t> skal ha denne navnekombinasjonen når studentgruppen omfatter emner på tvers av institutt eller fakultet: </a:t>
            </a:r>
            <a:endParaRPr lang="nb-NO" dirty="0" smtClean="0"/>
          </a:p>
          <a:p>
            <a:pPr marL="0" lvl="0" indent="0">
              <a:buNone/>
            </a:pPr>
            <a:endParaRPr lang="nb-NO" dirty="0"/>
          </a:p>
          <a:p>
            <a:pPr lvl="1"/>
            <a:r>
              <a:rPr lang="nb-NO" dirty="0"/>
              <a:t>studienivå (FS-kode)-studieprogram (FS-kode)-semester (</a:t>
            </a:r>
            <a:r>
              <a:rPr lang="nb-NO" dirty="0" err="1"/>
              <a:t>hx</a:t>
            </a:r>
            <a:r>
              <a:rPr lang="nb-NO" dirty="0"/>
              <a:t> eller </a:t>
            </a:r>
            <a:r>
              <a:rPr lang="nb-NO" dirty="0" err="1"/>
              <a:t>vx</a:t>
            </a:r>
            <a:r>
              <a:rPr lang="nb-NO" dirty="0"/>
              <a:t>)-</a:t>
            </a:r>
            <a:r>
              <a:rPr lang="nb-NO" dirty="0" smtClean="0"/>
              <a:t>Y-(</a:t>
            </a:r>
            <a:r>
              <a:rPr lang="nb-NO" dirty="0" err="1" smtClean="0"/>
              <a:t>lavpri</a:t>
            </a:r>
            <a:r>
              <a:rPr lang="nb-NO" dirty="0" smtClean="0"/>
              <a:t>)</a:t>
            </a:r>
          </a:p>
          <a:p>
            <a:pPr marL="457200" lvl="1" indent="0">
              <a:buNone/>
            </a:pPr>
            <a:endParaRPr lang="nb-NO" dirty="0"/>
          </a:p>
          <a:p>
            <a:pPr lvl="2"/>
            <a:r>
              <a:rPr lang="nb-NO" dirty="0"/>
              <a:t>Der x er </a:t>
            </a:r>
            <a:r>
              <a:rPr lang="nb-NO" dirty="0" smtClean="0"/>
              <a:t>1-10 </a:t>
            </a:r>
            <a:r>
              <a:rPr lang="nb-NO" dirty="0"/>
              <a:t>semester og Y er </a:t>
            </a:r>
            <a:r>
              <a:rPr lang="nb-NO" dirty="0" smtClean="0"/>
              <a:t>fritekst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BAMN-NANO-h1-mattevalg (mat111</a:t>
            </a:r>
            <a:r>
              <a:rPr lang="nb-NO" dirty="0" smtClean="0"/>
              <a:t>)</a:t>
            </a:r>
          </a:p>
          <a:p>
            <a:endParaRPr lang="nb-NO" dirty="0"/>
          </a:p>
          <a:p>
            <a:r>
              <a:rPr lang="nb-NO" dirty="0" smtClean="0"/>
              <a:t>Fritekstfeltet må være forståelig for andre </a:t>
            </a:r>
            <a:r>
              <a:rPr lang="nb-NO" dirty="0"/>
              <a:t>enn de som jobber med studieprogrammet studentgruppen gjelder for.</a:t>
            </a:r>
          </a:p>
        </p:txBody>
      </p:sp>
    </p:spTree>
    <p:extLst>
      <p:ext uri="{BB962C8B-B14F-4D97-AF65-F5344CB8AC3E}">
        <p14:creationId xmlns:p14="http://schemas.microsoft.com/office/powerpoint/2010/main" val="118634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7149480" cy="489701"/>
          </a:xfrm>
        </p:spPr>
        <p:txBody>
          <a:bodyPr/>
          <a:lstStyle/>
          <a:p>
            <a:r>
              <a:rPr lang="nb-NO" sz="2800" dirty="0"/>
              <a:t>2</a:t>
            </a:r>
            <a:r>
              <a:rPr lang="nb-NO" sz="2800" dirty="0" smtClean="0"/>
              <a:t>. Emnekombinasjoner i studentgruppen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203598"/>
            <a:ext cx="8136904" cy="3672408"/>
          </a:xfrm>
        </p:spPr>
        <p:txBody>
          <a:bodyPr>
            <a:normAutofit/>
          </a:bodyPr>
          <a:lstStyle/>
          <a:p>
            <a:r>
              <a:rPr lang="nb-NO" dirty="0"/>
              <a:t>En studentgruppe skal i hovedsak kun bestå av emner som er anbefalt å ta samtidig utdanningsplanen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pPr lvl="1"/>
            <a:r>
              <a:rPr lang="nb-NO" dirty="0" smtClean="0"/>
              <a:t>Innføringsemner</a:t>
            </a:r>
          </a:p>
          <a:p>
            <a:pPr lvl="1"/>
            <a:r>
              <a:rPr lang="nb-NO" dirty="0" smtClean="0"/>
              <a:t>Emner som inngår i spesialisering</a:t>
            </a:r>
          </a:p>
          <a:p>
            <a:pPr lvl="1"/>
            <a:r>
              <a:rPr lang="nb-NO" dirty="0" smtClean="0"/>
              <a:t>Anbefalte valgemner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2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843558"/>
            <a:ext cx="8064896" cy="489701"/>
          </a:xfrm>
        </p:spPr>
        <p:txBody>
          <a:bodyPr/>
          <a:lstStyle/>
          <a:p>
            <a:pPr lvl="0"/>
            <a:r>
              <a:rPr lang="nb-NO" sz="2800" dirty="0" smtClean="0"/>
              <a:t>3. </a:t>
            </a:r>
            <a:r>
              <a:rPr lang="nb-NO" sz="2800" dirty="0"/>
              <a:t>Ikke-kritiske emnekombinasjoner i studentgruppen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61975"/>
            <a:ext cx="8136904" cy="3672408"/>
          </a:xfrm>
        </p:spPr>
        <p:txBody>
          <a:bodyPr>
            <a:normAutofit/>
          </a:bodyPr>
          <a:lstStyle/>
          <a:p>
            <a:r>
              <a:rPr lang="nb-NO" sz="2000" dirty="0" smtClean="0"/>
              <a:t>«</a:t>
            </a:r>
            <a:r>
              <a:rPr lang="nb-NO" sz="2000" dirty="0"/>
              <a:t>I</a:t>
            </a:r>
            <a:r>
              <a:rPr lang="nb-NO" sz="2000" dirty="0" smtClean="0"/>
              <a:t>kke-kritiske</a:t>
            </a:r>
            <a:r>
              <a:rPr lang="nb-NO" sz="2000" dirty="0"/>
              <a:t>» emnekombinasjoner («kjekt å ha»-emner i </a:t>
            </a:r>
            <a:r>
              <a:rPr lang="nb-NO" sz="2000" dirty="0" smtClean="0"/>
              <a:t>graden)</a:t>
            </a:r>
          </a:p>
          <a:p>
            <a:endParaRPr lang="nb-NO" sz="2000" dirty="0" smtClean="0"/>
          </a:p>
          <a:p>
            <a:r>
              <a:rPr lang="nb-NO" sz="2000" dirty="0"/>
              <a:t>O</a:t>
            </a:r>
            <a:r>
              <a:rPr lang="nb-NO" sz="2000" dirty="0" smtClean="0"/>
              <a:t>bligatoriske/anbefalte </a:t>
            </a:r>
            <a:r>
              <a:rPr lang="nb-NO" sz="2000" dirty="0"/>
              <a:t>emner </a:t>
            </a:r>
            <a:r>
              <a:rPr lang="nb-NO" sz="2000" dirty="0" smtClean="0"/>
              <a:t>i et </a:t>
            </a:r>
            <a:r>
              <a:rPr lang="nb-NO" sz="2000" dirty="0"/>
              <a:t>annet semester enn anbefalt i studieplanen kan opprettes. </a:t>
            </a:r>
            <a:endParaRPr lang="nb-NO" sz="2000" dirty="0" smtClean="0"/>
          </a:p>
          <a:p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Disse </a:t>
            </a:r>
            <a:r>
              <a:rPr lang="nb-NO" sz="2000" dirty="0"/>
              <a:t>studentgruppene MÅ merkes med «-</a:t>
            </a:r>
            <a:r>
              <a:rPr lang="nb-NO" sz="2000" b="1" dirty="0"/>
              <a:t>(</a:t>
            </a:r>
            <a:r>
              <a:rPr lang="nb-NO" sz="2000" b="1" dirty="0" err="1"/>
              <a:t>lavpri</a:t>
            </a:r>
            <a:r>
              <a:rPr lang="nb-NO" sz="2000" b="1" dirty="0"/>
              <a:t>)</a:t>
            </a:r>
            <a:r>
              <a:rPr lang="nb-NO" sz="2000" dirty="0"/>
              <a:t>» etter fritekstfeltet i studentgruppenavnet, </a:t>
            </a:r>
            <a:r>
              <a:rPr lang="nb-NO" sz="2000" dirty="0" err="1"/>
              <a:t>f.eks</a:t>
            </a:r>
            <a:r>
              <a:rPr lang="nb-NO" sz="2000" dirty="0"/>
              <a:t>: </a:t>
            </a: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BAMN-BIO-h3-kjemivalg-</a:t>
            </a:r>
            <a:r>
              <a:rPr lang="nb-NO" sz="2000" b="1" dirty="0"/>
              <a:t>(</a:t>
            </a:r>
            <a:r>
              <a:rPr lang="nb-NO" sz="2000" b="1" dirty="0" err="1"/>
              <a:t>lavpri</a:t>
            </a:r>
            <a:r>
              <a:rPr lang="nb-NO" sz="2000" b="1" dirty="0"/>
              <a:t>)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1966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843558"/>
            <a:ext cx="8064896" cy="489701"/>
          </a:xfrm>
        </p:spPr>
        <p:txBody>
          <a:bodyPr/>
          <a:lstStyle/>
          <a:p>
            <a:pPr lvl="0"/>
            <a:r>
              <a:rPr lang="nb-NO" sz="2800" dirty="0"/>
              <a:t>4</a:t>
            </a:r>
            <a:r>
              <a:rPr lang="nb-NO" sz="2800" dirty="0" smtClean="0"/>
              <a:t>. </a:t>
            </a:r>
            <a:r>
              <a:rPr lang="nb-NO" sz="2800" dirty="0" err="1" smtClean="0"/>
              <a:t>Oligatorisk</a:t>
            </a:r>
            <a:r>
              <a:rPr lang="nb-NO" sz="2800" dirty="0" smtClean="0"/>
              <a:t> vs. Valgfri emnekombinasjon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61975"/>
            <a:ext cx="8136904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/>
              <a:t>Vi </a:t>
            </a:r>
            <a:r>
              <a:rPr lang="nb-NO" sz="2000" b="1" u="sng" dirty="0" smtClean="0"/>
              <a:t>skal</a:t>
            </a:r>
            <a:r>
              <a:rPr lang="nb-NO" sz="2000" dirty="0" smtClean="0"/>
              <a:t> bruke funksjonen for </a:t>
            </a:r>
            <a:r>
              <a:rPr lang="nb-NO" sz="2000" dirty="0" err="1" smtClean="0"/>
              <a:t>oblig</a:t>
            </a:r>
            <a:r>
              <a:rPr lang="nb-NO" sz="2000" dirty="0" smtClean="0"/>
              <a:t>. når 2 eller flere emner i en studentgruppe ikke trenger å kollisjonssikres innbyrdes, men må kollisjonssikres mot øvrige emner i studentgruppen. F.eks.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Emne A + B er obligatorisk men man skal velge enten C </a:t>
            </a:r>
            <a:r>
              <a:rPr lang="nb-NO" sz="2000" b="1" i="1" dirty="0" smtClean="0"/>
              <a:t>eller</a:t>
            </a:r>
            <a:r>
              <a:rPr lang="nb-NO" sz="2000" dirty="0" smtClean="0"/>
              <a:t> D:</a:t>
            </a:r>
          </a:p>
          <a:p>
            <a:pPr marL="0" indent="0">
              <a:buNone/>
            </a:pPr>
            <a:r>
              <a:rPr lang="nb-NO" sz="2000" dirty="0" smtClean="0"/>
              <a:t>Studenten skal ha emnekombinasjonen </a:t>
            </a:r>
          </a:p>
          <a:p>
            <a:pPr marL="0" indent="0">
              <a:buNone/>
            </a:pPr>
            <a:r>
              <a:rPr lang="nb-NO" sz="2000" dirty="0" smtClean="0"/>
              <a:t>A+B+C eller A+B+D og aldri C+D.</a:t>
            </a:r>
          </a:p>
        </p:txBody>
      </p:sp>
    </p:spTree>
    <p:extLst>
      <p:ext uri="{BB962C8B-B14F-4D97-AF65-F5344CB8AC3E}">
        <p14:creationId xmlns:p14="http://schemas.microsoft.com/office/powerpoint/2010/main" val="2374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843558"/>
            <a:ext cx="8064896" cy="489701"/>
          </a:xfrm>
        </p:spPr>
        <p:txBody>
          <a:bodyPr/>
          <a:lstStyle/>
          <a:p>
            <a:pPr lvl="0"/>
            <a:r>
              <a:rPr lang="nb-NO" sz="2800" dirty="0"/>
              <a:t>4</a:t>
            </a:r>
            <a:r>
              <a:rPr lang="nb-NO" sz="2800" dirty="0" smtClean="0"/>
              <a:t>. </a:t>
            </a:r>
            <a:r>
              <a:rPr lang="nb-NO" sz="2800" dirty="0" err="1" smtClean="0"/>
              <a:t>Oligatorisk</a:t>
            </a:r>
            <a:r>
              <a:rPr lang="nb-NO" sz="2800" dirty="0" smtClean="0"/>
              <a:t> vs. Valgfri emnekombinasjon</a:t>
            </a:r>
            <a:endParaRPr lang="nb-NO" sz="2800" dirty="0"/>
          </a:p>
        </p:txBody>
      </p:sp>
      <p:pic>
        <p:nvPicPr>
          <p:cNvPr id="5" name="Bild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63638"/>
            <a:ext cx="691276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6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843558"/>
            <a:ext cx="8064896" cy="489701"/>
          </a:xfrm>
        </p:spPr>
        <p:txBody>
          <a:bodyPr/>
          <a:lstStyle/>
          <a:p>
            <a:pPr lvl="0"/>
            <a:r>
              <a:rPr lang="nb-NO" sz="2800" dirty="0"/>
              <a:t>4</a:t>
            </a:r>
            <a:r>
              <a:rPr lang="nb-NO" sz="2800" dirty="0" smtClean="0"/>
              <a:t>. </a:t>
            </a:r>
            <a:r>
              <a:rPr lang="nb-NO" sz="2800" dirty="0" err="1" smtClean="0"/>
              <a:t>Oligatorisk</a:t>
            </a:r>
            <a:r>
              <a:rPr lang="nb-NO" sz="2800" dirty="0" smtClean="0"/>
              <a:t> vs. Valgfri emnekombinasjon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61975"/>
            <a:ext cx="8136904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/>
              <a:t>Reduser antallet studentgrupper med funksjonen for </a:t>
            </a:r>
            <a:r>
              <a:rPr lang="nb-NO" sz="2000" dirty="0" err="1" smtClean="0"/>
              <a:t>oblig</a:t>
            </a:r>
            <a:r>
              <a:rPr lang="nb-NO" sz="2000" dirty="0" smtClean="0"/>
              <a:t>.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>
                <a:hlinkClick r:id="rId2"/>
              </a:rPr>
              <a:t>BAMN-MOL-h1-matte og kjemivalg(MAT101/KJEM100) </a:t>
            </a:r>
            <a:r>
              <a:rPr lang="nb-NO" sz="2000" dirty="0" smtClean="0">
                <a:hlinkClick r:id="rId2"/>
              </a:rPr>
              <a:t>1</a:t>
            </a:r>
            <a:r>
              <a:rPr lang="nb-NO" sz="2000" dirty="0"/>
              <a:t/>
            </a:r>
            <a:br>
              <a:rPr lang="nb-NO" sz="2000" dirty="0"/>
            </a:br>
            <a:r>
              <a:rPr lang="nb-NO" sz="2000" dirty="0"/>
              <a:t>EXPHIL-MNSEM, KJEM100, MAT101 </a:t>
            </a:r>
          </a:p>
          <a:p>
            <a:r>
              <a:rPr lang="nb-NO" sz="2000" dirty="0">
                <a:hlinkClick r:id="rId3"/>
              </a:rPr>
              <a:t>BAMN-MOL-h1-matte og kjemivalg(MAT101/KJEM110) </a:t>
            </a:r>
            <a:r>
              <a:rPr lang="nb-NO" sz="2000" dirty="0" smtClean="0">
                <a:hlinkClick r:id="rId3"/>
              </a:rPr>
              <a:t>1</a:t>
            </a:r>
            <a:r>
              <a:rPr lang="nb-NO" sz="2000" dirty="0"/>
              <a:t/>
            </a:r>
            <a:br>
              <a:rPr lang="nb-NO" sz="2000" dirty="0"/>
            </a:br>
            <a:r>
              <a:rPr lang="nb-NO" sz="2000" dirty="0"/>
              <a:t>EXPHIL-MNSEM, KJEM110, MAT101 </a:t>
            </a: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16584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B_norsk_rød-gen">
  <a:themeElements>
    <a:clrScheme name="UiB fargepalett">
      <a:dk1>
        <a:sysClr val="windowText" lastClr="000000"/>
      </a:dk1>
      <a:lt1>
        <a:srgbClr val="FFFFFF"/>
      </a:lt1>
      <a:dk2>
        <a:srgbClr val="716657"/>
      </a:dk2>
      <a:lt2>
        <a:srgbClr val="F5F5F5"/>
      </a:lt2>
      <a:accent1>
        <a:srgbClr val="DB3F3D"/>
      </a:accent1>
      <a:accent2>
        <a:srgbClr val="4EA0B7"/>
      </a:accent2>
      <a:accent3>
        <a:srgbClr val="789A5B"/>
      </a:accent3>
      <a:accent4>
        <a:srgbClr val="CDAB3F"/>
      </a:accent4>
      <a:accent5>
        <a:srgbClr val="705686"/>
      </a:accent5>
      <a:accent6>
        <a:srgbClr val="847268"/>
      </a:accent6>
      <a:hlink>
        <a:srgbClr val="4EA0B7"/>
      </a:hlink>
      <a:folHlink>
        <a:srgbClr val="004C70"/>
      </a:folHlink>
    </a:clrScheme>
    <a:fontScheme name="2015-NyMal-master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UiB_norsk_rød-gen.potx</Template>
  <TotalTime>3129</TotalTime>
  <Words>713</Words>
  <Application>Microsoft Office PowerPoint</Application>
  <PresentationFormat>Skjermfremvisning (16:9)</PresentationFormat>
  <Paragraphs>133</Paragraphs>
  <Slides>27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3" baseType="lpstr">
      <vt:lpstr>Arial</vt:lpstr>
      <vt:lpstr>Calibri</vt:lpstr>
      <vt:lpstr>Myriad Pro</vt:lpstr>
      <vt:lpstr>Times New Roman</vt:lpstr>
      <vt:lpstr>Wingdings</vt:lpstr>
      <vt:lpstr>UiB_norsk_rød-gen</vt:lpstr>
      <vt:lpstr>Studentgrupper</vt:lpstr>
      <vt:lpstr>Hvem lager studentgruppe?</vt:lpstr>
      <vt:lpstr>Studentgruppe og MatNat</vt:lpstr>
      <vt:lpstr>1. Navn på studentgruppe</vt:lpstr>
      <vt:lpstr>2. Emnekombinasjoner i studentgruppen</vt:lpstr>
      <vt:lpstr>3. Ikke-kritiske emnekombinasjoner i studentgruppen</vt:lpstr>
      <vt:lpstr>4. Oligatorisk vs. Valgfri emnekombinasjon</vt:lpstr>
      <vt:lpstr>4. Oligatorisk vs. Valgfri emnekombinasjon</vt:lpstr>
      <vt:lpstr>4. Oligatorisk vs. Valgfri emnekombinasjon</vt:lpstr>
      <vt:lpstr>4. Oligatorisk vs. Valgfri emnekombinasjon</vt:lpstr>
      <vt:lpstr>4. Eksempler på ikke-optimale studentgrupper</vt:lpstr>
      <vt:lpstr>4. Eksempler på ikke-optimale studentgrupper</vt:lpstr>
      <vt:lpstr>5. Avkryssing på hvilket semester  studentgruppen skal gjelde for</vt:lpstr>
      <vt:lpstr>6. Vedlikehold av studentgrupper</vt:lpstr>
      <vt:lpstr>Kollisjonsfrie aktiviteter</vt:lpstr>
      <vt:lpstr>Trinn 1 – Emner studentene tar samme semester</vt:lpstr>
      <vt:lpstr>Trinn 1 – Emner studentene tar samme semester</vt:lpstr>
      <vt:lpstr>PowerPoint-presentasjon</vt:lpstr>
      <vt:lpstr>PowerPoint-presentasjon</vt:lpstr>
      <vt:lpstr>PowerPoint-presentasjon</vt:lpstr>
      <vt:lpstr>PowerPoint-presentasjon</vt:lpstr>
      <vt:lpstr>Kollisjonsfrie aktiviteter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Thomas Vikestad Kalvik</cp:lastModifiedBy>
  <cp:revision>518</cp:revision>
  <dcterms:created xsi:type="dcterms:W3CDTF">2015-10-30T09:38:42Z</dcterms:created>
  <dcterms:modified xsi:type="dcterms:W3CDTF">2019-02-21T16:23:28Z</dcterms:modified>
</cp:coreProperties>
</file>