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63" r:id="rId2"/>
    <p:sldId id="284" r:id="rId3"/>
    <p:sldId id="283" r:id="rId4"/>
    <p:sldId id="291" r:id="rId5"/>
    <p:sldId id="281" r:id="rId6"/>
    <p:sldId id="293" r:id="rId7"/>
    <p:sldId id="282" r:id="rId8"/>
    <p:sldId id="294" r:id="rId9"/>
    <p:sldId id="272" r:id="rId10"/>
    <p:sldId id="287" r:id="rId11"/>
    <p:sldId id="288" r:id="rId12"/>
    <p:sldId id="278" r:id="rId13"/>
    <p:sldId id="273" r:id="rId14"/>
    <p:sldId id="280" r:id="rId15"/>
    <p:sldId id="286" r:id="rId16"/>
    <p:sldId id="297" r:id="rId17"/>
    <p:sldId id="298" r:id="rId18"/>
    <p:sldId id="289" r:id="rId19"/>
    <p:sldId id="290" r:id="rId20"/>
    <p:sldId id="299" r:id="rId21"/>
    <p:sldId id="279" r:id="rId22"/>
    <p:sldId id="300" r:id="rId23"/>
    <p:sldId id="295" r:id="rId24"/>
    <p:sldId id="274" r:id="rId25"/>
    <p:sldId id="292" r:id="rId26"/>
    <p:sldId id="296" r:id="rId27"/>
    <p:sldId id="276" r:id="rId28"/>
    <p:sldId id="285" r:id="rId29"/>
    <p:sldId id="261" r:id="rId30"/>
  </p:sldIdLst>
  <p:sldSz cx="9144000" cy="5143500" type="screen16x9"/>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 inndeling" id="{8ACF6A10-BF9C-4111-8906-7AFB24F1911E}">
          <p14:sldIdLst>
            <p14:sldId id="263"/>
            <p14:sldId id="284"/>
            <p14:sldId id="283"/>
            <p14:sldId id="291"/>
            <p14:sldId id="281"/>
            <p14:sldId id="293"/>
            <p14:sldId id="282"/>
            <p14:sldId id="294"/>
            <p14:sldId id="272"/>
            <p14:sldId id="287"/>
            <p14:sldId id="288"/>
            <p14:sldId id="278"/>
            <p14:sldId id="273"/>
            <p14:sldId id="280"/>
            <p14:sldId id="286"/>
            <p14:sldId id="297"/>
            <p14:sldId id="298"/>
            <p14:sldId id="289"/>
            <p14:sldId id="290"/>
            <p14:sldId id="299"/>
            <p14:sldId id="279"/>
            <p14:sldId id="300"/>
            <p14:sldId id="295"/>
            <p14:sldId id="274"/>
            <p14:sldId id="292"/>
            <p14:sldId id="296"/>
            <p14:sldId id="276"/>
            <p14:sldId id="285"/>
            <p14:sldId id="261"/>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AFC7"/>
    <a:srgbClr val="E54F46"/>
    <a:srgbClr val="E44E46"/>
    <a:srgbClr val="E65343"/>
    <a:srgbClr val="DB3F3D"/>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214" autoAdjust="0"/>
    <p:restoredTop sz="62594" autoAdjust="0"/>
  </p:normalViewPr>
  <p:slideViewPr>
    <p:cSldViewPr>
      <p:cViewPr varScale="1">
        <p:scale>
          <a:sx n="113" d="100"/>
          <a:sy n="113" d="100"/>
        </p:scale>
        <p:origin x="1176" y="102"/>
      </p:cViewPr>
      <p:guideLst>
        <p:guide orient="horz" pos="1620"/>
        <p:guide pos="2880"/>
      </p:guideLst>
    </p:cSldViewPr>
  </p:slideViewPr>
  <p:notesTextViewPr>
    <p:cViewPr>
      <p:scale>
        <a:sx n="3" d="2"/>
        <a:sy n="3" d="2"/>
      </p:scale>
      <p:origin x="0" y="0"/>
    </p:cViewPr>
  </p:notesTextViewPr>
  <p:sorterViewPr>
    <p:cViewPr>
      <p:scale>
        <a:sx n="66" d="100"/>
        <a:sy n="66" d="100"/>
      </p:scale>
      <p:origin x="0" y="0"/>
    </p:cViewPr>
  </p:sorterViewPr>
  <p:notesViewPr>
    <p:cSldViewPr>
      <p:cViewPr varScale="1">
        <p:scale>
          <a:sx n="100" d="100"/>
          <a:sy n="100" d="100"/>
        </p:scale>
        <p:origin x="-3552"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hyperlink" Target="http://www.uib.no/nb/foransatte/91955/arbeidsst%C3%B8tte-bidrags-og-oppdragsfinansiert-aktivitet-boa?step=4" TargetMode="External"/><Relationship Id="rId2" Type="http://schemas.openxmlformats.org/officeDocument/2006/relationships/hyperlink" Target="http://www.uib.no/nb/foransatte/91955/arbeidsst%C3%B8tte-bidrags-og-oppdragsfinansiert-aktivitet-boa?step=3" TargetMode="External"/><Relationship Id="rId1" Type="http://schemas.openxmlformats.org/officeDocument/2006/relationships/hyperlink" Target="http://www.uib.no/nb/foransatte/91955/arbeidsst%C3%B8tte-bidrags-og-oppdragsfinansiert-aktivitet-boa?step=2" TargetMode="External"/><Relationship Id="rId6" Type="http://schemas.openxmlformats.org/officeDocument/2006/relationships/hyperlink" Target="http://www.uib.no/nb/foransatte/91955/arbeidsst%C3%B8tte-bidrags-og-oppdragsfinansiert-aktivitet-boa?step=7" TargetMode="External"/><Relationship Id="rId5" Type="http://schemas.openxmlformats.org/officeDocument/2006/relationships/hyperlink" Target="http://www.uib.no/nb/foransatte/91955/arbeidsst%C3%B8tte-bidrags-og-oppdragsfinansiert-aktivitet-boa?step=6" TargetMode="External"/><Relationship Id="rId4" Type="http://schemas.openxmlformats.org/officeDocument/2006/relationships/hyperlink" Target="http://www.uib.no/nb/foransatte/91955/arbeidsst%C3%B8tte-bidrags-og-oppdragsfinansiert-aktivitet-boa?step=5"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www.uib.no/nb/foransatte/91955/arbeidsst%C3%B8tte-bidrags-og-oppdragsfinansiert-aktivitet-boa?step=4" TargetMode="External"/><Relationship Id="rId2" Type="http://schemas.openxmlformats.org/officeDocument/2006/relationships/hyperlink" Target="http://www.uib.no/nb/foransatte/91955/arbeidsst%C3%B8tte-bidrags-og-oppdragsfinansiert-aktivitet-boa?step=3" TargetMode="External"/><Relationship Id="rId1" Type="http://schemas.openxmlformats.org/officeDocument/2006/relationships/hyperlink" Target="http://www.uib.no/nb/foransatte/91955/arbeidsst%C3%B8tte-bidrags-og-oppdragsfinansiert-aktivitet-boa?step=2" TargetMode="External"/><Relationship Id="rId6" Type="http://schemas.openxmlformats.org/officeDocument/2006/relationships/hyperlink" Target="http://www.uib.no/nb/foransatte/91955/arbeidsst%C3%B8tte-bidrags-og-oppdragsfinansiert-aktivitet-boa?step=7" TargetMode="External"/><Relationship Id="rId5" Type="http://schemas.openxmlformats.org/officeDocument/2006/relationships/hyperlink" Target="http://www.uib.no/nb/foransatte/91955/arbeidsst%C3%B8tte-bidrags-og-oppdragsfinansiert-aktivitet-boa?step=6" TargetMode="External"/><Relationship Id="rId4" Type="http://schemas.openxmlformats.org/officeDocument/2006/relationships/hyperlink" Target="http://www.uib.no/nb/foransatte/91955/arbeidsst%C3%B8tte-bidrags-og-oppdragsfinansiert-aktivitet-boa?step=5"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51839A-D684-4DC8-8857-5783056720B3}"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nb-NO"/>
        </a:p>
      </dgm:t>
    </dgm:pt>
    <dgm:pt modelId="{AC76A631-3567-499D-95CC-2E8129DFC665}">
      <dgm:prSet/>
      <dgm:spPr>
        <a:solidFill>
          <a:schemeClr val="bg2">
            <a:lumMod val="90000"/>
          </a:schemeClr>
        </a:solidFill>
        <a:ln w="3175"/>
      </dgm:spPr>
      <dgm:t>
        <a:bodyPr/>
        <a:lstStyle/>
        <a:p>
          <a:pPr rtl="0"/>
          <a:r>
            <a:rPr lang="nb-NO" dirty="0" smtClean="0">
              <a:hlinkClick xmlns:r="http://schemas.openxmlformats.org/officeDocument/2006/relationships" r:id="rId1"/>
            </a:rPr>
            <a:t>Mobilisering</a:t>
          </a:r>
          <a:endParaRPr lang="nb-NO" dirty="0"/>
        </a:p>
      </dgm:t>
    </dgm:pt>
    <dgm:pt modelId="{1581A55F-3B95-4DA4-AA86-FEC75401B6F1}" type="parTrans" cxnId="{C5C66909-AA24-4EAE-98B5-ED7D9FD0E5B0}">
      <dgm:prSet/>
      <dgm:spPr/>
      <dgm:t>
        <a:bodyPr/>
        <a:lstStyle/>
        <a:p>
          <a:endParaRPr lang="nb-NO"/>
        </a:p>
      </dgm:t>
    </dgm:pt>
    <dgm:pt modelId="{2B179284-B748-4410-8503-75220B0EBCE1}" type="sibTrans" cxnId="{C5C66909-AA24-4EAE-98B5-ED7D9FD0E5B0}">
      <dgm:prSet/>
      <dgm:spPr/>
      <dgm:t>
        <a:bodyPr/>
        <a:lstStyle/>
        <a:p>
          <a:endParaRPr lang="nb-NO"/>
        </a:p>
      </dgm:t>
    </dgm:pt>
    <dgm:pt modelId="{EBB11178-E1B0-419D-B676-E3EB558E7A19}">
      <dgm:prSet/>
      <dgm:spPr>
        <a:solidFill>
          <a:schemeClr val="bg2">
            <a:lumMod val="90000"/>
          </a:schemeClr>
        </a:solidFill>
        <a:ln w="3175"/>
      </dgm:spPr>
      <dgm:t>
        <a:bodyPr/>
        <a:lstStyle/>
        <a:p>
          <a:pPr rtl="0"/>
          <a:r>
            <a:rPr lang="nb-NO" smtClean="0">
              <a:hlinkClick xmlns:r="http://schemas.openxmlformats.org/officeDocument/2006/relationships" r:id="rId2"/>
            </a:rPr>
            <a:t>Søknad</a:t>
          </a:r>
          <a:endParaRPr lang="nb-NO"/>
        </a:p>
      </dgm:t>
    </dgm:pt>
    <dgm:pt modelId="{F2AC68AD-9421-4612-83D6-00EB5871CC71}" type="parTrans" cxnId="{E12985AD-32D7-4D48-8474-724854C98B36}">
      <dgm:prSet/>
      <dgm:spPr/>
      <dgm:t>
        <a:bodyPr/>
        <a:lstStyle/>
        <a:p>
          <a:endParaRPr lang="nb-NO"/>
        </a:p>
      </dgm:t>
    </dgm:pt>
    <dgm:pt modelId="{D5D5A642-7CE9-4D47-8BB0-CA894D0031F5}" type="sibTrans" cxnId="{E12985AD-32D7-4D48-8474-724854C98B36}">
      <dgm:prSet/>
      <dgm:spPr/>
      <dgm:t>
        <a:bodyPr/>
        <a:lstStyle/>
        <a:p>
          <a:endParaRPr lang="nb-NO"/>
        </a:p>
      </dgm:t>
    </dgm:pt>
    <dgm:pt modelId="{C5CD9FAC-137D-4D14-B58E-EE61D909FBCB}">
      <dgm:prSet/>
      <dgm:spPr>
        <a:solidFill>
          <a:schemeClr val="bg2">
            <a:lumMod val="90000"/>
          </a:schemeClr>
        </a:solidFill>
        <a:ln w="3175"/>
      </dgm:spPr>
      <dgm:t>
        <a:bodyPr/>
        <a:lstStyle/>
        <a:p>
          <a:pPr rtl="0"/>
          <a:r>
            <a:rPr lang="nb-NO" smtClean="0">
              <a:hlinkClick xmlns:r="http://schemas.openxmlformats.org/officeDocument/2006/relationships" r:id="rId3"/>
            </a:rPr>
            <a:t>Kontrakt</a:t>
          </a:r>
          <a:endParaRPr lang="nb-NO"/>
        </a:p>
      </dgm:t>
    </dgm:pt>
    <dgm:pt modelId="{1CFDFC51-A822-4FAE-8BD5-A6D56E763F29}" type="parTrans" cxnId="{68477C76-5373-4EFD-A6F1-2C74EB3BF9C8}">
      <dgm:prSet/>
      <dgm:spPr/>
      <dgm:t>
        <a:bodyPr/>
        <a:lstStyle/>
        <a:p>
          <a:endParaRPr lang="nb-NO"/>
        </a:p>
      </dgm:t>
    </dgm:pt>
    <dgm:pt modelId="{CD57D865-DCC3-434B-A86A-A52404D49B38}" type="sibTrans" cxnId="{68477C76-5373-4EFD-A6F1-2C74EB3BF9C8}">
      <dgm:prSet/>
      <dgm:spPr/>
      <dgm:t>
        <a:bodyPr/>
        <a:lstStyle/>
        <a:p>
          <a:endParaRPr lang="nb-NO"/>
        </a:p>
      </dgm:t>
    </dgm:pt>
    <dgm:pt modelId="{EF411B4B-EAFA-425B-BFFC-00109B6A8165}">
      <dgm:prSet/>
      <dgm:spPr>
        <a:solidFill>
          <a:schemeClr val="bg2">
            <a:lumMod val="90000"/>
          </a:schemeClr>
        </a:solidFill>
        <a:ln w="3175"/>
      </dgm:spPr>
      <dgm:t>
        <a:bodyPr/>
        <a:lstStyle/>
        <a:p>
          <a:pPr rtl="0"/>
          <a:r>
            <a:rPr lang="nb-NO" smtClean="0">
              <a:hlinkClick xmlns:r="http://schemas.openxmlformats.org/officeDocument/2006/relationships" r:id="rId4"/>
            </a:rPr>
            <a:t>Oppstart</a:t>
          </a:r>
          <a:endParaRPr lang="nb-NO"/>
        </a:p>
      </dgm:t>
    </dgm:pt>
    <dgm:pt modelId="{00D692E8-6F9C-476A-820F-6F6EBD869C9F}" type="parTrans" cxnId="{9715A960-1018-468A-B902-019E82101879}">
      <dgm:prSet/>
      <dgm:spPr/>
      <dgm:t>
        <a:bodyPr/>
        <a:lstStyle/>
        <a:p>
          <a:endParaRPr lang="nb-NO"/>
        </a:p>
      </dgm:t>
    </dgm:pt>
    <dgm:pt modelId="{DB3618DA-2834-4F51-B087-FD3EE9ABB5C8}" type="sibTrans" cxnId="{9715A960-1018-468A-B902-019E82101879}">
      <dgm:prSet/>
      <dgm:spPr/>
      <dgm:t>
        <a:bodyPr/>
        <a:lstStyle/>
        <a:p>
          <a:endParaRPr lang="nb-NO"/>
        </a:p>
      </dgm:t>
    </dgm:pt>
    <dgm:pt modelId="{EEA5D19A-ED0B-45DF-8998-68B8901DAC75}">
      <dgm:prSet/>
      <dgm:spPr>
        <a:solidFill>
          <a:schemeClr val="bg2">
            <a:lumMod val="90000"/>
          </a:schemeClr>
        </a:solidFill>
        <a:ln w="3175">
          <a:solidFill>
            <a:schemeClr val="tx1"/>
          </a:solidFill>
        </a:ln>
      </dgm:spPr>
      <dgm:t>
        <a:bodyPr/>
        <a:lstStyle/>
        <a:p>
          <a:pPr rtl="0"/>
          <a:r>
            <a:rPr lang="nb-NO" smtClean="0">
              <a:hlinkClick xmlns:r="http://schemas.openxmlformats.org/officeDocument/2006/relationships" r:id="rId5"/>
            </a:rPr>
            <a:t>Drift</a:t>
          </a:r>
          <a:endParaRPr lang="nb-NO"/>
        </a:p>
      </dgm:t>
    </dgm:pt>
    <dgm:pt modelId="{4B56A537-86B6-4D60-80DA-4A4DB96514E3}" type="parTrans" cxnId="{5B0789C4-7464-44DA-A2F1-6BEA88DDB212}">
      <dgm:prSet/>
      <dgm:spPr/>
      <dgm:t>
        <a:bodyPr/>
        <a:lstStyle/>
        <a:p>
          <a:endParaRPr lang="nb-NO"/>
        </a:p>
      </dgm:t>
    </dgm:pt>
    <dgm:pt modelId="{9B6109C1-6F8F-473F-AB7F-DB37F072A575}" type="sibTrans" cxnId="{5B0789C4-7464-44DA-A2F1-6BEA88DDB212}">
      <dgm:prSet/>
      <dgm:spPr/>
      <dgm:t>
        <a:bodyPr/>
        <a:lstStyle/>
        <a:p>
          <a:endParaRPr lang="nb-NO"/>
        </a:p>
      </dgm:t>
    </dgm:pt>
    <dgm:pt modelId="{BA234455-181D-4ECC-9966-4CA5870AF5C3}">
      <dgm:prSet/>
      <dgm:spPr>
        <a:solidFill>
          <a:schemeClr val="bg2">
            <a:lumMod val="90000"/>
          </a:schemeClr>
        </a:solidFill>
        <a:ln w="3175"/>
      </dgm:spPr>
      <dgm:t>
        <a:bodyPr/>
        <a:lstStyle/>
        <a:p>
          <a:pPr rtl="0"/>
          <a:r>
            <a:rPr lang="nb-NO" dirty="0" smtClean="0">
              <a:hlinkClick xmlns:r="http://schemas.openxmlformats.org/officeDocument/2006/relationships" r:id="rId6"/>
            </a:rPr>
            <a:t>Avslutning</a:t>
          </a:r>
          <a:endParaRPr lang="nb-NO" dirty="0"/>
        </a:p>
      </dgm:t>
    </dgm:pt>
    <dgm:pt modelId="{2AE05608-6935-45C5-ADB2-BCC8845983A8}" type="parTrans" cxnId="{4395CD3F-4322-42CA-8A93-6185D23FDBF8}">
      <dgm:prSet/>
      <dgm:spPr/>
      <dgm:t>
        <a:bodyPr/>
        <a:lstStyle/>
        <a:p>
          <a:endParaRPr lang="nb-NO"/>
        </a:p>
      </dgm:t>
    </dgm:pt>
    <dgm:pt modelId="{795FB790-60C7-4135-B2E7-DE51D9582DF1}" type="sibTrans" cxnId="{4395CD3F-4322-42CA-8A93-6185D23FDBF8}">
      <dgm:prSet/>
      <dgm:spPr/>
      <dgm:t>
        <a:bodyPr/>
        <a:lstStyle/>
        <a:p>
          <a:endParaRPr lang="nb-NO"/>
        </a:p>
      </dgm:t>
    </dgm:pt>
    <dgm:pt modelId="{BEE363D4-24E9-4666-B5E7-F1E128AEC573}" type="pres">
      <dgm:prSet presAssocID="{7951839A-D684-4DC8-8857-5783056720B3}" presName="Name0" presStyleCnt="0">
        <dgm:presLayoutVars>
          <dgm:dir/>
          <dgm:resizeHandles val="exact"/>
        </dgm:presLayoutVars>
      </dgm:prSet>
      <dgm:spPr/>
      <dgm:t>
        <a:bodyPr/>
        <a:lstStyle/>
        <a:p>
          <a:endParaRPr lang="nb-NO"/>
        </a:p>
      </dgm:t>
    </dgm:pt>
    <dgm:pt modelId="{E8D99E60-5093-4B1B-B59F-6C451ABDF7A2}" type="pres">
      <dgm:prSet presAssocID="{AC76A631-3567-499D-95CC-2E8129DFC665}" presName="node" presStyleLbl="node1" presStyleIdx="0" presStyleCnt="6">
        <dgm:presLayoutVars>
          <dgm:bulletEnabled val="1"/>
        </dgm:presLayoutVars>
      </dgm:prSet>
      <dgm:spPr/>
      <dgm:t>
        <a:bodyPr/>
        <a:lstStyle/>
        <a:p>
          <a:endParaRPr lang="nb-NO"/>
        </a:p>
      </dgm:t>
    </dgm:pt>
    <dgm:pt modelId="{75231CD1-70B4-4E88-832B-646AE954E4D7}" type="pres">
      <dgm:prSet presAssocID="{2B179284-B748-4410-8503-75220B0EBCE1}" presName="sibTrans" presStyleLbl="sibTrans2D1" presStyleIdx="0" presStyleCnt="5"/>
      <dgm:spPr/>
      <dgm:t>
        <a:bodyPr/>
        <a:lstStyle/>
        <a:p>
          <a:endParaRPr lang="nb-NO"/>
        </a:p>
      </dgm:t>
    </dgm:pt>
    <dgm:pt modelId="{548EC03F-7222-4718-8C0E-ACB86E02EC49}" type="pres">
      <dgm:prSet presAssocID="{2B179284-B748-4410-8503-75220B0EBCE1}" presName="connectorText" presStyleLbl="sibTrans2D1" presStyleIdx="0" presStyleCnt="5"/>
      <dgm:spPr/>
      <dgm:t>
        <a:bodyPr/>
        <a:lstStyle/>
        <a:p>
          <a:endParaRPr lang="nb-NO"/>
        </a:p>
      </dgm:t>
    </dgm:pt>
    <dgm:pt modelId="{89625693-BAF0-4E5D-98E3-1A8465E91E49}" type="pres">
      <dgm:prSet presAssocID="{EBB11178-E1B0-419D-B676-E3EB558E7A19}" presName="node" presStyleLbl="node1" presStyleIdx="1" presStyleCnt="6">
        <dgm:presLayoutVars>
          <dgm:bulletEnabled val="1"/>
        </dgm:presLayoutVars>
      </dgm:prSet>
      <dgm:spPr/>
      <dgm:t>
        <a:bodyPr/>
        <a:lstStyle/>
        <a:p>
          <a:endParaRPr lang="nb-NO"/>
        </a:p>
      </dgm:t>
    </dgm:pt>
    <dgm:pt modelId="{5382A962-0192-40C3-BEA8-0FC0BC63FCC8}" type="pres">
      <dgm:prSet presAssocID="{D5D5A642-7CE9-4D47-8BB0-CA894D0031F5}" presName="sibTrans" presStyleLbl="sibTrans2D1" presStyleIdx="1" presStyleCnt="5"/>
      <dgm:spPr/>
      <dgm:t>
        <a:bodyPr/>
        <a:lstStyle/>
        <a:p>
          <a:endParaRPr lang="nb-NO"/>
        </a:p>
      </dgm:t>
    </dgm:pt>
    <dgm:pt modelId="{463EFFD9-BA5E-42A0-9630-C3453DE3F8E6}" type="pres">
      <dgm:prSet presAssocID="{D5D5A642-7CE9-4D47-8BB0-CA894D0031F5}" presName="connectorText" presStyleLbl="sibTrans2D1" presStyleIdx="1" presStyleCnt="5"/>
      <dgm:spPr/>
      <dgm:t>
        <a:bodyPr/>
        <a:lstStyle/>
        <a:p>
          <a:endParaRPr lang="nb-NO"/>
        </a:p>
      </dgm:t>
    </dgm:pt>
    <dgm:pt modelId="{76B6A31F-4007-4122-ADB6-01A7BCD144E5}" type="pres">
      <dgm:prSet presAssocID="{C5CD9FAC-137D-4D14-B58E-EE61D909FBCB}" presName="node" presStyleLbl="node1" presStyleIdx="2" presStyleCnt="6">
        <dgm:presLayoutVars>
          <dgm:bulletEnabled val="1"/>
        </dgm:presLayoutVars>
      </dgm:prSet>
      <dgm:spPr/>
      <dgm:t>
        <a:bodyPr/>
        <a:lstStyle/>
        <a:p>
          <a:endParaRPr lang="nb-NO"/>
        </a:p>
      </dgm:t>
    </dgm:pt>
    <dgm:pt modelId="{6BD93297-0446-49CF-B144-EDDCCC579865}" type="pres">
      <dgm:prSet presAssocID="{CD57D865-DCC3-434B-A86A-A52404D49B38}" presName="sibTrans" presStyleLbl="sibTrans2D1" presStyleIdx="2" presStyleCnt="5"/>
      <dgm:spPr/>
      <dgm:t>
        <a:bodyPr/>
        <a:lstStyle/>
        <a:p>
          <a:endParaRPr lang="nb-NO"/>
        </a:p>
      </dgm:t>
    </dgm:pt>
    <dgm:pt modelId="{9B873445-5C5E-4B12-BFA7-EA530E37B2B1}" type="pres">
      <dgm:prSet presAssocID="{CD57D865-DCC3-434B-A86A-A52404D49B38}" presName="connectorText" presStyleLbl="sibTrans2D1" presStyleIdx="2" presStyleCnt="5"/>
      <dgm:spPr/>
      <dgm:t>
        <a:bodyPr/>
        <a:lstStyle/>
        <a:p>
          <a:endParaRPr lang="nb-NO"/>
        </a:p>
      </dgm:t>
    </dgm:pt>
    <dgm:pt modelId="{BB43A674-1A69-447B-8F46-FBE36D20B3EE}" type="pres">
      <dgm:prSet presAssocID="{EF411B4B-EAFA-425B-BFFC-00109B6A8165}" presName="node" presStyleLbl="node1" presStyleIdx="3" presStyleCnt="6">
        <dgm:presLayoutVars>
          <dgm:bulletEnabled val="1"/>
        </dgm:presLayoutVars>
      </dgm:prSet>
      <dgm:spPr/>
      <dgm:t>
        <a:bodyPr/>
        <a:lstStyle/>
        <a:p>
          <a:endParaRPr lang="nb-NO"/>
        </a:p>
      </dgm:t>
    </dgm:pt>
    <dgm:pt modelId="{5E2BDD6A-D5D4-4EB6-8471-C1B5A7956B8D}" type="pres">
      <dgm:prSet presAssocID="{DB3618DA-2834-4F51-B087-FD3EE9ABB5C8}" presName="sibTrans" presStyleLbl="sibTrans2D1" presStyleIdx="3" presStyleCnt="5"/>
      <dgm:spPr/>
      <dgm:t>
        <a:bodyPr/>
        <a:lstStyle/>
        <a:p>
          <a:endParaRPr lang="nb-NO"/>
        </a:p>
      </dgm:t>
    </dgm:pt>
    <dgm:pt modelId="{786D2F9A-3697-4C97-B861-DE4B66EC0C13}" type="pres">
      <dgm:prSet presAssocID="{DB3618DA-2834-4F51-B087-FD3EE9ABB5C8}" presName="connectorText" presStyleLbl="sibTrans2D1" presStyleIdx="3" presStyleCnt="5"/>
      <dgm:spPr/>
      <dgm:t>
        <a:bodyPr/>
        <a:lstStyle/>
        <a:p>
          <a:endParaRPr lang="nb-NO"/>
        </a:p>
      </dgm:t>
    </dgm:pt>
    <dgm:pt modelId="{DEFCEF47-56A4-4ECA-8379-147A48CB91D8}" type="pres">
      <dgm:prSet presAssocID="{EEA5D19A-ED0B-45DF-8998-68B8901DAC75}" presName="node" presStyleLbl="node1" presStyleIdx="4" presStyleCnt="6">
        <dgm:presLayoutVars>
          <dgm:bulletEnabled val="1"/>
        </dgm:presLayoutVars>
      </dgm:prSet>
      <dgm:spPr/>
      <dgm:t>
        <a:bodyPr/>
        <a:lstStyle/>
        <a:p>
          <a:endParaRPr lang="nb-NO"/>
        </a:p>
      </dgm:t>
    </dgm:pt>
    <dgm:pt modelId="{1A06E8AE-85CB-459A-9356-2FDCC00D14A2}" type="pres">
      <dgm:prSet presAssocID="{9B6109C1-6F8F-473F-AB7F-DB37F072A575}" presName="sibTrans" presStyleLbl="sibTrans2D1" presStyleIdx="4" presStyleCnt="5"/>
      <dgm:spPr/>
      <dgm:t>
        <a:bodyPr/>
        <a:lstStyle/>
        <a:p>
          <a:endParaRPr lang="nb-NO"/>
        </a:p>
      </dgm:t>
    </dgm:pt>
    <dgm:pt modelId="{348D83EE-06DD-421C-AD72-BB9FDB16A578}" type="pres">
      <dgm:prSet presAssocID="{9B6109C1-6F8F-473F-AB7F-DB37F072A575}" presName="connectorText" presStyleLbl="sibTrans2D1" presStyleIdx="4" presStyleCnt="5"/>
      <dgm:spPr/>
      <dgm:t>
        <a:bodyPr/>
        <a:lstStyle/>
        <a:p>
          <a:endParaRPr lang="nb-NO"/>
        </a:p>
      </dgm:t>
    </dgm:pt>
    <dgm:pt modelId="{B92B6D6B-33CF-42BF-9E98-0224EF709B97}" type="pres">
      <dgm:prSet presAssocID="{BA234455-181D-4ECC-9966-4CA5870AF5C3}" presName="node" presStyleLbl="node1" presStyleIdx="5" presStyleCnt="6">
        <dgm:presLayoutVars>
          <dgm:bulletEnabled val="1"/>
        </dgm:presLayoutVars>
      </dgm:prSet>
      <dgm:spPr/>
      <dgm:t>
        <a:bodyPr/>
        <a:lstStyle/>
        <a:p>
          <a:endParaRPr lang="nb-NO"/>
        </a:p>
      </dgm:t>
    </dgm:pt>
  </dgm:ptLst>
  <dgm:cxnLst>
    <dgm:cxn modelId="{D1148C6D-E65A-40DB-9B62-BC241ED0961E}" type="presOf" srcId="{CD57D865-DCC3-434B-A86A-A52404D49B38}" destId="{6BD93297-0446-49CF-B144-EDDCCC579865}" srcOrd="0" destOrd="0" presId="urn:microsoft.com/office/officeart/2005/8/layout/process1"/>
    <dgm:cxn modelId="{6EF4DD02-12D7-4739-8F42-49A650657C94}" type="presOf" srcId="{DB3618DA-2834-4F51-B087-FD3EE9ABB5C8}" destId="{786D2F9A-3697-4C97-B861-DE4B66EC0C13}" srcOrd="1" destOrd="0" presId="urn:microsoft.com/office/officeart/2005/8/layout/process1"/>
    <dgm:cxn modelId="{FA5EADA6-01C5-41D4-9360-596166A40E1B}" type="presOf" srcId="{EBB11178-E1B0-419D-B676-E3EB558E7A19}" destId="{89625693-BAF0-4E5D-98E3-1A8465E91E49}" srcOrd="0" destOrd="0" presId="urn:microsoft.com/office/officeart/2005/8/layout/process1"/>
    <dgm:cxn modelId="{0FE487D3-E79B-4320-A755-37BE7DD8CCEA}" type="presOf" srcId="{C5CD9FAC-137D-4D14-B58E-EE61D909FBCB}" destId="{76B6A31F-4007-4122-ADB6-01A7BCD144E5}" srcOrd="0" destOrd="0" presId="urn:microsoft.com/office/officeart/2005/8/layout/process1"/>
    <dgm:cxn modelId="{53F870C8-569A-4E83-87C7-95F96C0CAD6F}" type="presOf" srcId="{BA234455-181D-4ECC-9966-4CA5870AF5C3}" destId="{B92B6D6B-33CF-42BF-9E98-0224EF709B97}" srcOrd="0" destOrd="0" presId="urn:microsoft.com/office/officeart/2005/8/layout/process1"/>
    <dgm:cxn modelId="{5C388BC0-1B1F-497B-A9A8-68BEA30C44C9}" type="presOf" srcId="{9B6109C1-6F8F-473F-AB7F-DB37F072A575}" destId="{348D83EE-06DD-421C-AD72-BB9FDB16A578}" srcOrd="1" destOrd="0" presId="urn:microsoft.com/office/officeart/2005/8/layout/process1"/>
    <dgm:cxn modelId="{C5C66909-AA24-4EAE-98B5-ED7D9FD0E5B0}" srcId="{7951839A-D684-4DC8-8857-5783056720B3}" destId="{AC76A631-3567-499D-95CC-2E8129DFC665}" srcOrd="0" destOrd="0" parTransId="{1581A55F-3B95-4DA4-AA86-FEC75401B6F1}" sibTransId="{2B179284-B748-4410-8503-75220B0EBCE1}"/>
    <dgm:cxn modelId="{E5B2CE4C-D03C-4D58-BF7E-F9FAD68BD657}" type="presOf" srcId="{2B179284-B748-4410-8503-75220B0EBCE1}" destId="{548EC03F-7222-4718-8C0E-ACB86E02EC49}" srcOrd="1" destOrd="0" presId="urn:microsoft.com/office/officeart/2005/8/layout/process1"/>
    <dgm:cxn modelId="{9715A960-1018-468A-B902-019E82101879}" srcId="{7951839A-D684-4DC8-8857-5783056720B3}" destId="{EF411B4B-EAFA-425B-BFFC-00109B6A8165}" srcOrd="3" destOrd="0" parTransId="{00D692E8-6F9C-476A-820F-6F6EBD869C9F}" sibTransId="{DB3618DA-2834-4F51-B087-FD3EE9ABB5C8}"/>
    <dgm:cxn modelId="{68477C76-5373-4EFD-A6F1-2C74EB3BF9C8}" srcId="{7951839A-D684-4DC8-8857-5783056720B3}" destId="{C5CD9FAC-137D-4D14-B58E-EE61D909FBCB}" srcOrd="2" destOrd="0" parTransId="{1CFDFC51-A822-4FAE-8BD5-A6D56E763F29}" sibTransId="{CD57D865-DCC3-434B-A86A-A52404D49B38}"/>
    <dgm:cxn modelId="{4381A5E8-70FA-4904-9AE3-7D5A7B755B57}" type="presOf" srcId="{D5D5A642-7CE9-4D47-8BB0-CA894D0031F5}" destId="{463EFFD9-BA5E-42A0-9630-C3453DE3F8E6}" srcOrd="1" destOrd="0" presId="urn:microsoft.com/office/officeart/2005/8/layout/process1"/>
    <dgm:cxn modelId="{4395CD3F-4322-42CA-8A93-6185D23FDBF8}" srcId="{7951839A-D684-4DC8-8857-5783056720B3}" destId="{BA234455-181D-4ECC-9966-4CA5870AF5C3}" srcOrd="5" destOrd="0" parTransId="{2AE05608-6935-45C5-ADB2-BCC8845983A8}" sibTransId="{795FB790-60C7-4135-B2E7-DE51D9582DF1}"/>
    <dgm:cxn modelId="{BE01FE97-50F2-4CA3-934A-EC679E3229B3}" type="presOf" srcId="{D5D5A642-7CE9-4D47-8BB0-CA894D0031F5}" destId="{5382A962-0192-40C3-BEA8-0FC0BC63FCC8}" srcOrd="0" destOrd="0" presId="urn:microsoft.com/office/officeart/2005/8/layout/process1"/>
    <dgm:cxn modelId="{19D187AB-3993-4BFF-AC66-2DDD271C6021}" type="presOf" srcId="{9B6109C1-6F8F-473F-AB7F-DB37F072A575}" destId="{1A06E8AE-85CB-459A-9356-2FDCC00D14A2}" srcOrd="0" destOrd="0" presId="urn:microsoft.com/office/officeart/2005/8/layout/process1"/>
    <dgm:cxn modelId="{2200643F-2B6E-44EE-A0DF-BF8DDA5A8D14}" type="presOf" srcId="{7951839A-D684-4DC8-8857-5783056720B3}" destId="{BEE363D4-24E9-4666-B5E7-F1E128AEC573}" srcOrd="0" destOrd="0" presId="urn:microsoft.com/office/officeart/2005/8/layout/process1"/>
    <dgm:cxn modelId="{77B56923-C69D-4CC5-AB9E-E49D35417CFC}" type="presOf" srcId="{EF411B4B-EAFA-425B-BFFC-00109B6A8165}" destId="{BB43A674-1A69-447B-8F46-FBE36D20B3EE}" srcOrd="0" destOrd="0" presId="urn:microsoft.com/office/officeart/2005/8/layout/process1"/>
    <dgm:cxn modelId="{C6B21A61-3E94-4BEA-9078-08A66E491E98}" type="presOf" srcId="{AC76A631-3567-499D-95CC-2E8129DFC665}" destId="{E8D99E60-5093-4B1B-B59F-6C451ABDF7A2}" srcOrd="0" destOrd="0" presId="urn:microsoft.com/office/officeart/2005/8/layout/process1"/>
    <dgm:cxn modelId="{E12985AD-32D7-4D48-8474-724854C98B36}" srcId="{7951839A-D684-4DC8-8857-5783056720B3}" destId="{EBB11178-E1B0-419D-B676-E3EB558E7A19}" srcOrd="1" destOrd="0" parTransId="{F2AC68AD-9421-4612-83D6-00EB5871CC71}" sibTransId="{D5D5A642-7CE9-4D47-8BB0-CA894D0031F5}"/>
    <dgm:cxn modelId="{A6CEA868-43BF-4087-BDD4-DEF87EBEDDF7}" type="presOf" srcId="{DB3618DA-2834-4F51-B087-FD3EE9ABB5C8}" destId="{5E2BDD6A-D5D4-4EB6-8471-C1B5A7956B8D}" srcOrd="0" destOrd="0" presId="urn:microsoft.com/office/officeart/2005/8/layout/process1"/>
    <dgm:cxn modelId="{5B0789C4-7464-44DA-A2F1-6BEA88DDB212}" srcId="{7951839A-D684-4DC8-8857-5783056720B3}" destId="{EEA5D19A-ED0B-45DF-8998-68B8901DAC75}" srcOrd="4" destOrd="0" parTransId="{4B56A537-86B6-4D60-80DA-4A4DB96514E3}" sibTransId="{9B6109C1-6F8F-473F-AB7F-DB37F072A575}"/>
    <dgm:cxn modelId="{682E460B-43C0-48E3-9825-CB5A5EDFDD27}" type="presOf" srcId="{2B179284-B748-4410-8503-75220B0EBCE1}" destId="{75231CD1-70B4-4E88-832B-646AE954E4D7}" srcOrd="0" destOrd="0" presId="urn:microsoft.com/office/officeart/2005/8/layout/process1"/>
    <dgm:cxn modelId="{FD586644-C3FD-40A7-96DE-DD1DD9A53A41}" type="presOf" srcId="{EEA5D19A-ED0B-45DF-8998-68B8901DAC75}" destId="{DEFCEF47-56A4-4ECA-8379-147A48CB91D8}" srcOrd="0" destOrd="0" presId="urn:microsoft.com/office/officeart/2005/8/layout/process1"/>
    <dgm:cxn modelId="{A7A2F1B3-CC09-483F-86F0-A864B391B97A}" type="presOf" srcId="{CD57D865-DCC3-434B-A86A-A52404D49B38}" destId="{9B873445-5C5E-4B12-BFA7-EA530E37B2B1}" srcOrd="1" destOrd="0" presId="urn:microsoft.com/office/officeart/2005/8/layout/process1"/>
    <dgm:cxn modelId="{41ECC2E1-95BA-40BB-B49B-06ECFD775C8E}" type="presParOf" srcId="{BEE363D4-24E9-4666-B5E7-F1E128AEC573}" destId="{E8D99E60-5093-4B1B-B59F-6C451ABDF7A2}" srcOrd="0" destOrd="0" presId="urn:microsoft.com/office/officeart/2005/8/layout/process1"/>
    <dgm:cxn modelId="{436D83F5-306F-4455-89A7-B5D5299DC71A}" type="presParOf" srcId="{BEE363D4-24E9-4666-B5E7-F1E128AEC573}" destId="{75231CD1-70B4-4E88-832B-646AE954E4D7}" srcOrd="1" destOrd="0" presId="urn:microsoft.com/office/officeart/2005/8/layout/process1"/>
    <dgm:cxn modelId="{9C087669-F171-427C-B3D3-06E7486AED3E}" type="presParOf" srcId="{75231CD1-70B4-4E88-832B-646AE954E4D7}" destId="{548EC03F-7222-4718-8C0E-ACB86E02EC49}" srcOrd="0" destOrd="0" presId="urn:microsoft.com/office/officeart/2005/8/layout/process1"/>
    <dgm:cxn modelId="{24E39C11-1577-4B62-8C3F-0E6A95228908}" type="presParOf" srcId="{BEE363D4-24E9-4666-B5E7-F1E128AEC573}" destId="{89625693-BAF0-4E5D-98E3-1A8465E91E49}" srcOrd="2" destOrd="0" presId="urn:microsoft.com/office/officeart/2005/8/layout/process1"/>
    <dgm:cxn modelId="{D48A72A0-A3CC-4873-AA29-D1A6F7B1A30C}" type="presParOf" srcId="{BEE363D4-24E9-4666-B5E7-F1E128AEC573}" destId="{5382A962-0192-40C3-BEA8-0FC0BC63FCC8}" srcOrd="3" destOrd="0" presId="urn:microsoft.com/office/officeart/2005/8/layout/process1"/>
    <dgm:cxn modelId="{EA2D9757-207A-44B8-8D16-BF0F9D222DD1}" type="presParOf" srcId="{5382A962-0192-40C3-BEA8-0FC0BC63FCC8}" destId="{463EFFD9-BA5E-42A0-9630-C3453DE3F8E6}" srcOrd="0" destOrd="0" presId="urn:microsoft.com/office/officeart/2005/8/layout/process1"/>
    <dgm:cxn modelId="{7CCDBD88-8AFF-4A20-BA27-A83294958B23}" type="presParOf" srcId="{BEE363D4-24E9-4666-B5E7-F1E128AEC573}" destId="{76B6A31F-4007-4122-ADB6-01A7BCD144E5}" srcOrd="4" destOrd="0" presId="urn:microsoft.com/office/officeart/2005/8/layout/process1"/>
    <dgm:cxn modelId="{3CD046D0-A933-4EDB-8C73-1AE7E9C989C9}" type="presParOf" srcId="{BEE363D4-24E9-4666-B5E7-F1E128AEC573}" destId="{6BD93297-0446-49CF-B144-EDDCCC579865}" srcOrd="5" destOrd="0" presId="urn:microsoft.com/office/officeart/2005/8/layout/process1"/>
    <dgm:cxn modelId="{EA55F513-79C4-4D25-AA8A-1E23EE4B970E}" type="presParOf" srcId="{6BD93297-0446-49CF-B144-EDDCCC579865}" destId="{9B873445-5C5E-4B12-BFA7-EA530E37B2B1}" srcOrd="0" destOrd="0" presId="urn:microsoft.com/office/officeart/2005/8/layout/process1"/>
    <dgm:cxn modelId="{AE8DA3A1-E419-485F-90E6-E45170DDFB38}" type="presParOf" srcId="{BEE363D4-24E9-4666-B5E7-F1E128AEC573}" destId="{BB43A674-1A69-447B-8F46-FBE36D20B3EE}" srcOrd="6" destOrd="0" presId="urn:microsoft.com/office/officeart/2005/8/layout/process1"/>
    <dgm:cxn modelId="{A6988F06-4A19-4C8B-9413-C7FA454F5810}" type="presParOf" srcId="{BEE363D4-24E9-4666-B5E7-F1E128AEC573}" destId="{5E2BDD6A-D5D4-4EB6-8471-C1B5A7956B8D}" srcOrd="7" destOrd="0" presId="urn:microsoft.com/office/officeart/2005/8/layout/process1"/>
    <dgm:cxn modelId="{733C2453-C430-4AD3-9E07-D0222ADA2BA5}" type="presParOf" srcId="{5E2BDD6A-D5D4-4EB6-8471-C1B5A7956B8D}" destId="{786D2F9A-3697-4C97-B861-DE4B66EC0C13}" srcOrd="0" destOrd="0" presId="urn:microsoft.com/office/officeart/2005/8/layout/process1"/>
    <dgm:cxn modelId="{6490151D-4D07-4880-B27D-C19D68C3CCE9}" type="presParOf" srcId="{BEE363D4-24E9-4666-B5E7-F1E128AEC573}" destId="{DEFCEF47-56A4-4ECA-8379-147A48CB91D8}" srcOrd="8" destOrd="0" presId="urn:microsoft.com/office/officeart/2005/8/layout/process1"/>
    <dgm:cxn modelId="{378489A0-26B9-4A02-9980-BB3758AA8FE8}" type="presParOf" srcId="{BEE363D4-24E9-4666-B5E7-F1E128AEC573}" destId="{1A06E8AE-85CB-459A-9356-2FDCC00D14A2}" srcOrd="9" destOrd="0" presId="urn:microsoft.com/office/officeart/2005/8/layout/process1"/>
    <dgm:cxn modelId="{03B42312-A110-4AA0-812E-9CBCEB9EA9FC}" type="presParOf" srcId="{1A06E8AE-85CB-459A-9356-2FDCC00D14A2}" destId="{348D83EE-06DD-421C-AD72-BB9FDB16A578}" srcOrd="0" destOrd="0" presId="urn:microsoft.com/office/officeart/2005/8/layout/process1"/>
    <dgm:cxn modelId="{1FA419A8-F40D-43BD-AFEF-01E9F5D30667}" type="presParOf" srcId="{BEE363D4-24E9-4666-B5E7-F1E128AEC573}" destId="{B92B6D6B-33CF-42BF-9E98-0224EF709B97}" srcOrd="10" destOrd="0" presId="urn:microsoft.com/office/officeart/2005/8/layout/process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D99E60-5093-4B1B-B59F-6C451ABDF7A2}">
      <dsp:nvSpPr>
        <dsp:cNvPr id="0" name=""/>
        <dsp:cNvSpPr/>
      </dsp:nvSpPr>
      <dsp:spPr>
        <a:xfrm>
          <a:off x="0" y="848018"/>
          <a:ext cx="893684" cy="536210"/>
        </a:xfrm>
        <a:prstGeom prst="roundRect">
          <a:avLst>
            <a:gd name="adj" fmla="val 10000"/>
          </a:avLst>
        </a:prstGeom>
        <a:solidFill>
          <a:schemeClr val="bg2">
            <a:lumMod val="9000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nb-NO" sz="1100" kern="1200" dirty="0" smtClean="0">
              <a:hlinkClick xmlns:r="http://schemas.openxmlformats.org/officeDocument/2006/relationships" r:id="rId1"/>
            </a:rPr>
            <a:t>Mobilisering</a:t>
          </a:r>
          <a:endParaRPr lang="nb-NO" sz="1100" kern="1200" dirty="0"/>
        </a:p>
      </dsp:txBody>
      <dsp:txXfrm>
        <a:off x="15705" y="863723"/>
        <a:ext cx="862274" cy="504800"/>
      </dsp:txXfrm>
    </dsp:sp>
    <dsp:sp modelId="{75231CD1-70B4-4E88-832B-646AE954E4D7}">
      <dsp:nvSpPr>
        <dsp:cNvPr id="0" name=""/>
        <dsp:cNvSpPr/>
      </dsp:nvSpPr>
      <dsp:spPr>
        <a:xfrm>
          <a:off x="983053" y="1005307"/>
          <a:ext cx="189461" cy="2216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nb-NO" sz="900" kern="1200"/>
        </a:p>
      </dsp:txBody>
      <dsp:txXfrm>
        <a:off x="983053" y="1049634"/>
        <a:ext cx="132623" cy="132979"/>
      </dsp:txXfrm>
    </dsp:sp>
    <dsp:sp modelId="{89625693-BAF0-4E5D-98E3-1A8465E91E49}">
      <dsp:nvSpPr>
        <dsp:cNvPr id="0" name=""/>
        <dsp:cNvSpPr/>
      </dsp:nvSpPr>
      <dsp:spPr>
        <a:xfrm>
          <a:off x="1251159" y="848018"/>
          <a:ext cx="893684" cy="536210"/>
        </a:xfrm>
        <a:prstGeom prst="roundRect">
          <a:avLst>
            <a:gd name="adj" fmla="val 10000"/>
          </a:avLst>
        </a:prstGeom>
        <a:solidFill>
          <a:schemeClr val="bg2">
            <a:lumMod val="9000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nb-NO" sz="1100" kern="1200" smtClean="0">
              <a:hlinkClick xmlns:r="http://schemas.openxmlformats.org/officeDocument/2006/relationships" r:id="rId2"/>
            </a:rPr>
            <a:t>Søknad</a:t>
          </a:r>
          <a:endParaRPr lang="nb-NO" sz="1100" kern="1200"/>
        </a:p>
      </dsp:txBody>
      <dsp:txXfrm>
        <a:off x="1266864" y="863723"/>
        <a:ext cx="862274" cy="504800"/>
      </dsp:txXfrm>
    </dsp:sp>
    <dsp:sp modelId="{5382A962-0192-40C3-BEA8-0FC0BC63FCC8}">
      <dsp:nvSpPr>
        <dsp:cNvPr id="0" name=""/>
        <dsp:cNvSpPr/>
      </dsp:nvSpPr>
      <dsp:spPr>
        <a:xfrm>
          <a:off x="2234212" y="1005307"/>
          <a:ext cx="189461" cy="2216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nb-NO" sz="900" kern="1200"/>
        </a:p>
      </dsp:txBody>
      <dsp:txXfrm>
        <a:off x="2234212" y="1049634"/>
        <a:ext cx="132623" cy="132979"/>
      </dsp:txXfrm>
    </dsp:sp>
    <dsp:sp modelId="{76B6A31F-4007-4122-ADB6-01A7BCD144E5}">
      <dsp:nvSpPr>
        <dsp:cNvPr id="0" name=""/>
        <dsp:cNvSpPr/>
      </dsp:nvSpPr>
      <dsp:spPr>
        <a:xfrm>
          <a:off x="2502318" y="848018"/>
          <a:ext cx="893684" cy="536210"/>
        </a:xfrm>
        <a:prstGeom prst="roundRect">
          <a:avLst>
            <a:gd name="adj" fmla="val 10000"/>
          </a:avLst>
        </a:prstGeom>
        <a:solidFill>
          <a:schemeClr val="bg2">
            <a:lumMod val="9000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nb-NO" sz="1100" kern="1200" smtClean="0">
              <a:hlinkClick xmlns:r="http://schemas.openxmlformats.org/officeDocument/2006/relationships" r:id="rId3"/>
            </a:rPr>
            <a:t>Kontrakt</a:t>
          </a:r>
          <a:endParaRPr lang="nb-NO" sz="1100" kern="1200"/>
        </a:p>
      </dsp:txBody>
      <dsp:txXfrm>
        <a:off x="2518023" y="863723"/>
        <a:ext cx="862274" cy="504800"/>
      </dsp:txXfrm>
    </dsp:sp>
    <dsp:sp modelId="{6BD93297-0446-49CF-B144-EDDCCC579865}">
      <dsp:nvSpPr>
        <dsp:cNvPr id="0" name=""/>
        <dsp:cNvSpPr/>
      </dsp:nvSpPr>
      <dsp:spPr>
        <a:xfrm>
          <a:off x="3485371" y="1005307"/>
          <a:ext cx="189461" cy="2216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nb-NO" sz="900" kern="1200"/>
        </a:p>
      </dsp:txBody>
      <dsp:txXfrm>
        <a:off x="3485371" y="1049634"/>
        <a:ext cx="132623" cy="132979"/>
      </dsp:txXfrm>
    </dsp:sp>
    <dsp:sp modelId="{BB43A674-1A69-447B-8F46-FBE36D20B3EE}">
      <dsp:nvSpPr>
        <dsp:cNvPr id="0" name=""/>
        <dsp:cNvSpPr/>
      </dsp:nvSpPr>
      <dsp:spPr>
        <a:xfrm>
          <a:off x="3753477" y="848018"/>
          <a:ext cx="893684" cy="536210"/>
        </a:xfrm>
        <a:prstGeom prst="roundRect">
          <a:avLst>
            <a:gd name="adj" fmla="val 10000"/>
          </a:avLst>
        </a:prstGeom>
        <a:solidFill>
          <a:schemeClr val="bg2">
            <a:lumMod val="9000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nb-NO" sz="1100" kern="1200" smtClean="0">
              <a:hlinkClick xmlns:r="http://schemas.openxmlformats.org/officeDocument/2006/relationships" r:id="rId4"/>
            </a:rPr>
            <a:t>Oppstart</a:t>
          </a:r>
          <a:endParaRPr lang="nb-NO" sz="1100" kern="1200"/>
        </a:p>
      </dsp:txBody>
      <dsp:txXfrm>
        <a:off x="3769182" y="863723"/>
        <a:ext cx="862274" cy="504800"/>
      </dsp:txXfrm>
    </dsp:sp>
    <dsp:sp modelId="{5E2BDD6A-D5D4-4EB6-8471-C1B5A7956B8D}">
      <dsp:nvSpPr>
        <dsp:cNvPr id="0" name=""/>
        <dsp:cNvSpPr/>
      </dsp:nvSpPr>
      <dsp:spPr>
        <a:xfrm>
          <a:off x="4736530" y="1005307"/>
          <a:ext cx="189461" cy="2216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nb-NO" sz="900" kern="1200"/>
        </a:p>
      </dsp:txBody>
      <dsp:txXfrm>
        <a:off x="4736530" y="1049634"/>
        <a:ext cx="132623" cy="132979"/>
      </dsp:txXfrm>
    </dsp:sp>
    <dsp:sp modelId="{DEFCEF47-56A4-4ECA-8379-147A48CB91D8}">
      <dsp:nvSpPr>
        <dsp:cNvPr id="0" name=""/>
        <dsp:cNvSpPr/>
      </dsp:nvSpPr>
      <dsp:spPr>
        <a:xfrm>
          <a:off x="5004635" y="848018"/>
          <a:ext cx="893684" cy="536210"/>
        </a:xfrm>
        <a:prstGeom prst="roundRect">
          <a:avLst>
            <a:gd name="adj" fmla="val 10000"/>
          </a:avLst>
        </a:prstGeom>
        <a:solidFill>
          <a:schemeClr val="bg2">
            <a:lumMod val="90000"/>
          </a:schemeClr>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nb-NO" sz="1100" kern="1200" smtClean="0">
              <a:hlinkClick xmlns:r="http://schemas.openxmlformats.org/officeDocument/2006/relationships" r:id="rId5"/>
            </a:rPr>
            <a:t>Drift</a:t>
          </a:r>
          <a:endParaRPr lang="nb-NO" sz="1100" kern="1200"/>
        </a:p>
      </dsp:txBody>
      <dsp:txXfrm>
        <a:off x="5020340" y="863723"/>
        <a:ext cx="862274" cy="504800"/>
      </dsp:txXfrm>
    </dsp:sp>
    <dsp:sp modelId="{1A06E8AE-85CB-459A-9356-2FDCC00D14A2}">
      <dsp:nvSpPr>
        <dsp:cNvPr id="0" name=""/>
        <dsp:cNvSpPr/>
      </dsp:nvSpPr>
      <dsp:spPr>
        <a:xfrm>
          <a:off x="5987689" y="1005307"/>
          <a:ext cx="189461" cy="2216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nb-NO" sz="900" kern="1200"/>
        </a:p>
      </dsp:txBody>
      <dsp:txXfrm>
        <a:off x="5987689" y="1049634"/>
        <a:ext cx="132623" cy="132979"/>
      </dsp:txXfrm>
    </dsp:sp>
    <dsp:sp modelId="{B92B6D6B-33CF-42BF-9E98-0224EF709B97}">
      <dsp:nvSpPr>
        <dsp:cNvPr id="0" name=""/>
        <dsp:cNvSpPr/>
      </dsp:nvSpPr>
      <dsp:spPr>
        <a:xfrm>
          <a:off x="6255794" y="848018"/>
          <a:ext cx="893684" cy="536210"/>
        </a:xfrm>
        <a:prstGeom prst="roundRect">
          <a:avLst>
            <a:gd name="adj" fmla="val 10000"/>
          </a:avLst>
        </a:prstGeom>
        <a:solidFill>
          <a:schemeClr val="bg2">
            <a:lumMod val="9000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nb-NO" sz="1100" kern="1200" dirty="0" smtClean="0">
              <a:hlinkClick xmlns:r="http://schemas.openxmlformats.org/officeDocument/2006/relationships" r:id="rId6"/>
            </a:rPr>
            <a:t>Avslutning</a:t>
          </a:r>
          <a:endParaRPr lang="nb-NO" sz="1100" kern="1200" dirty="0"/>
        </a:p>
      </dsp:txBody>
      <dsp:txXfrm>
        <a:off x="6271499" y="863723"/>
        <a:ext cx="862274" cy="50480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ED70CDE-D9CE-4354-94E4-1FD6DB967311}" type="datetimeFigureOut">
              <a:rPr lang="nb-NO" smtClean="0"/>
              <a:t>24.10.2017</a:t>
            </a:fld>
            <a:endParaRPr lang="nb-NO"/>
          </a:p>
        </p:txBody>
      </p:sp>
      <p:sp>
        <p:nvSpPr>
          <p:cNvPr id="4" name="Plassholder for bunnteks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CA25AF9-6F74-472F-B3FF-34E5DD318366}" type="slidenum">
              <a:rPr lang="nb-NO" smtClean="0"/>
              <a:t>‹#›</a:t>
            </a:fld>
            <a:endParaRPr lang="nb-NO"/>
          </a:p>
        </p:txBody>
      </p:sp>
    </p:spTree>
    <p:extLst>
      <p:ext uri="{BB962C8B-B14F-4D97-AF65-F5344CB8AC3E}">
        <p14:creationId xmlns:p14="http://schemas.microsoft.com/office/powerpoint/2010/main" val="28051445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FDDE89A-F0D7-4FF6-B2F1-98DC7792C91E}" type="datetimeFigureOut">
              <a:rPr lang="nb-NO" smtClean="0"/>
              <a:t>24.10.2017</a:t>
            </a:fld>
            <a:endParaRPr lang="nb-NO"/>
          </a:p>
        </p:txBody>
      </p:sp>
      <p:sp>
        <p:nvSpPr>
          <p:cNvPr id="4" name="Plassholder for lysbilde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F8A2AF7-2D85-4421-9B02-2B5F9CC37447}" type="slidenum">
              <a:rPr lang="nb-NO" smtClean="0"/>
              <a:t>‹#›</a:t>
            </a:fld>
            <a:endParaRPr lang="nb-NO"/>
          </a:p>
        </p:txBody>
      </p:sp>
    </p:spTree>
    <p:extLst>
      <p:ext uri="{BB962C8B-B14F-4D97-AF65-F5344CB8AC3E}">
        <p14:creationId xmlns:p14="http://schemas.microsoft.com/office/powerpoint/2010/main" val="25884462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1</a:t>
            </a:fld>
            <a:endParaRPr lang="nb-NO"/>
          </a:p>
        </p:txBody>
      </p:sp>
    </p:spTree>
    <p:extLst>
      <p:ext uri="{BB962C8B-B14F-4D97-AF65-F5344CB8AC3E}">
        <p14:creationId xmlns:p14="http://schemas.microsoft.com/office/powerpoint/2010/main" val="1354671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indent="0">
              <a:buFont typeface="Arial" panose="020B0604020202020204" pitchFamily="34" charset="0"/>
              <a:buNone/>
            </a:pPr>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10</a:t>
            </a:fld>
            <a:endParaRPr lang="nb-NO"/>
          </a:p>
        </p:txBody>
      </p:sp>
    </p:spTree>
    <p:extLst>
      <p:ext uri="{BB962C8B-B14F-4D97-AF65-F5344CB8AC3E}">
        <p14:creationId xmlns:p14="http://schemas.microsoft.com/office/powerpoint/2010/main" val="419214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11</a:t>
            </a:fld>
            <a:endParaRPr lang="nb-NO"/>
          </a:p>
        </p:txBody>
      </p:sp>
    </p:spTree>
    <p:extLst>
      <p:ext uri="{BB962C8B-B14F-4D97-AF65-F5344CB8AC3E}">
        <p14:creationId xmlns:p14="http://schemas.microsoft.com/office/powerpoint/2010/main" val="898994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12</a:t>
            </a:fld>
            <a:endParaRPr lang="nb-NO"/>
          </a:p>
        </p:txBody>
      </p:sp>
    </p:spTree>
    <p:extLst>
      <p:ext uri="{BB962C8B-B14F-4D97-AF65-F5344CB8AC3E}">
        <p14:creationId xmlns:p14="http://schemas.microsoft.com/office/powerpoint/2010/main" val="3136644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EF8A2AF7-2D85-4421-9B02-2B5F9CC37447}" type="slidenum">
              <a:rPr lang="nb-NO" smtClean="0"/>
              <a:t>13</a:t>
            </a:fld>
            <a:endParaRPr lang="nb-NO"/>
          </a:p>
        </p:txBody>
      </p:sp>
    </p:spTree>
    <p:extLst>
      <p:ext uri="{BB962C8B-B14F-4D97-AF65-F5344CB8AC3E}">
        <p14:creationId xmlns:p14="http://schemas.microsoft.com/office/powerpoint/2010/main" val="33874564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14</a:t>
            </a:fld>
            <a:endParaRPr lang="nb-NO"/>
          </a:p>
        </p:txBody>
      </p:sp>
    </p:spTree>
    <p:extLst>
      <p:ext uri="{BB962C8B-B14F-4D97-AF65-F5344CB8AC3E}">
        <p14:creationId xmlns:p14="http://schemas.microsoft.com/office/powerpoint/2010/main" val="11982721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baseline="0" dirty="0" smtClean="0"/>
          </a:p>
        </p:txBody>
      </p:sp>
      <p:sp>
        <p:nvSpPr>
          <p:cNvPr id="4" name="Plassholder for lysbildenummer 3"/>
          <p:cNvSpPr>
            <a:spLocks noGrp="1"/>
          </p:cNvSpPr>
          <p:nvPr>
            <p:ph type="sldNum" sz="quarter" idx="10"/>
          </p:nvPr>
        </p:nvSpPr>
        <p:spPr/>
        <p:txBody>
          <a:bodyPr/>
          <a:lstStyle/>
          <a:p>
            <a:fld id="{EF8A2AF7-2D85-4421-9B02-2B5F9CC37447}" type="slidenum">
              <a:rPr lang="nb-NO" smtClean="0"/>
              <a:t>15</a:t>
            </a:fld>
            <a:endParaRPr lang="nb-NO"/>
          </a:p>
        </p:txBody>
      </p:sp>
    </p:spTree>
    <p:extLst>
      <p:ext uri="{BB962C8B-B14F-4D97-AF65-F5344CB8AC3E}">
        <p14:creationId xmlns:p14="http://schemas.microsoft.com/office/powerpoint/2010/main" val="111199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16</a:t>
            </a:fld>
            <a:endParaRPr lang="nb-NO"/>
          </a:p>
        </p:txBody>
      </p:sp>
    </p:spTree>
    <p:extLst>
      <p:ext uri="{BB962C8B-B14F-4D97-AF65-F5344CB8AC3E}">
        <p14:creationId xmlns:p14="http://schemas.microsoft.com/office/powerpoint/2010/main" val="31022730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17</a:t>
            </a:fld>
            <a:endParaRPr lang="nb-NO"/>
          </a:p>
        </p:txBody>
      </p:sp>
    </p:spTree>
    <p:extLst>
      <p:ext uri="{BB962C8B-B14F-4D97-AF65-F5344CB8AC3E}">
        <p14:creationId xmlns:p14="http://schemas.microsoft.com/office/powerpoint/2010/main" val="7297134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u="sng"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18</a:t>
            </a:fld>
            <a:endParaRPr lang="nb-NO"/>
          </a:p>
        </p:txBody>
      </p:sp>
    </p:spTree>
    <p:extLst>
      <p:ext uri="{BB962C8B-B14F-4D97-AF65-F5344CB8AC3E}">
        <p14:creationId xmlns:p14="http://schemas.microsoft.com/office/powerpoint/2010/main" val="6068121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 3-7 i Statsansatteloven</a:t>
            </a:r>
            <a:r>
              <a:rPr lang="nb-NO" baseline="0" dirty="0" smtClean="0"/>
              <a:t> </a:t>
            </a:r>
            <a:r>
              <a:rPr lang="nb-NO" dirty="0" smtClean="0"/>
              <a:t>dreier seg altså om kvalifikasjonsprinsippet (som ble nevnt tidligere), utlysning av stilling, og innstilling. En</a:t>
            </a:r>
            <a:r>
              <a:rPr lang="nb-NO" baseline="0" dirty="0" smtClean="0"/>
              <a:t> variant av d</a:t>
            </a:r>
            <a:r>
              <a:rPr lang="nb-NO" dirty="0" smtClean="0"/>
              <a:t>enne hjemmelen fra forløperen til Statsansatteloven,</a:t>
            </a:r>
            <a:r>
              <a:rPr lang="nb-NO" baseline="0" dirty="0" smtClean="0"/>
              <a:t> altså Tjenestemannsloven er benyttet i et punkt i </a:t>
            </a:r>
            <a:r>
              <a:rPr lang="nb-NO" baseline="0" dirty="0" err="1" smtClean="0"/>
              <a:t>UiB’s</a:t>
            </a:r>
            <a:r>
              <a:rPr lang="nb-NO" baseline="0" dirty="0" smtClean="0"/>
              <a:t> personalreglement, og dette personalreglementet er brukt som grunnlag for en policy som er vedtatt av fakultetsstyret ved MN, og de relevante detaljene rundt dette blir tema på de neste par </a:t>
            </a:r>
            <a:r>
              <a:rPr lang="nb-NO" baseline="0" dirty="0" err="1" smtClean="0"/>
              <a:t>slidene</a:t>
            </a:r>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19</a:t>
            </a:fld>
            <a:endParaRPr lang="nb-NO"/>
          </a:p>
        </p:txBody>
      </p:sp>
    </p:spTree>
    <p:extLst>
      <p:ext uri="{BB962C8B-B14F-4D97-AF65-F5344CB8AC3E}">
        <p14:creationId xmlns:p14="http://schemas.microsoft.com/office/powerpoint/2010/main" val="3462133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2</a:t>
            </a:fld>
            <a:endParaRPr lang="nb-NO"/>
          </a:p>
        </p:txBody>
      </p:sp>
    </p:spTree>
    <p:extLst>
      <p:ext uri="{BB962C8B-B14F-4D97-AF65-F5344CB8AC3E}">
        <p14:creationId xmlns:p14="http://schemas.microsoft.com/office/powerpoint/2010/main" val="12595820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21</a:t>
            </a:fld>
            <a:endParaRPr lang="nb-NO"/>
          </a:p>
        </p:txBody>
      </p:sp>
    </p:spTree>
    <p:extLst>
      <p:ext uri="{BB962C8B-B14F-4D97-AF65-F5344CB8AC3E}">
        <p14:creationId xmlns:p14="http://schemas.microsoft.com/office/powerpoint/2010/main" val="42565033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23</a:t>
            </a:fld>
            <a:endParaRPr lang="nb-NO"/>
          </a:p>
        </p:txBody>
      </p:sp>
    </p:spTree>
    <p:extLst>
      <p:ext uri="{BB962C8B-B14F-4D97-AF65-F5344CB8AC3E}">
        <p14:creationId xmlns:p14="http://schemas.microsoft.com/office/powerpoint/2010/main" val="4112422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r>
              <a:rPr lang="nb-NO" dirty="0" smtClean="0"/>
              <a:t>Utvikling av stadig nye </a:t>
            </a:r>
            <a:r>
              <a:rPr lang="nb-NO" dirty="0" err="1" smtClean="0"/>
              <a:t>malverk</a:t>
            </a:r>
            <a:endParaRPr lang="nb-NO" dirty="0" smtClean="0"/>
          </a:p>
          <a:p>
            <a:pPr marL="171450" indent="-171450">
              <a:buFont typeface="Arial" panose="020B0604020202020204" pitchFamily="34" charset="0"/>
              <a:buChar char="•"/>
            </a:pPr>
            <a:r>
              <a:rPr lang="nb-NO" dirty="0" smtClean="0"/>
              <a:t>Unntaksbehandling tar mye lenger tid og mer ressurser enn den faktiske behandlingen. Som en konsekvens av dette ønsker man i</a:t>
            </a:r>
            <a:r>
              <a:rPr lang="nb-NO" baseline="0" dirty="0" smtClean="0"/>
              <a:t> større grad </a:t>
            </a:r>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24</a:t>
            </a:fld>
            <a:endParaRPr lang="nb-NO"/>
          </a:p>
        </p:txBody>
      </p:sp>
    </p:spTree>
    <p:extLst>
      <p:ext uri="{BB962C8B-B14F-4D97-AF65-F5344CB8AC3E}">
        <p14:creationId xmlns:p14="http://schemas.microsoft.com/office/powerpoint/2010/main" val="41544488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25</a:t>
            </a:fld>
            <a:endParaRPr lang="nb-NO"/>
          </a:p>
        </p:txBody>
      </p:sp>
    </p:spTree>
    <p:extLst>
      <p:ext uri="{BB962C8B-B14F-4D97-AF65-F5344CB8AC3E}">
        <p14:creationId xmlns:p14="http://schemas.microsoft.com/office/powerpoint/2010/main" val="34309146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26</a:t>
            </a:fld>
            <a:endParaRPr lang="nb-NO"/>
          </a:p>
        </p:txBody>
      </p:sp>
    </p:spTree>
    <p:extLst>
      <p:ext uri="{BB962C8B-B14F-4D97-AF65-F5344CB8AC3E}">
        <p14:creationId xmlns:p14="http://schemas.microsoft.com/office/powerpoint/2010/main" val="30729780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27</a:t>
            </a:fld>
            <a:endParaRPr lang="nb-NO"/>
          </a:p>
        </p:txBody>
      </p:sp>
    </p:spTree>
    <p:extLst>
      <p:ext uri="{BB962C8B-B14F-4D97-AF65-F5344CB8AC3E}">
        <p14:creationId xmlns:p14="http://schemas.microsoft.com/office/powerpoint/2010/main" val="11521424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28</a:t>
            </a:fld>
            <a:endParaRPr lang="nb-NO"/>
          </a:p>
        </p:txBody>
      </p:sp>
    </p:spTree>
    <p:extLst>
      <p:ext uri="{BB962C8B-B14F-4D97-AF65-F5344CB8AC3E}">
        <p14:creationId xmlns:p14="http://schemas.microsoft.com/office/powerpoint/2010/main" val="31824088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EF8A2AF7-2D85-4421-9B02-2B5F9CC37447}" type="slidenum">
              <a:rPr lang="nb-NO" smtClean="0"/>
              <a:t>29</a:t>
            </a:fld>
            <a:endParaRPr lang="nb-NO"/>
          </a:p>
        </p:txBody>
      </p:sp>
    </p:spTree>
    <p:extLst>
      <p:ext uri="{BB962C8B-B14F-4D97-AF65-F5344CB8AC3E}">
        <p14:creationId xmlns:p14="http://schemas.microsoft.com/office/powerpoint/2010/main" val="4189402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baseline="0" dirty="0" smtClean="0"/>
          </a:p>
        </p:txBody>
      </p:sp>
      <p:sp>
        <p:nvSpPr>
          <p:cNvPr id="4" name="Plassholder for lysbildenummer 3"/>
          <p:cNvSpPr>
            <a:spLocks noGrp="1"/>
          </p:cNvSpPr>
          <p:nvPr>
            <p:ph type="sldNum" sz="quarter" idx="10"/>
          </p:nvPr>
        </p:nvSpPr>
        <p:spPr/>
        <p:txBody>
          <a:bodyPr/>
          <a:lstStyle/>
          <a:p>
            <a:fld id="{EF8A2AF7-2D85-4421-9B02-2B5F9CC37447}" type="slidenum">
              <a:rPr lang="nb-NO" smtClean="0"/>
              <a:t>3</a:t>
            </a:fld>
            <a:endParaRPr lang="nb-NO"/>
          </a:p>
        </p:txBody>
      </p:sp>
    </p:spTree>
    <p:extLst>
      <p:ext uri="{BB962C8B-B14F-4D97-AF65-F5344CB8AC3E}">
        <p14:creationId xmlns:p14="http://schemas.microsoft.com/office/powerpoint/2010/main" val="3997171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4</a:t>
            </a:fld>
            <a:endParaRPr lang="nb-NO"/>
          </a:p>
        </p:txBody>
      </p:sp>
    </p:spTree>
    <p:extLst>
      <p:ext uri="{BB962C8B-B14F-4D97-AF65-F5344CB8AC3E}">
        <p14:creationId xmlns:p14="http://schemas.microsoft.com/office/powerpoint/2010/main" val="3981875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5</a:t>
            </a:fld>
            <a:endParaRPr lang="nb-NO"/>
          </a:p>
        </p:txBody>
      </p:sp>
    </p:spTree>
    <p:extLst>
      <p:ext uri="{BB962C8B-B14F-4D97-AF65-F5344CB8AC3E}">
        <p14:creationId xmlns:p14="http://schemas.microsoft.com/office/powerpoint/2010/main" val="377397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6</a:t>
            </a:fld>
            <a:endParaRPr lang="nb-NO"/>
          </a:p>
        </p:txBody>
      </p:sp>
    </p:spTree>
    <p:extLst>
      <p:ext uri="{BB962C8B-B14F-4D97-AF65-F5344CB8AC3E}">
        <p14:creationId xmlns:p14="http://schemas.microsoft.com/office/powerpoint/2010/main" val="1107685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indent="0">
              <a:buFont typeface="Arial" panose="020B0604020202020204" pitchFamily="34" charset="0"/>
              <a:buNone/>
            </a:pPr>
            <a:r>
              <a:rPr lang="nb-NO" baseline="0" dirty="0" smtClean="0"/>
              <a:t> </a:t>
            </a:r>
          </a:p>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7</a:t>
            </a:fld>
            <a:endParaRPr lang="nb-NO"/>
          </a:p>
        </p:txBody>
      </p:sp>
    </p:spTree>
    <p:extLst>
      <p:ext uri="{BB962C8B-B14F-4D97-AF65-F5344CB8AC3E}">
        <p14:creationId xmlns:p14="http://schemas.microsoft.com/office/powerpoint/2010/main" val="2121839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8</a:t>
            </a:fld>
            <a:endParaRPr lang="nb-NO"/>
          </a:p>
        </p:txBody>
      </p:sp>
    </p:spTree>
    <p:extLst>
      <p:ext uri="{BB962C8B-B14F-4D97-AF65-F5344CB8AC3E}">
        <p14:creationId xmlns:p14="http://schemas.microsoft.com/office/powerpoint/2010/main" val="4162165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Altså,</a:t>
            </a:r>
            <a:r>
              <a:rPr lang="nb-NO" baseline="0" dirty="0" smtClean="0"/>
              <a:t> man har alle stillingene i administrasjon, tekniske stillinger, i tillegg til faste vitenskapelige, vitenskapelige assistenter, osv. Det som er viktigst å merke seg er </a:t>
            </a:r>
            <a:r>
              <a:rPr lang="nb-NO" i="1" baseline="0" dirty="0" smtClean="0"/>
              <a:t>forskerstillinger</a:t>
            </a:r>
          </a:p>
          <a:p>
            <a:pPr marL="171450" indent="-171450">
              <a:buFont typeface="Arial" panose="020B0604020202020204" pitchFamily="34" charset="0"/>
              <a:buChar char="•"/>
            </a:pPr>
            <a:r>
              <a:rPr lang="nb-NO" i="0" baseline="0" dirty="0" smtClean="0"/>
              <a:t>Professorer har et annet syn på postdoktorstillinger enn det som er angitt i </a:t>
            </a:r>
            <a:r>
              <a:rPr lang="nb-NO" i="0" baseline="0" dirty="0" err="1" smtClean="0"/>
              <a:t>forskriften</a:t>
            </a:r>
            <a:r>
              <a:rPr lang="nb-NO" i="0" baseline="0" dirty="0" smtClean="0"/>
              <a:t>. I «alle» år har det stått i utlysningsteksten for postdoktorstillinger at det skal utarbeides en prosjektplan og en annen plan for hele prosjektperioden. Det er meg bekjent ikke blitt gjort én gang de siste 5-6 årene. Sovende paragraf.</a:t>
            </a:r>
          </a:p>
          <a:p>
            <a:pPr marL="171450" indent="-171450">
              <a:buFont typeface="Arial" panose="020B0604020202020204" pitchFamily="34" charset="0"/>
              <a:buChar char="•"/>
            </a:pPr>
            <a:r>
              <a:rPr lang="nb-NO" i="0" baseline="0" dirty="0" smtClean="0"/>
              <a:t>Nært forhold – forsker- og postdoktorstillinger har de siste årene blitt brukt om hverandre. Det hersker en oppfatning av at for eksempel NFR ser med blide øyne på prosjektsøknader som inneholder postdoktorstillinger, og at dette kan ha sammenheng (blant annet) med måltall for kvalifiserende stillinger ved NFR (likevel har det vært veldig enkelt å forandre kategori ved behov)</a:t>
            </a:r>
          </a:p>
          <a:p>
            <a:pPr marL="171450" indent="-171450">
              <a:buFont typeface="Arial" panose="020B0604020202020204" pitchFamily="34" charset="0"/>
              <a:buChar char="•"/>
            </a:pPr>
            <a:r>
              <a:rPr lang="nb-NO" i="0" baseline="0" dirty="0" smtClean="0"/>
              <a:t>Ah, utlendinger – i det store utland skilles det visstnok ikke mellom forsker og postdoktorstillinger. Det utgangspunktet er det mange utlendinger som tar med seg til Norge, og det er mange som har fått en bratt læringskurve når det gjelder å skille mellom disse</a:t>
            </a:r>
          </a:p>
          <a:p>
            <a:pPr marL="171450" indent="-171450">
              <a:buFont typeface="Arial" panose="020B0604020202020204" pitchFamily="34" charset="0"/>
              <a:buChar char="•"/>
            </a:pPr>
            <a:r>
              <a:rPr lang="nb-NO" i="0" baseline="0" dirty="0" smtClean="0"/>
              <a:t>Tradisjonell oppfatning (for eksempel ved hvilke kvalifikasjonskrav som stilles, postdoktorsøkere må ha levert doktorgradsavhandling, forskere må ha oppnådd doktorgrad – selv om vi nå har åpnet for førstnevnte krav også i forskerstillinger)</a:t>
            </a:r>
          </a:p>
          <a:p>
            <a:pPr marL="171450" indent="-171450">
              <a:buFont typeface="Arial" panose="020B0604020202020204" pitchFamily="34" charset="0"/>
              <a:buChar char="•"/>
            </a:pPr>
            <a:r>
              <a:rPr lang="nb-NO" i="0" baseline="0" dirty="0" smtClean="0"/>
              <a:t>Dette er en oppfatning som kanskje er i endring, noe som gjenspeiles i kravene som stilles til stillingen</a:t>
            </a:r>
          </a:p>
          <a:p>
            <a:pPr marL="171450" indent="-171450">
              <a:buFont typeface="Arial" panose="020B0604020202020204" pitchFamily="34" charset="0"/>
              <a:buChar char="•"/>
            </a:pPr>
            <a:r>
              <a:rPr lang="nb-NO" i="0" baseline="0" dirty="0" smtClean="0"/>
              <a:t>C&amp;C skiller mellom forskere på et tidlig stadium i karrieren, og erfarne forskere</a:t>
            </a:r>
            <a:endParaRPr lang="nb-NO" i="0"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9</a:t>
            </a:fld>
            <a:endParaRPr lang="nb-NO"/>
          </a:p>
        </p:txBody>
      </p:sp>
    </p:spTree>
    <p:extLst>
      <p:ext uri="{BB962C8B-B14F-4D97-AF65-F5344CB8AC3E}">
        <p14:creationId xmlns:p14="http://schemas.microsoft.com/office/powerpoint/2010/main" val="10323553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Første s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p:nvPr>
        </p:nvSpPr>
        <p:spPr>
          <a:xfrm>
            <a:off x="1115616" y="843558"/>
            <a:ext cx="6912768" cy="1912609"/>
          </a:xfrm>
        </p:spPr>
        <p:txBody>
          <a:bodyPr lIns="0" tIns="0" rIns="0" anchor="b" anchorCtr="0">
            <a:normAutofit/>
          </a:bodyPr>
          <a:lstStyle>
            <a:lvl1pPr marL="0" algn="ctr">
              <a:lnSpc>
                <a:spcPts val="5400"/>
              </a:lnSpc>
              <a:defRPr sz="4300" b="1" i="0" u="none" cap="none">
                <a:solidFill>
                  <a:schemeClr val="tx1">
                    <a:lumMod val="75000"/>
                    <a:lumOff val="25000"/>
                  </a:schemeClr>
                </a:solidFill>
                <a:latin typeface="+mj-lt"/>
              </a:defRPr>
            </a:lvl1pPr>
          </a:lstStyle>
          <a:p>
            <a:r>
              <a:rPr lang="nb-NO" dirty="0" smtClean="0"/>
              <a:t>Klikk for å redigere tittelstil</a:t>
            </a:r>
            <a:endParaRPr lang="nb-NO" dirty="0"/>
          </a:p>
        </p:txBody>
      </p:sp>
      <p:sp>
        <p:nvSpPr>
          <p:cNvPr id="3" name="Undertittel 2"/>
          <p:cNvSpPr>
            <a:spLocks noGrp="1"/>
          </p:cNvSpPr>
          <p:nvPr>
            <p:ph type="subTitle" idx="1"/>
          </p:nvPr>
        </p:nvSpPr>
        <p:spPr>
          <a:xfrm>
            <a:off x="1115616" y="3147510"/>
            <a:ext cx="6912768" cy="936408"/>
          </a:xfrm>
        </p:spPr>
        <p:txBody>
          <a:bodyPr lIns="0" tIns="0" rIns="0" bIns="0">
            <a:noAutofit/>
          </a:bodyPr>
          <a:lstStyle>
            <a:lvl1pPr marL="0" indent="0" algn="ctr">
              <a:spcBef>
                <a:spcPts val="0"/>
              </a:spcBef>
              <a:buNone/>
              <a:defRPr sz="2400" baseline="0">
                <a:solidFill>
                  <a:schemeClr val="bg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smtClean="0"/>
              <a:t>Klikk for å redigere undertittelstil i malen</a:t>
            </a:r>
            <a:endParaRPr lang="nb-NO" dirty="0"/>
          </a:p>
        </p:txBody>
      </p:sp>
      <p:pic>
        <p:nvPicPr>
          <p:cNvPr id="9" name="Bilde 8"/>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5428513" y="4212000"/>
            <a:ext cx="3312000" cy="576000"/>
          </a:xfrm>
          <a:prstGeom prst="rect">
            <a:avLst/>
          </a:prstGeom>
        </p:spPr>
      </p:pic>
      <p:sp>
        <p:nvSpPr>
          <p:cNvPr id="5" name="Plassholder for bunntekst 4"/>
          <p:cNvSpPr>
            <a:spLocks noGrp="1"/>
          </p:cNvSpPr>
          <p:nvPr>
            <p:ph type="ftr" sz="quarter" idx="11"/>
          </p:nvPr>
        </p:nvSpPr>
        <p:spPr/>
        <p:txBody>
          <a:bodyPr/>
          <a:lstStyle/>
          <a:p>
            <a:r>
              <a:rPr lang="nb-NO" smtClean="0"/>
              <a:t>Universitetet i Bergen</a:t>
            </a:r>
            <a:endParaRPr lang="nb-NO" dirty="0"/>
          </a:p>
        </p:txBody>
      </p:sp>
    </p:spTree>
    <p:extLst>
      <p:ext uri="{BB962C8B-B14F-4D97-AF65-F5344CB8AC3E}">
        <p14:creationId xmlns:p14="http://schemas.microsoft.com/office/powerpoint/2010/main" val="178299811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side med bunnteks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endParaRPr lang="nb-NO" dirty="0"/>
          </a:p>
        </p:txBody>
      </p:sp>
      <p:sp>
        <p:nvSpPr>
          <p:cNvPr id="3" name="Plassholder for bunntekst 2"/>
          <p:cNvSpPr>
            <a:spLocks noGrp="1"/>
          </p:cNvSpPr>
          <p:nvPr>
            <p:ph type="ftr" sz="quarter" idx="11"/>
          </p:nvPr>
        </p:nvSpPr>
        <p:spPr/>
        <p:txBody>
          <a:bodyPr/>
          <a:lstStyle/>
          <a:p>
            <a:r>
              <a:rPr lang="nb-NO" smtClean="0"/>
              <a:t>Universitetet i Bergen</a:t>
            </a:r>
            <a:endParaRPr lang="nb-NO" dirty="0"/>
          </a:p>
        </p:txBody>
      </p:sp>
      <p:sp>
        <p:nvSpPr>
          <p:cNvPr id="4" name="Plassholder for lysbildenummer 3"/>
          <p:cNvSpPr>
            <a:spLocks noGrp="1"/>
          </p:cNvSpPr>
          <p:nvPr>
            <p:ph type="sldNum" sz="quarter" idx="12"/>
          </p:nvPr>
        </p:nvSpPr>
        <p:spPr/>
        <p:txBody>
          <a:bodyPr/>
          <a:lstStyle/>
          <a:p>
            <a:r>
              <a:rPr lang="nb-NO" smtClean="0"/>
              <a:t>Side </a:t>
            </a:r>
            <a:fld id="{06C54713-27B5-4268-B680-29C9FB350413}" type="slidenum">
              <a:rPr lang="nb-NO" smtClean="0"/>
              <a:pPr/>
              <a:t>‹#›</a:t>
            </a:fld>
            <a:endParaRPr lang="nb-NO" dirty="0"/>
          </a:p>
        </p:txBody>
      </p:sp>
      <p:pic>
        <p:nvPicPr>
          <p:cNvPr id="10" name="Bilde 9"/>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8208000" y="4227934"/>
            <a:ext cx="576000" cy="576000"/>
          </a:xfrm>
          <a:prstGeom prst="rect">
            <a:avLst/>
          </a:prstGeom>
        </p:spPr>
      </p:pic>
    </p:spTree>
    <p:extLst>
      <p:ext uri="{BB962C8B-B14F-4D97-AF65-F5344CB8AC3E}">
        <p14:creationId xmlns:p14="http://schemas.microsoft.com/office/powerpoint/2010/main" val="1224729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side">
    <p:spTree>
      <p:nvGrpSpPr>
        <p:cNvPr id="1" name=""/>
        <p:cNvGrpSpPr/>
        <p:nvPr/>
      </p:nvGrpSpPr>
      <p:grpSpPr>
        <a:xfrm>
          <a:off x="0" y="0"/>
          <a:ext cx="0" cy="0"/>
          <a:chOff x="0" y="0"/>
          <a:chExt cx="0" cy="0"/>
        </a:xfrm>
      </p:grpSpPr>
      <p:sp>
        <p:nvSpPr>
          <p:cNvPr id="3" name="Plassholder for bunntekst 2"/>
          <p:cNvSpPr>
            <a:spLocks noGrp="1"/>
          </p:cNvSpPr>
          <p:nvPr>
            <p:ph type="ftr" sz="quarter" idx="11"/>
          </p:nvPr>
        </p:nvSpPr>
        <p:spPr/>
        <p:txBody>
          <a:bodyPr/>
          <a:lstStyle/>
          <a:p>
            <a:r>
              <a:rPr lang="nb-NO" smtClean="0"/>
              <a:t>Universitetet i Bergen</a:t>
            </a:r>
            <a:endParaRPr lang="nb-NO" dirty="0"/>
          </a:p>
        </p:txBody>
      </p:sp>
    </p:spTree>
    <p:extLst>
      <p:ext uri="{BB962C8B-B14F-4D97-AF65-F5344CB8AC3E}">
        <p14:creationId xmlns:p14="http://schemas.microsoft.com/office/powerpoint/2010/main" val="2074680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tel, ingress og tekst">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3589570" y="1455950"/>
            <a:ext cx="4597350" cy="2916000"/>
          </a:xfrm>
        </p:spPr>
        <p:txBody>
          <a:bodyPr/>
          <a:lstStyle>
            <a:lvl1pPr>
              <a:defRPr sz="2200"/>
            </a:lvl1pPr>
            <a:lvl2pPr>
              <a:defRPr sz="2200"/>
            </a:lvl2pPr>
            <a:lvl3pPr>
              <a:defRPr sz="2000"/>
            </a:lvl3pPr>
            <a:lvl4pPr>
              <a:defRPr sz="2000"/>
            </a:lvl4pPr>
            <a:lvl5pPr>
              <a:defRPr sz="2000"/>
            </a:lvl5pPr>
            <a:lvl6pPr>
              <a:defRPr sz="2000"/>
            </a:lvl6pPr>
            <a:lvl7pPr>
              <a:defRPr sz="2000"/>
            </a:lvl7pPr>
            <a:lvl8pPr>
              <a:defRPr sz="2000"/>
            </a:lvl8pPr>
            <a:lvl9pPr>
              <a:defRPr sz="2000"/>
            </a:lvl9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4" name="Plassholder for tekst 3"/>
          <p:cNvSpPr>
            <a:spLocks noGrp="1"/>
          </p:cNvSpPr>
          <p:nvPr>
            <p:ph type="body" sz="half" idx="2"/>
          </p:nvPr>
        </p:nvSpPr>
        <p:spPr>
          <a:xfrm>
            <a:off x="1022921" y="1455950"/>
            <a:ext cx="2360241" cy="2916000"/>
          </a:xfrm>
        </p:spPr>
        <p:txBody>
          <a:bodyPr>
            <a:normAutofit/>
          </a:bodyPr>
          <a:lstStyle>
            <a:lvl1pPr marL="0" indent="0">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smtClean="0"/>
              <a:t>Klikk for å redigere tekststiler i malen</a:t>
            </a:r>
          </a:p>
        </p:txBody>
      </p:sp>
      <p:sp>
        <p:nvSpPr>
          <p:cNvPr id="8" name="Tittel 1"/>
          <p:cNvSpPr>
            <a:spLocks noGrp="1"/>
          </p:cNvSpPr>
          <p:nvPr>
            <p:ph type="title"/>
          </p:nvPr>
        </p:nvSpPr>
        <p:spPr>
          <a:xfrm>
            <a:off x="1022920" y="804231"/>
            <a:ext cx="7149480" cy="489701"/>
          </a:xfrm>
        </p:spPr>
        <p:txBody>
          <a:bodyPr>
            <a:noAutofit/>
          </a:bodyPr>
          <a:lstStyle>
            <a:lvl1pPr>
              <a:lnSpc>
                <a:spcPts val="4320"/>
              </a:lnSpc>
              <a:defRPr sz="3400" b="1" i="0"/>
            </a:lvl1pPr>
          </a:lstStyle>
          <a:p>
            <a:r>
              <a:rPr lang="nb-NO" dirty="0" smtClean="0"/>
              <a:t>Klikk for å redigere tittelstil</a:t>
            </a:r>
            <a:endParaRPr lang="nb-NO" dirty="0"/>
          </a:p>
        </p:txBody>
      </p:sp>
      <p:sp>
        <p:nvSpPr>
          <p:cNvPr id="2" name="Plassholder for dato 1"/>
          <p:cNvSpPr>
            <a:spLocks noGrp="1"/>
          </p:cNvSpPr>
          <p:nvPr>
            <p:ph type="dt" sz="half" idx="10"/>
          </p:nvPr>
        </p:nvSpPr>
        <p:spPr/>
        <p:txBody>
          <a:bodyPr/>
          <a:lstStyle/>
          <a:p>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a:t>
            </a:fld>
            <a:endParaRPr lang="nb-NO" dirty="0"/>
          </a:p>
        </p:txBody>
      </p:sp>
      <p:pic>
        <p:nvPicPr>
          <p:cNvPr id="13" name="Bilde 12"/>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8208000" y="4227934"/>
            <a:ext cx="576000" cy="576000"/>
          </a:xfrm>
          <a:prstGeom prst="rect">
            <a:avLst/>
          </a:prstGeom>
        </p:spPr>
      </p:pic>
    </p:spTree>
    <p:extLst>
      <p:ext uri="{BB962C8B-B14F-4D97-AF65-F5344CB8AC3E}">
        <p14:creationId xmlns:p14="http://schemas.microsoft.com/office/powerpoint/2010/main" val="12591058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022920" y="3489852"/>
            <a:ext cx="7164000" cy="425054"/>
          </a:xfrm>
        </p:spPr>
        <p:txBody>
          <a:bodyPr anchor="b">
            <a:normAutofit/>
          </a:bodyPr>
          <a:lstStyle>
            <a:lvl1pPr algn="l">
              <a:lnSpc>
                <a:spcPts val="3600"/>
              </a:lnSpc>
              <a:defRPr sz="3000" b="1" i="0">
                <a:solidFill>
                  <a:srgbClr val="5FAFC7"/>
                </a:solidFill>
              </a:defRPr>
            </a:lvl1pPr>
          </a:lstStyle>
          <a:p>
            <a:r>
              <a:rPr lang="nb-NO" dirty="0" smtClean="0"/>
              <a:t>Klikk for å redigere tittelstil</a:t>
            </a:r>
            <a:endParaRPr lang="nb-NO" dirty="0"/>
          </a:p>
        </p:txBody>
      </p:sp>
      <p:sp>
        <p:nvSpPr>
          <p:cNvPr id="3" name="Plassholder for bilde 2"/>
          <p:cNvSpPr>
            <a:spLocks noGrp="1"/>
          </p:cNvSpPr>
          <p:nvPr>
            <p:ph type="pic" idx="1"/>
          </p:nvPr>
        </p:nvSpPr>
        <p:spPr>
          <a:xfrm>
            <a:off x="1022920" y="843558"/>
            <a:ext cx="7164000" cy="2598223"/>
          </a:xfrm>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Dra bildet til plassholderen eller klikk ikonet for å legge til</a:t>
            </a:r>
            <a:endParaRPr lang="nb-NO" dirty="0"/>
          </a:p>
        </p:txBody>
      </p:sp>
      <p:sp>
        <p:nvSpPr>
          <p:cNvPr id="4" name="Plassholder for tekst 3"/>
          <p:cNvSpPr>
            <a:spLocks noGrp="1"/>
          </p:cNvSpPr>
          <p:nvPr>
            <p:ph type="body" sz="half" idx="2"/>
          </p:nvPr>
        </p:nvSpPr>
        <p:spPr>
          <a:xfrm>
            <a:off x="1022920" y="3975906"/>
            <a:ext cx="7164000" cy="603647"/>
          </a:xfrm>
        </p:spPr>
        <p:txBody>
          <a:bodyPr>
            <a:normAutofit/>
          </a:bodyPr>
          <a:lstStyle>
            <a:lvl1pPr marL="0" indent="0">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smtClean="0"/>
              <a:t>Klikk for å redigere tekststiler i malen</a:t>
            </a:r>
          </a:p>
        </p:txBody>
      </p:sp>
      <p:sp>
        <p:nvSpPr>
          <p:cNvPr id="5" name="Plassholder for dato 4"/>
          <p:cNvSpPr>
            <a:spLocks noGrp="1"/>
          </p:cNvSpPr>
          <p:nvPr>
            <p:ph type="dt" sz="half" idx="10"/>
          </p:nvPr>
        </p:nvSpPr>
        <p:spPr/>
        <p:txBody>
          <a:bodyPr/>
          <a:lstStyle/>
          <a:p>
            <a:endParaRPr lang="nb-NO" dirty="0"/>
          </a:p>
        </p:txBody>
      </p:sp>
      <p:sp>
        <p:nvSpPr>
          <p:cNvPr id="6" name="Plassholder for bunntekst 5"/>
          <p:cNvSpPr>
            <a:spLocks noGrp="1"/>
          </p:cNvSpPr>
          <p:nvPr>
            <p:ph type="ftr" sz="quarter" idx="11"/>
          </p:nvPr>
        </p:nvSpPr>
        <p:spPr/>
        <p:txBody>
          <a:bodyPr/>
          <a:lstStyle/>
          <a:p>
            <a:r>
              <a:rPr lang="nb-NO" smtClean="0"/>
              <a:t>Universitetet i Bergen</a:t>
            </a:r>
            <a:endParaRPr lang="nb-NO" dirty="0"/>
          </a:p>
        </p:txBody>
      </p:sp>
      <p:sp>
        <p:nvSpPr>
          <p:cNvPr id="7" name="Plassholder for lysbildenummer 6"/>
          <p:cNvSpPr>
            <a:spLocks noGrp="1"/>
          </p:cNvSpPr>
          <p:nvPr>
            <p:ph type="sldNum" sz="quarter" idx="12"/>
          </p:nvPr>
        </p:nvSpPr>
        <p:spPr/>
        <p:txBody>
          <a:bodyPr/>
          <a:lstStyle/>
          <a:p>
            <a:r>
              <a:rPr lang="nb-NO" smtClean="0"/>
              <a:t>Side </a:t>
            </a:r>
            <a:fld id="{06C54713-27B5-4268-B680-29C9FB350413}" type="slidenum">
              <a:rPr lang="nb-NO" smtClean="0"/>
              <a:pPr/>
              <a:t>‹#›</a:t>
            </a:fld>
            <a:endParaRPr lang="nb-NO" dirty="0"/>
          </a:p>
        </p:txBody>
      </p:sp>
      <p:pic>
        <p:nvPicPr>
          <p:cNvPr id="13" name="Bilde 12"/>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8208000" y="4227934"/>
            <a:ext cx="576000" cy="576000"/>
          </a:xfrm>
          <a:prstGeom prst="rect">
            <a:avLst/>
          </a:prstGeom>
        </p:spPr>
      </p:pic>
    </p:spTree>
    <p:extLst>
      <p:ext uri="{BB962C8B-B14F-4D97-AF65-F5344CB8AC3E}">
        <p14:creationId xmlns:p14="http://schemas.microsoft.com/office/powerpoint/2010/main" val="34331668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oddrett tekst">
    <p:spTree>
      <p:nvGrpSpPr>
        <p:cNvPr id="1" name=""/>
        <p:cNvGrpSpPr/>
        <p:nvPr/>
      </p:nvGrpSpPr>
      <p:grpSpPr>
        <a:xfrm>
          <a:off x="0" y="0"/>
          <a:ext cx="0" cy="0"/>
          <a:chOff x="0" y="0"/>
          <a:chExt cx="0" cy="0"/>
        </a:xfrm>
      </p:grpSpPr>
      <p:sp>
        <p:nvSpPr>
          <p:cNvPr id="3" name="Plassholder for loddrett tekst 2"/>
          <p:cNvSpPr>
            <a:spLocks noGrp="1"/>
          </p:cNvSpPr>
          <p:nvPr>
            <p:ph type="body" orient="vert" idx="1"/>
          </p:nvPr>
        </p:nvSpPr>
        <p:spPr>
          <a:xfrm>
            <a:off x="1022920" y="1455950"/>
            <a:ext cx="7149480" cy="2916000"/>
          </a:xfrm>
        </p:spPr>
        <p:txBody>
          <a:bodyPr vert="eaVert">
            <a:normAutofit/>
          </a:bodyPr>
          <a:lstStyle>
            <a:lvl1pPr>
              <a:defRPr sz="2400"/>
            </a:lvl1pPr>
            <a:lvl2pPr>
              <a:defRPr sz="2400"/>
            </a:lvl2pPr>
            <a:lvl3pPr>
              <a:defRPr sz="2000"/>
            </a:lvl3pPr>
            <a:lvl4pPr>
              <a:defRPr sz="2000"/>
            </a:lvl4pPr>
            <a:lvl5pPr>
              <a:defRPr sz="2000"/>
            </a:lvl5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7" name="Tittel 1"/>
          <p:cNvSpPr>
            <a:spLocks noGrp="1"/>
          </p:cNvSpPr>
          <p:nvPr>
            <p:ph type="title"/>
          </p:nvPr>
        </p:nvSpPr>
        <p:spPr>
          <a:xfrm>
            <a:off x="1022920" y="804231"/>
            <a:ext cx="7149480" cy="489701"/>
          </a:xfrm>
        </p:spPr>
        <p:txBody>
          <a:bodyPr>
            <a:noAutofit/>
          </a:bodyPr>
          <a:lstStyle>
            <a:lvl1pPr>
              <a:lnSpc>
                <a:spcPts val="4320"/>
              </a:lnSpc>
              <a:defRPr sz="3400" b="1" i="0"/>
            </a:lvl1pPr>
          </a:lstStyle>
          <a:p>
            <a:r>
              <a:rPr lang="nb-NO" dirty="0" smtClean="0"/>
              <a:t>Klikk for å redigere tittelstil</a:t>
            </a:r>
            <a:endParaRPr lang="nb-NO" dirty="0"/>
          </a:p>
        </p:txBody>
      </p:sp>
      <p:sp>
        <p:nvSpPr>
          <p:cNvPr id="2" name="Plassholder for dato 1"/>
          <p:cNvSpPr>
            <a:spLocks noGrp="1"/>
          </p:cNvSpPr>
          <p:nvPr>
            <p:ph type="dt" sz="half" idx="10"/>
          </p:nvPr>
        </p:nvSpPr>
        <p:spPr/>
        <p:txBody>
          <a:bodyPr/>
          <a:lstStyle/>
          <a:p>
            <a:endParaRPr lang="nb-NO" dirty="0"/>
          </a:p>
        </p:txBody>
      </p:sp>
      <p:sp>
        <p:nvSpPr>
          <p:cNvPr id="4" name="Plassholder for bunntekst 3"/>
          <p:cNvSpPr>
            <a:spLocks noGrp="1"/>
          </p:cNvSpPr>
          <p:nvPr>
            <p:ph type="ftr" sz="quarter" idx="11"/>
          </p:nvPr>
        </p:nvSpPr>
        <p:spPr/>
        <p:txBody>
          <a:bodyPr/>
          <a:lstStyle/>
          <a:p>
            <a:r>
              <a:rPr lang="nb-NO" smtClean="0"/>
              <a:t>Universitetet i Bergen</a:t>
            </a:r>
            <a:endParaRPr lang="nb-NO" dirty="0"/>
          </a:p>
        </p:txBody>
      </p:sp>
      <p:sp>
        <p:nvSpPr>
          <p:cNvPr id="5" name="Plassholder for lysbildenummer 4"/>
          <p:cNvSpPr>
            <a:spLocks noGrp="1"/>
          </p:cNvSpPr>
          <p:nvPr>
            <p:ph type="sldNum" sz="quarter" idx="12"/>
          </p:nvPr>
        </p:nvSpPr>
        <p:spPr/>
        <p:txBody>
          <a:bodyPr/>
          <a:lstStyle/>
          <a:p>
            <a:r>
              <a:rPr lang="nb-NO" smtClean="0"/>
              <a:t>Side </a:t>
            </a:r>
            <a:fld id="{06C54713-27B5-4268-B680-29C9FB350413}" type="slidenum">
              <a:rPr lang="nb-NO" smtClean="0"/>
              <a:pPr/>
              <a:t>‹#›</a:t>
            </a:fld>
            <a:endParaRPr lang="nb-NO" dirty="0"/>
          </a:p>
        </p:txBody>
      </p:sp>
      <p:pic>
        <p:nvPicPr>
          <p:cNvPr id="12" name="Bilde 11"/>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8208000" y="4227934"/>
            <a:ext cx="576000" cy="576000"/>
          </a:xfrm>
          <a:prstGeom prst="rect">
            <a:avLst/>
          </a:prstGeom>
        </p:spPr>
      </p:pic>
    </p:spTree>
    <p:extLst>
      <p:ext uri="{BB962C8B-B14F-4D97-AF65-F5344CB8AC3E}">
        <p14:creationId xmlns:p14="http://schemas.microsoft.com/office/powerpoint/2010/main" val="177427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1022920" y="804231"/>
            <a:ext cx="7149480" cy="489701"/>
          </a:xfrm>
        </p:spPr>
        <p:txBody>
          <a:bodyPr>
            <a:noAutofit/>
          </a:bodyPr>
          <a:lstStyle>
            <a:lvl1pPr>
              <a:lnSpc>
                <a:spcPts val="4320"/>
              </a:lnSpc>
              <a:defRPr sz="3400" b="1" i="0"/>
            </a:lvl1pPr>
          </a:lstStyle>
          <a:p>
            <a:r>
              <a:rPr lang="nb-NO" dirty="0" smtClean="0"/>
              <a:t>Klikk for å redigere tittelstil</a:t>
            </a:r>
            <a:endParaRPr lang="nb-NO" dirty="0"/>
          </a:p>
        </p:txBody>
      </p:sp>
      <p:sp>
        <p:nvSpPr>
          <p:cNvPr id="3" name="Plassholder for innhold 2"/>
          <p:cNvSpPr>
            <a:spLocks noGrp="1"/>
          </p:cNvSpPr>
          <p:nvPr>
            <p:ph idx="1"/>
          </p:nvPr>
        </p:nvSpPr>
        <p:spPr>
          <a:xfrm>
            <a:off x="1022920" y="1455950"/>
            <a:ext cx="7149480" cy="2916000"/>
          </a:xfrm>
        </p:spPr>
        <p:txBody>
          <a:bodyPr/>
          <a:lstStyle>
            <a:lvl1pPr>
              <a:defRPr sz="2400">
                <a:solidFill>
                  <a:schemeClr val="tx1">
                    <a:lumMod val="75000"/>
                    <a:lumOff val="25000"/>
                  </a:schemeClr>
                </a:solidFill>
                <a:latin typeface="+mn-lt"/>
              </a:defRPr>
            </a:lvl1pPr>
            <a:lvl2pPr>
              <a:defRPr sz="2400">
                <a:solidFill>
                  <a:schemeClr val="tx1">
                    <a:lumMod val="75000"/>
                    <a:lumOff val="25000"/>
                  </a:schemeClr>
                </a:solidFill>
                <a:latin typeface="+mn-lt"/>
              </a:defRPr>
            </a:lvl2pPr>
            <a:lvl3pPr>
              <a:defRPr sz="2200">
                <a:solidFill>
                  <a:schemeClr val="tx1">
                    <a:lumMod val="75000"/>
                    <a:lumOff val="25000"/>
                  </a:schemeClr>
                </a:solidFill>
                <a:latin typeface="+mn-lt"/>
              </a:defRPr>
            </a:lvl3pPr>
            <a:lvl4pPr>
              <a:defRPr sz="2200">
                <a:solidFill>
                  <a:schemeClr val="tx1">
                    <a:lumMod val="75000"/>
                    <a:lumOff val="25000"/>
                  </a:schemeClr>
                </a:solidFill>
                <a:latin typeface="+mn-lt"/>
              </a:defRPr>
            </a:lvl4pPr>
            <a:lvl5pPr>
              <a:defRPr sz="2200">
                <a:solidFill>
                  <a:schemeClr val="tx1">
                    <a:lumMod val="75000"/>
                    <a:lumOff val="25000"/>
                  </a:schemeClr>
                </a:solidFill>
                <a:latin typeface="+mn-lt"/>
              </a:defRPr>
            </a:lvl5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4" name="Plassholder for dato 3"/>
          <p:cNvSpPr>
            <a:spLocks noGrp="1"/>
          </p:cNvSpPr>
          <p:nvPr>
            <p:ph type="dt" sz="half" idx="10"/>
          </p:nvPr>
        </p:nvSpPr>
        <p:spPr/>
        <p:txBody>
          <a:bodyPr/>
          <a:lstStyle/>
          <a:p>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a:t>
            </a:fld>
            <a:endParaRPr lang="nb-NO" dirty="0"/>
          </a:p>
        </p:txBody>
      </p:sp>
      <p:pic>
        <p:nvPicPr>
          <p:cNvPr id="12" name="Bilde 11"/>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8208000" y="4227934"/>
            <a:ext cx="576000" cy="576000"/>
          </a:xfrm>
          <a:prstGeom prst="rect">
            <a:avLst/>
          </a:prstGeom>
        </p:spPr>
      </p:pic>
    </p:spTree>
    <p:extLst>
      <p:ext uri="{BB962C8B-B14F-4D97-AF65-F5344CB8AC3E}">
        <p14:creationId xmlns:p14="http://schemas.microsoft.com/office/powerpoint/2010/main" val="9923538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tel og innhold_nøytr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1022920" y="804231"/>
            <a:ext cx="7149480" cy="489701"/>
          </a:xfrm>
        </p:spPr>
        <p:txBody>
          <a:bodyPr>
            <a:noAutofit/>
          </a:bodyPr>
          <a:lstStyle>
            <a:lvl1pPr>
              <a:lnSpc>
                <a:spcPts val="4320"/>
              </a:lnSpc>
              <a:defRPr sz="3400" b="1" i="0"/>
            </a:lvl1pPr>
          </a:lstStyle>
          <a:p>
            <a:r>
              <a:rPr lang="nb-NO" dirty="0" smtClean="0"/>
              <a:t>Klikk for å redigere tittelstil</a:t>
            </a:r>
            <a:endParaRPr lang="nb-NO" dirty="0"/>
          </a:p>
        </p:txBody>
      </p:sp>
      <p:sp>
        <p:nvSpPr>
          <p:cNvPr id="3" name="Plassholder for innhold 2"/>
          <p:cNvSpPr>
            <a:spLocks noGrp="1"/>
          </p:cNvSpPr>
          <p:nvPr>
            <p:ph idx="1"/>
          </p:nvPr>
        </p:nvSpPr>
        <p:spPr>
          <a:xfrm>
            <a:off x="1022920" y="1455950"/>
            <a:ext cx="7149480" cy="2916000"/>
          </a:xfrm>
        </p:spPr>
        <p:txBody>
          <a:bodyPr/>
          <a:lstStyle>
            <a:lvl1pPr>
              <a:defRPr sz="2400">
                <a:solidFill>
                  <a:schemeClr val="tx1">
                    <a:lumMod val="75000"/>
                    <a:lumOff val="25000"/>
                  </a:schemeClr>
                </a:solidFill>
                <a:latin typeface="+mn-lt"/>
              </a:defRPr>
            </a:lvl1pPr>
            <a:lvl2pPr>
              <a:defRPr sz="2400">
                <a:solidFill>
                  <a:schemeClr val="tx1">
                    <a:lumMod val="75000"/>
                    <a:lumOff val="25000"/>
                  </a:schemeClr>
                </a:solidFill>
                <a:latin typeface="+mn-lt"/>
              </a:defRPr>
            </a:lvl2pPr>
            <a:lvl3pPr>
              <a:defRPr sz="2200">
                <a:solidFill>
                  <a:schemeClr val="tx1">
                    <a:lumMod val="75000"/>
                    <a:lumOff val="25000"/>
                  </a:schemeClr>
                </a:solidFill>
                <a:latin typeface="+mn-lt"/>
              </a:defRPr>
            </a:lvl3pPr>
            <a:lvl4pPr>
              <a:defRPr sz="2200">
                <a:solidFill>
                  <a:schemeClr val="tx1">
                    <a:lumMod val="75000"/>
                    <a:lumOff val="25000"/>
                  </a:schemeClr>
                </a:solidFill>
                <a:latin typeface="+mn-lt"/>
              </a:defRPr>
            </a:lvl4pPr>
            <a:lvl5pPr>
              <a:defRPr sz="2200">
                <a:solidFill>
                  <a:schemeClr val="tx1">
                    <a:lumMod val="75000"/>
                    <a:lumOff val="25000"/>
                  </a:schemeClr>
                </a:solidFill>
                <a:latin typeface="+mn-lt"/>
              </a:defRPr>
            </a:lvl5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4" name="Plassholder for dato 3"/>
          <p:cNvSpPr>
            <a:spLocks noGrp="1"/>
          </p:cNvSpPr>
          <p:nvPr>
            <p:ph type="dt" sz="half" idx="10"/>
          </p:nvPr>
        </p:nvSpPr>
        <p:spPr/>
        <p:txBody>
          <a:bodyPr/>
          <a:lstStyle/>
          <a:p>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a:t>
            </a:fld>
            <a:endParaRPr lang="nb-NO" dirty="0"/>
          </a:p>
        </p:txBody>
      </p:sp>
      <p:pic>
        <p:nvPicPr>
          <p:cNvPr id="12" name="Bilde 11"/>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8208000" y="4227934"/>
            <a:ext cx="576000" cy="576000"/>
          </a:xfrm>
          <a:prstGeom prst="rect">
            <a:avLst/>
          </a:prstGeom>
        </p:spPr>
      </p:pic>
    </p:spTree>
    <p:extLst>
      <p:ext uri="{BB962C8B-B14F-4D97-AF65-F5344CB8AC3E}">
        <p14:creationId xmlns:p14="http://schemas.microsoft.com/office/powerpoint/2010/main" val="24034500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tel og innhold, hvit med grå ramm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1022920" y="804231"/>
            <a:ext cx="7149480" cy="489701"/>
          </a:xfrm>
        </p:spPr>
        <p:txBody>
          <a:bodyPr>
            <a:noAutofit/>
          </a:bodyPr>
          <a:lstStyle>
            <a:lvl1pPr>
              <a:lnSpc>
                <a:spcPts val="4320"/>
              </a:lnSpc>
              <a:defRPr sz="3400" b="1" i="0"/>
            </a:lvl1pPr>
          </a:lstStyle>
          <a:p>
            <a:r>
              <a:rPr lang="nb-NO" dirty="0" smtClean="0"/>
              <a:t>Klikk for å redigere tittelstil</a:t>
            </a:r>
            <a:endParaRPr lang="nb-NO" dirty="0"/>
          </a:p>
        </p:txBody>
      </p:sp>
      <p:sp>
        <p:nvSpPr>
          <p:cNvPr id="3" name="Plassholder for innhold 2"/>
          <p:cNvSpPr>
            <a:spLocks noGrp="1"/>
          </p:cNvSpPr>
          <p:nvPr>
            <p:ph idx="1"/>
          </p:nvPr>
        </p:nvSpPr>
        <p:spPr>
          <a:xfrm>
            <a:off x="1022920" y="1455950"/>
            <a:ext cx="7149480" cy="2916000"/>
          </a:xfrm>
        </p:spPr>
        <p:txBody>
          <a:bodyPr/>
          <a:lstStyle>
            <a:lvl1pPr>
              <a:defRPr sz="2400">
                <a:solidFill>
                  <a:schemeClr val="tx1">
                    <a:lumMod val="75000"/>
                    <a:lumOff val="25000"/>
                  </a:schemeClr>
                </a:solidFill>
                <a:latin typeface="+mn-lt"/>
              </a:defRPr>
            </a:lvl1pPr>
            <a:lvl2pPr>
              <a:defRPr sz="2400">
                <a:solidFill>
                  <a:schemeClr val="tx1">
                    <a:lumMod val="75000"/>
                    <a:lumOff val="25000"/>
                  </a:schemeClr>
                </a:solidFill>
                <a:latin typeface="+mn-lt"/>
              </a:defRPr>
            </a:lvl2pPr>
            <a:lvl3pPr>
              <a:defRPr sz="2200">
                <a:solidFill>
                  <a:schemeClr val="tx1">
                    <a:lumMod val="75000"/>
                    <a:lumOff val="25000"/>
                  </a:schemeClr>
                </a:solidFill>
                <a:latin typeface="+mn-lt"/>
              </a:defRPr>
            </a:lvl3pPr>
            <a:lvl4pPr>
              <a:defRPr sz="2200">
                <a:solidFill>
                  <a:schemeClr val="tx1">
                    <a:lumMod val="75000"/>
                    <a:lumOff val="25000"/>
                  </a:schemeClr>
                </a:solidFill>
                <a:latin typeface="+mn-lt"/>
              </a:defRPr>
            </a:lvl4pPr>
            <a:lvl5pPr>
              <a:defRPr sz="2200">
                <a:solidFill>
                  <a:schemeClr val="tx1">
                    <a:lumMod val="75000"/>
                    <a:lumOff val="25000"/>
                  </a:schemeClr>
                </a:solidFill>
                <a:latin typeface="+mn-lt"/>
              </a:defRPr>
            </a:lvl5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4" name="Plassholder for dato 3"/>
          <p:cNvSpPr>
            <a:spLocks noGrp="1"/>
          </p:cNvSpPr>
          <p:nvPr>
            <p:ph type="dt" sz="half" idx="10"/>
          </p:nvPr>
        </p:nvSpPr>
        <p:spPr/>
        <p:txBody>
          <a:bodyPr/>
          <a:lstStyle/>
          <a:p>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a:t>
            </a:fld>
            <a:endParaRPr lang="nb-NO" dirty="0"/>
          </a:p>
        </p:txBody>
      </p:sp>
      <p:pic>
        <p:nvPicPr>
          <p:cNvPr id="12" name="Bilde 11"/>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8208000" y="4227934"/>
            <a:ext cx="576000" cy="576000"/>
          </a:xfrm>
          <a:prstGeom prst="rect">
            <a:avLst/>
          </a:prstGeom>
        </p:spPr>
      </p:pic>
    </p:spTree>
    <p:extLst>
      <p:ext uri="{BB962C8B-B14F-4D97-AF65-F5344CB8AC3E}">
        <p14:creationId xmlns:p14="http://schemas.microsoft.com/office/powerpoint/2010/main" val="399595108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tels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1022920" y="839911"/>
            <a:ext cx="6584776" cy="2649941"/>
          </a:xfrm>
        </p:spPr>
        <p:txBody>
          <a:bodyPr anchor="t" anchorCtr="0">
            <a:normAutofit/>
          </a:bodyPr>
          <a:lstStyle>
            <a:lvl1pPr>
              <a:lnSpc>
                <a:spcPts val="6000"/>
              </a:lnSpc>
              <a:defRPr sz="5000" b="1" i="0" u="none">
                <a:solidFill>
                  <a:srgbClr val="FFFFFF"/>
                </a:solidFill>
                <a:latin typeface="+mj-lt"/>
              </a:defRPr>
            </a:lvl1pPr>
          </a:lstStyle>
          <a:p>
            <a:r>
              <a:rPr lang="nb-NO" dirty="0" smtClean="0"/>
              <a:t>Klikk for å redigere tittelstil</a:t>
            </a:r>
            <a:endParaRPr lang="nb-NO" dirty="0"/>
          </a:p>
        </p:txBody>
      </p:sp>
    </p:spTree>
    <p:extLst>
      <p:ext uri="{BB962C8B-B14F-4D97-AF65-F5344CB8AC3E}">
        <p14:creationId xmlns:p14="http://schemas.microsoft.com/office/powerpoint/2010/main" val="3021097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Siste s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Plassholder for bunntekst 4"/>
          <p:cNvSpPr>
            <a:spLocks noGrp="1"/>
          </p:cNvSpPr>
          <p:nvPr>
            <p:ph type="ftr" sz="quarter" idx="3"/>
          </p:nvPr>
        </p:nvSpPr>
        <p:spPr>
          <a:xfrm>
            <a:off x="2030012" y="3795886"/>
            <a:ext cx="5083976" cy="219838"/>
          </a:xfrm>
          <a:prstGeom prst="rect">
            <a:avLst/>
          </a:prstGeom>
        </p:spPr>
        <p:txBody>
          <a:bodyPr lIns="0" tIns="0" rIns="0" bIns="0"/>
          <a:lstStyle>
            <a:lvl1pPr algn="ctr">
              <a:defRPr sz="1600" cap="all" spc="100" baseline="0">
                <a:solidFill>
                  <a:schemeClr val="tx1">
                    <a:lumMod val="50000"/>
                    <a:lumOff val="50000"/>
                  </a:schemeClr>
                </a:solidFill>
                <a:latin typeface="Times New Roman" panose="02020603050405020304" pitchFamily="18" charset="0"/>
                <a:cs typeface="Times New Roman" panose="02020603050405020304" pitchFamily="18" charset="0"/>
              </a:defRPr>
            </a:lvl1pPr>
          </a:lstStyle>
          <a:p>
            <a:r>
              <a:rPr lang="nb-NO" smtClean="0"/>
              <a:t>Universitetet i Bergen</a:t>
            </a:r>
            <a:endParaRPr lang="nb-NO" dirty="0"/>
          </a:p>
        </p:txBody>
      </p:sp>
    </p:spTree>
    <p:extLst>
      <p:ext uri="{BB962C8B-B14F-4D97-AF65-F5344CB8AC3E}">
        <p14:creationId xmlns:p14="http://schemas.microsoft.com/office/powerpoint/2010/main" val="250851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og to spalter">
    <p:spTree>
      <p:nvGrpSpPr>
        <p:cNvPr id="1" name=""/>
        <p:cNvGrpSpPr/>
        <p:nvPr/>
      </p:nvGrpSpPr>
      <p:grpSpPr>
        <a:xfrm>
          <a:off x="0" y="0"/>
          <a:ext cx="0" cy="0"/>
          <a:chOff x="0" y="0"/>
          <a:chExt cx="0" cy="0"/>
        </a:xfrm>
      </p:grpSpPr>
      <p:sp>
        <p:nvSpPr>
          <p:cNvPr id="3" name="Plassholder for innhold 2"/>
          <p:cNvSpPr>
            <a:spLocks noGrp="1"/>
          </p:cNvSpPr>
          <p:nvPr>
            <p:ph sz="half" idx="1"/>
          </p:nvPr>
        </p:nvSpPr>
        <p:spPr>
          <a:xfrm>
            <a:off x="1022920" y="1455626"/>
            <a:ext cx="3405064" cy="2916324"/>
          </a:xfrm>
        </p:spPr>
        <p:txBody>
          <a:bodyPr/>
          <a:lstStyle>
            <a:lvl1pPr>
              <a:defRPr sz="2200">
                <a:solidFill>
                  <a:schemeClr val="tx1">
                    <a:lumMod val="75000"/>
                    <a:lumOff val="25000"/>
                  </a:schemeClr>
                </a:solidFill>
              </a:defRPr>
            </a:lvl1pPr>
            <a:lvl2pPr>
              <a:defRPr sz="2200">
                <a:solidFill>
                  <a:schemeClr val="tx1">
                    <a:lumMod val="75000"/>
                    <a:lumOff val="25000"/>
                  </a:schemeClr>
                </a:solidFill>
              </a:defRPr>
            </a:lvl2pPr>
            <a:lvl3pPr>
              <a:defRPr sz="2000">
                <a:solidFill>
                  <a:schemeClr val="tx1">
                    <a:lumMod val="75000"/>
                    <a:lumOff val="25000"/>
                  </a:schemeClr>
                </a:solidFill>
              </a:defRPr>
            </a:lvl3pPr>
            <a:lvl4pPr>
              <a:defRPr sz="2000">
                <a:solidFill>
                  <a:schemeClr val="tx1">
                    <a:lumMod val="75000"/>
                    <a:lumOff val="25000"/>
                  </a:schemeClr>
                </a:solidFill>
              </a:defRPr>
            </a:lvl4pPr>
            <a:lvl5pPr>
              <a:defRPr sz="2000">
                <a:solidFill>
                  <a:schemeClr val="tx1">
                    <a:lumMod val="75000"/>
                    <a:lumOff val="25000"/>
                  </a:schemeClr>
                </a:solidFill>
              </a:defRPr>
            </a:lvl5pPr>
            <a:lvl6pPr>
              <a:defRPr sz="1800"/>
            </a:lvl6pPr>
            <a:lvl7pPr>
              <a:defRPr sz="1800"/>
            </a:lvl7pPr>
            <a:lvl8pPr>
              <a:defRPr sz="1800"/>
            </a:lvl8pPr>
            <a:lvl9pPr>
              <a:defRPr sz="1800"/>
            </a:lvl9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4" name="Plassholder for innhold 3"/>
          <p:cNvSpPr>
            <a:spLocks noGrp="1"/>
          </p:cNvSpPr>
          <p:nvPr>
            <p:ph sz="half" idx="2"/>
          </p:nvPr>
        </p:nvSpPr>
        <p:spPr>
          <a:xfrm>
            <a:off x="4752400" y="1455626"/>
            <a:ext cx="3420000" cy="2916324"/>
          </a:xfrm>
        </p:spPr>
        <p:txBody>
          <a:bodyPr/>
          <a:lstStyle>
            <a:lvl1pPr>
              <a:defRPr sz="2200">
                <a:solidFill>
                  <a:schemeClr val="tx1">
                    <a:lumMod val="75000"/>
                    <a:lumOff val="25000"/>
                  </a:schemeClr>
                </a:solidFill>
              </a:defRPr>
            </a:lvl1pPr>
            <a:lvl2pPr>
              <a:defRPr sz="2200">
                <a:solidFill>
                  <a:schemeClr val="tx1">
                    <a:lumMod val="75000"/>
                    <a:lumOff val="25000"/>
                  </a:schemeClr>
                </a:solidFill>
              </a:defRPr>
            </a:lvl2pPr>
            <a:lvl3pPr>
              <a:defRPr sz="2000">
                <a:solidFill>
                  <a:schemeClr val="tx1">
                    <a:lumMod val="75000"/>
                    <a:lumOff val="25000"/>
                  </a:schemeClr>
                </a:solidFill>
              </a:defRPr>
            </a:lvl3pPr>
            <a:lvl4pPr>
              <a:defRPr sz="2000">
                <a:solidFill>
                  <a:schemeClr val="tx1">
                    <a:lumMod val="75000"/>
                    <a:lumOff val="25000"/>
                  </a:schemeClr>
                </a:solidFill>
              </a:defRPr>
            </a:lvl4pPr>
            <a:lvl5pPr>
              <a:defRPr sz="2000">
                <a:solidFill>
                  <a:schemeClr val="tx1">
                    <a:lumMod val="75000"/>
                    <a:lumOff val="25000"/>
                  </a:schemeClr>
                </a:solidFill>
              </a:defRPr>
            </a:lvl5pPr>
            <a:lvl6pPr>
              <a:defRPr sz="1800"/>
            </a:lvl6pPr>
            <a:lvl7pPr>
              <a:defRPr sz="1800"/>
            </a:lvl7pPr>
            <a:lvl8pPr>
              <a:defRPr sz="1800"/>
            </a:lvl8pPr>
            <a:lvl9pPr>
              <a:defRPr sz="1800"/>
            </a:lvl9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10" name="Tittel 1"/>
          <p:cNvSpPr>
            <a:spLocks noGrp="1"/>
          </p:cNvSpPr>
          <p:nvPr>
            <p:ph type="title"/>
          </p:nvPr>
        </p:nvSpPr>
        <p:spPr>
          <a:xfrm>
            <a:off x="1022920" y="804231"/>
            <a:ext cx="7149480" cy="489701"/>
          </a:xfrm>
        </p:spPr>
        <p:txBody>
          <a:bodyPr>
            <a:noAutofit/>
          </a:bodyPr>
          <a:lstStyle>
            <a:lvl1pPr>
              <a:lnSpc>
                <a:spcPts val="4320"/>
              </a:lnSpc>
              <a:defRPr sz="3400" b="1" i="0"/>
            </a:lvl1pPr>
          </a:lstStyle>
          <a:p>
            <a:r>
              <a:rPr lang="nb-NO" dirty="0" smtClean="0"/>
              <a:t>Klikk for å redigere tittelstil</a:t>
            </a:r>
            <a:endParaRPr lang="nb-NO" dirty="0"/>
          </a:p>
        </p:txBody>
      </p:sp>
      <p:pic>
        <p:nvPicPr>
          <p:cNvPr id="11" name="Bilde 10"/>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8208000" y="4227934"/>
            <a:ext cx="576000" cy="576000"/>
          </a:xfrm>
          <a:prstGeom prst="rect">
            <a:avLst/>
          </a:prstGeom>
        </p:spPr>
      </p:pic>
      <p:sp>
        <p:nvSpPr>
          <p:cNvPr id="2" name="Plassholder for dato 1"/>
          <p:cNvSpPr>
            <a:spLocks noGrp="1"/>
          </p:cNvSpPr>
          <p:nvPr>
            <p:ph type="dt" sz="half" idx="10"/>
          </p:nvPr>
        </p:nvSpPr>
        <p:spPr/>
        <p:txBody>
          <a:bodyPr/>
          <a:lstStyle/>
          <a:p>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a:t>
            </a:fld>
            <a:endParaRPr lang="nb-NO" dirty="0"/>
          </a:p>
        </p:txBody>
      </p:sp>
    </p:spTree>
    <p:extLst>
      <p:ext uri="{BB962C8B-B14F-4D97-AF65-F5344CB8AC3E}">
        <p14:creationId xmlns:p14="http://schemas.microsoft.com/office/powerpoint/2010/main" val="2108522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og to spalter med titler">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22920" y="1581640"/>
            <a:ext cx="3420000" cy="432048"/>
          </a:xfrm>
        </p:spPr>
        <p:txBody>
          <a:bodyPr anchor="b">
            <a:noAutofit/>
          </a:bodyPr>
          <a:lstStyle>
            <a:lvl1pPr marL="0" indent="0">
              <a:buNone/>
              <a:defRPr sz="2000" b="1" i="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smtClean="0"/>
              <a:t>Klikk for å redigere tekststiler i malen</a:t>
            </a:r>
          </a:p>
        </p:txBody>
      </p:sp>
      <p:sp>
        <p:nvSpPr>
          <p:cNvPr id="5" name="Plassholder for tekst 4"/>
          <p:cNvSpPr>
            <a:spLocks noGrp="1"/>
          </p:cNvSpPr>
          <p:nvPr>
            <p:ph type="body" sz="quarter" idx="3"/>
          </p:nvPr>
        </p:nvSpPr>
        <p:spPr>
          <a:xfrm>
            <a:off x="4752400" y="1581640"/>
            <a:ext cx="3420000" cy="432048"/>
          </a:xfrm>
        </p:spPr>
        <p:txBody>
          <a:bodyPr anchor="b">
            <a:noAutofit/>
          </a:bodyPr>
          <a:lstStyle>
            <a:lvl1pPr marL="0" indent="0">
              <a:buNone/>
              <a:defRPr sz="2000" b="1" i="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smtClean="0"/>
              <a:t>Klikk for å redigere tekststiler i malen</a:t>
            </a:r>
          </a:p>
        </p:txBody>
      </p:sp>
      <p:sp>
        <p:nvSpPr>
          <p:cNvPr id="10" name="Plassholder for innhold 2"/>
          <p:cNvSpPr>
            <a:spLocks noGrp="1"/>
          </p:cNvSpPr>
          <p:nvPr>
            <p:ph sz="half" idx="13"/>
          </p:nvPr>
        </p:nvSpPr>
        <p:spPr>
          <a:xfrm>
            <a:off x="1022920" y="2092345"/>
            <a:ext cx="3420000" cy="2351613"/>
          </a:xfrm>
        </p:spPr>
        <p:txBody>
          <a:bodyPr/>
          <a:lstStyle>
            <a:lvl1pPr>
              <a:defRPr sz="2200">
                <a:solidFill>
                  <a:schemeClr val="tx1">
                    <a:lumMod val="75000"/>
                    <a:lumOff val="25000"/>
                  </a:schemeClr>
                </a:solidFill>
              </a:defRPr>
            </a:lvl1pPr>
            <a:lvl2pPr>
              <a:defRPr sz="2200">
                <a:solidFill>
                  <a:schemeClr val="tx1">
                    <a:lumMod val="75000"/>
                    <a:lumOff val="25000"/>
                  </a:schemeClr>
                </a:solidFill>
              </a:defRPr>
            </a:lvl2pPr>
            <a:lvl3pPr>
              <a:defRPr sz="2000">
                <a:solidFill>
                  <a:schemeClr val="tx1">
                    <a:lumMod val="75000"/>
                    <a:lumOff val="25000"/>
                  </a:schemeClr>
                </a:solidFill>
              </a:defRPr>
            </a:lvl3pPr>
            <a:lvl4pPr>
              <a:defRPr sz="2000">
                <a:solidFill>
                  <a:schemeClr val="tx1">
                    <a:lumMod val="75000"/>
                    <a:lumOff val="25000"/>
                  </a:schemeClr>
                </a:solidFill>
              </a:defRPr>
            </a:lvl4pPr>
            <a:lvl5pPr>
              <a:defRPr sz="2000">
                <a:solidFill>
                  <a:schemeClr val="tx1">
                    <a:lumMod val="75000"/>
                    <a:lumOff val="25000"/>
                  </a:schemeClr>
                </a:solidFill>
              </a:defRPr>
            </a:lvl5pPr>
            <a:lvl6pPr>
              <a:defRPr sz="1800"/>
            </a:lvl6pPr>
            <a:lvl7pPr>
              <a:defRPr sz="1800"/>
            </a:lvl7pPr>
            <a:lvl8pPr>
              <a:defRPr sz="1800"/>
            </a:lvl8pPr>
            <a:lvl9pPr>
              <a:defRPr sz="1800"/>
            </a:lvl9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11" name="Plassholder for innhold 3"/>
          <p:cNvSpPr>
            <a:spLocks noGrp="1"/>
          </p:cNvSpPr>
          <p:nvPr>
            <p:ph sz="half" idx="2"/>
          </p:nvPr>
        </p:nvSpPr>
        <p:spPr>
          <a:xfrm>
            <a:off x="4752400" y="2092345"/>
            <a:ext cx="3420000" cy="2351613"/>
          </a:xfrm>
        </p:spPr>
        <p:txBody>
          <a:bodyPr/>
          <a:lstStyle>
            <a:lvl1pPr>
              <a:defRPr sz="2200">
                <a:solidFill>
                  <a:schemeClr val="tx1">
                    <a:lumMod val="75000"/>
                    <a:lumOff val="25000"/>
                  </a:schemeClr>
                </a:solidFill>
              </a:defRPr>
            </a:lvl1pPr>
            <a:lvl2pPr>
              <a:defRPr sz="2200">
                <a:solidFill>
                  <a:schemeClr val="tx1">
                    <a:lumMod val="75000"/>
                    <a:lumOff val="25000"/>
                  </a:schemeClr>
                </a:solidFill>
              </a:defRPr>
            </a:lvl2pPr>
            <a:lvl3pPr>
              <a:defRPr sz="2000">
                <a:solidFill>
                  <a:schemeClr val="tx1">
                    <a:lumMod val="75000"/>
                    <a:lumOff val="25000"/>
                  </a:schemeClr>
                </a:solidFill>
              </a:defRPr>
            </a:lvl3pPr>
            <a:lvl4pPr>
              <a:defRPr sz="2000">
                <a:solidFill>
                  <a:schemeClr val="tx1">
                    <a:lumMod val="75000"/>
                    <a:lumOff val="25000"/>
                  </a:schemeClr>
                </a:solidFill>
              </a:defRPr>
            </a:lvl4pPr>
            <a:lvl5pPr>
              <a:defRPr sz="2000">
                <a:solidFill>
                  <a:schemeClr val="tx1">
                    <a:lumMod val="75000"/>
                    <a:lumOff val="25000"/>
                  </a:schemeClr>
                </a:solidFill>
              </a:defRPr>
            </a:lvl5pPr>
            <a:lvl6pPr>
              <a:defRPr sz="1800"/>
            </a:lvl6pPr>
            <a:lvl7pPr>
              <a:defRPr sz="1800"/>
            </a:lvl7pPr>
            <a:lvl8pPr>
              <a:defRPr sz="1800"/>
            </a:lvl8pPr>
            <a:lvl9pPr>
              <a:defRPr sz="1800"/>
            </a:lvl9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12" name="Tittel 1"/>
          <p:cNvSpPr>
            <a:spLocks noGrp="1"/>
          </p:cNvSpPr>
          <p:nvPr>
            <p:ph type="title"/>
          </p:nvPr>
        </p:nvSpPr>
        <p:spPr>
          <a:xfrm>
            <a:off x="1022920" y="804231"/>
            <a:ext cx="7149480" cy="489701"/>
          </a:xfrm>
        </p:spPr>
        <p:txBody>
          <a:bodyPr>
            <a:noAutofit/>
          </a:bodyPr>
          <a:lstStyle>
            <a:lvl1pPr>
              <a:lnSpc>
                <a:spcPts val="4320"/>
              </a:lnSpc>
              <a:defRPr sz="3400" b="1" i="0"/>
            </a:lvl1pPr>
          </a:lstStyle>
          <a:p>
            <a:r>
              <a:rPr lang="nb-NO" dirty="0" smtClean="0"/>
              <a:t>Klikk for å redigere tittelstil</a:t>
            </a:r>
            <a:endParaRPr lang="nb-NO" dirty="0"/>
          </a:p>
        </p:txBody>
      </p:sp>
      <p:sp>
        <p:nvSpPr>
          <p:cNvPr id="2" name="Plassholder for dato 1"/>
          <p:cNvSpPr>
            <a:spLocks noGrp="1"/>
          </p:cNvSpPr>
          <p:nvPr>
            <p:ph type="dt" sz="half" idx="14"/>
          </p:nvPr>
        </p:nvSpPr>
        <p:spPr/>
        <p:txBody>
          <a:bodyPr/>
          <a:lstStyle/>
          <a:p>
            <a:endParaRPr lang="nb-NO" dirty="0"/>
          </a:p>
        </p:txBody>
      </p:sp>
      <p:sp>
        <p:nvSpPr>
          <p:cNvPr id="4" name="Plassholder for bunntekst 3"/>
          <p:cNvSpPr>
            <a:spLocks noGrp="1"/>
          </p:cNvSpPr>
          <p:nvPr>
            <p:ph type="ftr" sz="quarter" idx="15"/>
          </p:nvPr>
        </p:nvSpPr>
        <p:spPr/>
        <p:txBody>
          <a:bodyPr/>
          <a:lstStyle/>
          <a:p>
            <a:r>
              <a:rPr lang="nb-NO" smtClean="0"/>
              <a:t>Universitetet i Bergen</a:t>
            </a:r>
            <a:endParaRPr lang="nb-NO" dirty="0"/>
          </a:p>
        </p:txBody>
      </p:sp>
      <p:sp>
        <p:nvSpPr>
          <p:cNvPr id="6" name="Plassholder for lysbildenummer 5"/>
          <p:cNvSpPr>
            <a:spLocks noGrp="1"/>
          </p:cNvSpPr>
          <p:nvPr>
            <p:ph type="sldNum" sz="quarter" idx="16"/>
          </p:nvPr>
        </p:nvSpPr>
        <p:spPr/>
        <p:txBody>
          <a:bodyPr/>
          <a:lstStyle/>
          <a:p>
            <a:r>
              <a:rPr lang="nb-NO" smtClean="0"/>
              <a:t>Side </a:t>
            </a:r>
            <a:fld id="{06C54713-27B5-4268-B680-29C9FB350413}" type="slidenum">
              <a:rPr lang="nb-NO" smtClean="0"/>
              <a:pPr/>
              <a:t>‹#›</a:t>
            </a:fld>
            <a:endParaRPr lang="nb-NO" dirty="0"/>
          </a:p>
        </p:txBody>
      </p:sp>
      <p:pic>
        <p:nvPicPr>
          <p:cNvPr id="15" name="Bilde 14"/>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8208000" y="4227934"/>
            <a:ext cx="576000" cy="576000"/>
          </a:xfrm>
          <a:prstGeom prst="rect">
            <a:avLst/>
          </a:prstGeom>
        </p:spPr>
      </p:pic>
    </p:spTree>
    <p:extLst>
      <p:ext uri="{BB962C8B-B14F-4D97-AF65-F5344CB8AC3E}">
        <p14:creationId xmlns:p14="http://schemas.microsoft.com/office/powerpoint/2010/main" val="1937874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de med grafikk">
    <p:spTree>
      <p:nvGrpSpPr>
        <p:cNvPr id="1" name=""/>
        <p:cNvGrpSpPr/>
        <p:nvPr/>
      </p:nvGrpSpPr>
      <p:grpSpPr>
        <a:xfrm>
          <a:off x="0" y="0"/>
          <a:ext cx="0" cy="0"/>
          <a:chOff x="0" y="0"/>
          <a:chExt cx="0" cy="0"/>
        </a:xfrm>
      </p:grpSpPr>
      <p:sp>
        <p:nvSpPr>
          <p:cNvPr id="2" name="Tittel 1"/>
          <p:cNvSpPr>
            <a:spLocks noGrp="1"/>
          </p:cNvSpPr>
          <p:nvPr>
            <p:ph type="title"/>
          </p:nvPr>
        </p:nvSpPr>
        <p:spPr>
          <a:xfrm>
            <a:off x="1022920" y="774875"/>
            <a:ext cx="7149480" cy="489701"/>
          </a:xfrm>
        </p:spPr>
        <p:txBody>
          <a:bodyPr>
            <a:normAutofit/>
          </a:bodyPr>
          <a:lstStyle>
            <a:lvl1pPr algn="l">
              <a:lnSpc>
                <a:spcPts val="3600"/>
              </a:lnSpc>
              <a:defRPr sz="3000"/>
            </a:lvl1pPr>
          </a:lstStyle>
          <a:p>
            <a:r>
              <a:rPr lang="nb-NO" dirty="0" smtClean="0"/>
              <a:t>Klikk for å redigere tittelstil</a:t>
            </a:r>
            <a:endParaRPr lang="nb-NO" dirty="0"/>
          </a:p>
        </p:txBody>
      </p:sp>
      <p:sp>
        <p:nvSpPr>
          <p:cNvPr id="7" name="Plassholder for innhold 2"/>
          <p:cNvSpPr>
            <a:spLocks noGrp="1"/>
          </p:cNvSpPr>
          <p:nvPr>
            <p:ph idx="1"/>
          </p:nvPr>
        </p:nvSpPr>
        <p:spPr>
          <a:xfrm>
            <a:off x="1022920" y="1455950"/>
            <a:ext cx="7149480" cy="2916000"/>
          </a:xfrm>
        </p:spPr>
        <p:txBody>
          <a:bodyPr/>
          <a:lstStyle>
            <a:lvl1pPr>
              <a:defRPr sz="2600">
                <a:solidFill>
                  <a:schemeClr val="tx1">
                    <a:lumMod val="75000"/>
                    <a:lumOff val="25000"/>
                  </a:schemeClr>
                </a:solidFill>
                <a:latin typeface="+mn-lt"/>
              </a:defRPr>
            </a:lvl1pPr>
            <a:lvl2pPr>
              <a:defRPr sz="2600">
                <a:solidFill>
                  <a:schemeClr val="tx1">
                    <a:lumMod val="75000"/>
                    <a:lumOff val="25000"/>
                  </a:schemeClr>
                </a:solidFill>
                <a:latin typeface="Myriad Pro"/>
              </a:defRPr>
            </a:lvl2pPr>
            <a:lvl3pPr>
              <a:defRPr sz="2200">
                <a:solidFill>
                  <a:schemeClr val="tx1">
                    <a:lumMod val="75000"/>
                    <a:lumOff val="25000"/>
                  </a:schemeClr>
                </a:solidFill>
                <a:latin typeface="Myriad Pro"/>
              </a:defRPr>
            </a:lvl3pPr>
            <a:lvl4pPr>
              <a:defRPr sz="2200">
                <a:solidFill>
                  <a:schemeClr val="tx1">
                    <a:lumMod val="75000"/>
                    <a:lumOff val="25000"/>
                  </a:schemeClr>
                </a:solidFill>
                <a:latin typeface="Myriad Pro"/>
              </a:defRPr>
            </a:lvl4pPr>
            <a:lvl5pPr>
              <a:defRPr sz="2200">
                <a:solidFill>
                  <a:schemeClr val="tx1">
                    <a:lumMod val="75000"/>
                    <a:lumOff val="25000"/>
                  </a:schemeClr>
                </a:solidFill>
                <a:latin typeface="Myriad Pro"/>
              </a:defRPr>
            </a:lvl5pPr>
          </a:lstStyle>
          <a:p>
            <a:pPr lvl="0"/>
            <a:endParaRPr lang="nb-NO" dirty="0"/>
          </a:p>
        </p:txBody>
      </p:sp>
      <p:sp>
        <p:nvSpPr>
          <p:cNvPr id="3" name="Plassholder for dato 2"/>
          <p:cNvSpPr>
            <a:spLocks noGrp="1"/>
          </p:cNvSpPr>
          <p:nvPr>
            <p:ph type="dt" sz="half" idx="10"/>
          </p:nvPr>
        </p:nvSpPr>
        <p:spPr/>
        <p:txBody>
          <a:bodyPr/>
          <a:lstStyle/>
          <a:p>
            <a:endParaRPr lang="nb-NO" dirty="0"/>
          </a:p>
        </p:txBody>
      </p:sp>
      <p:sp>
        <p:nvSpPr>
          <p:cNvPr id="4" name="Plassholder for bunntekst 3"/>
          <p:cNvSpPr>
            <a:spLocks noGrp="1"/>
          </p:cNvSpPr>
          <p:nvPr>
            <p:ph type="ftr" sz="quarter" idx="11"/>
          </p:nvPr>
        </p:nvSpPr>
        <p:spPr/>
        <p:txBody>
          <a:bodyPr/>
          <a:lstStyle/>
          <a:p>
            <a:r>
              <a:rPr lang="nb-NO" smtClean="0"/>
              <a:t>Universitetet i Bergen</a:t>
            </a:r>
            <a:endParaRPr lang="nb-NO" dirty="0"/>
          </a:p>
        </p:txBody>
      </p:sp>
      <p:sp>
        <p:nvSpPr>
          <p:cNvPr id="5" name="Plassholder for lysbildenummer 4"/>
          <p:cNvSpPr>
            <a:spLocks noGrp="1"/>
          </p:cNvSpPr>
          <p:nvPr>
            <p:ph type="sldNum" sz="quarter" idx="12"/>
          </p:nvPr>
        </p:nvSpPr>
        <p:spPr/>
        <p:txBody>
          <a:bodyPr/>
          <a:lstStyle/>
          <a:p>
            <a:r>
              <a:rPr lang="nb-NO" smtClean="0"/>
              <a:t>Side </a:t>
            </a:r>
            <a:fld id="{06C54713-27B5-4268-B680-29C9FB350413}" type="slidenum">
              <a:rPr lang="nb-NO" smtClean="0"/>
              <a:pPr/>
              <a:t>‹#›</a:t>
            </a:fld>
            <a:endParaRPr lang="nb-NO" dirty="0"/>
          </a:p>
        </p:txBody>
      </p:sp>
      <p:pic>
        <p:nvPicPr>
          <p:cNvPr id="11" name="Bilde 10"/>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8208000" y="4227934"/>
            <a:ext cx="576000" cy="576000"/>
          </a:xfrm>
          <a:prstGeom prst="rect">
            <a:avLst/>
          </a:prstGeom>
        </p:spPr>
      </p:pic>
    </p:spTree>
    <p:extLst>
      <p:ext uri="{BB962C8B-B14F-4D97-AF65-F5344CB8AC3E}">
        <p14:creationId xmlns:p14="http://schemas.microsoft.com/office/powerpoint/2010/main" val="1212082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srcRect/>
          <a:stretch>
            <a:fillRect/>
          </a:stretch>
        </a:blip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1022920" y="804231"/>
            <a:ext cx="7149480" cy="489701"/>
          </a:xfrm>
          <a:prstGeom prst="rect">
            <a:avLst/>
          </a:prstGeom>
        </p:spPr>
        <p:txBody>
          <a:bodyPr vert="horz" lIns="0" tIns="0" rIns="0" bIns="0" rtlCol="0" anchor="b" anchorCtr="0">
            <a:noAutofit/>
          </a:bodyPr>
          <a:lstStyle/>
          <a:p>
            <a:r>
              <a:rPr lang="nb-NO" dirty="0" smtClean="0"/>
              <a:t>Klikk for å redigere tittelstil</a:t>
            </a:r>
            <a:endParaRPr lang="nb-NO" dirty="0"/>
          </a:p>
        </p:txBody>
      </p:sp>
      <p:sp>
        <p:nvSpPr>
          <p:cNvPr id="3" name="Plassholder for tekst 2"/>
          <p:cNvSpPr>
            <a:spLocks noGrp="1"/>
          </p:cNvSpPr>
          <p:nvPr>
            <p:ph type="body" idx="1"/>
          </p:nvPr>
        </p:nvSpPr>
        <p:spPr>
          <a:xfrm>
            <a:off x="1022920" y="1455950"/>
            <a:ext cx="7149480" cy="2916000"/>
          </a:xfrm>
          <a:prstGeom prst="rect">
            <a:avLst/>
          </a:prstGeom>
        </p:spPr>
        <p:txBody>
          <a:bodyPr vert="horz" lIns="0" tIns="0" rIns="0" bIns="0" rtlCol="0">
            <a:normAutofit/>
          </a:bodyPr>
          <a:lstStyle/>
          <a:p>
            <a:pPr lvl="0"/>
            <a:r>
              <a:rPr lang="nb-NO" dirty="0" smtClean="0"/>
              <a:t>Klikk for å redigere tekststiler</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4" name="Plassholder for dato 3"/>
          <p:cNvSpPr>
            <a:spLocks noGrp="1"/>
          </p:cNvSpPr>
          <p:nvPr>
            <p:ph type="dt" sz="half" idx="2"/>
          </p:nvPr>
        </p:nvSpPr>
        <p:spPr>
          <a:xfrm>
            <a:off x="467544" y="4680000"/>
            <a:ext cx="936104" cy="162018"/>
          </a:xfrm>
          <a:prstGeom prst="rect">
            <a:avLst/>
          </a:prstGeom>
        </p:spPr>
        <p:txBody>
          <a:bodyPr vert="horz" lIns="0" tIns="0" rIns="0" bIns="0" rtlCol="0" anchor="t" anchorCtr="0"/>
          <a:lstStyle>
            <a:lvl1pPr algn="l">
              <a:defRPr sz="1200">
                <a:solidFill>
                  <a:schemeClr val="bg1">
                    <a:lumMod val="65000"/>
                  </a:schemeClr>
                </a:solidFill>
                <a:latin typeface="Times New Roman" panose="02020603050405020304" pitchFamily="18" charset="0"/>
                <a:cs typeface="Times New Roman" panose="02020603050405020304" pitchFamily="18" charset="0"/>
              </a:defRPr>
            </a:lvl1pPr>
          </a:lstStyle>
          <a:p>
            <a:endParaRPr lang="nb-NO" dirty="0"/>
          </a:p>
        </p:txBody>
      </p:sp>
      <p:sp>
        <p:nvSpPr>
          <p:cNvPr id="6" name="Plassholder for lysbildenummer 5"/>
          <p:cNvSpPr>
            <a:spLocks noGrp="1"/>
          </p:cNvSpPr>
          <p:nvPr>
            <p:ph type="sldNum" sz="quarter" idx="4"/>
          </p:nvPr>
        </p:nvSpPr>
        <p:spPr>
          <a:xfrm>
            <a:off x="1702418" y="4680000"/>
            <a:ext cx="709342" cy="162018"/>
          </a:xfrm>
          <a:prstGeom prst="rect">
            <a:avLst/>
          </a:prstGeom>
        </p:spPr>
        <p:txBody>
          <a:bodyPr vert="horz" lIns="0" tIns="0" rIns="0" bIns="0" rtlCol="0" anchor="t" anchorCtr="0"/>
          <a:lstStyle>
            <a:lvl1pPr algn="l">
              <a:defRPr sz="1200" cap="all">
                <a:solidFill>
                  <a:schemeClr val="bg1">
                    <a:lumMod val="65000"/>
                  </a:schemeClr>
                </a:solidFill>
                <a:latin typeface="Times New Roman" panose="02020603050405020304" pitchFamily="18" charset="0"/>
                <a:cs typeface="Times New Roman" panose="02020603050405020304" pitchFamily="18" charset="0"/>
              </a:defRPr>
            </a:lvl1pPr>
          </a:lstStyle>
          <a:p>
            <a:r>
              <a:rPr lang="nb-NO" smtClean="0"/>
              <a:t>Side </a:t>
            </a:r>
            <a:fld id="{06C54713-27B5-4268-B680-29C9FB350413}" type="slidenum">
              <a:rPr lang="nb-NO" smtClean="0"/>
              <a:pPr/>
              <a:t>‹#›</a:t>
            </a:fld>
            <a:endParaRPr lang="nb-NO" dirty="0"/>
          </a:p>
        </p:txBody>
      </p:sp>
      <p:sp>
        <p:nvSpPr>
          <p:cNvPr id="7" name="Plassholder for bunntekst 4"/>
          <p:cNvSpPr>
            <a:spLocks noGrp="1"/>
          </p:cNvSpPr>
          <p:nvPr>
            <p:ph type="ftr" sz="quarter" idx="3"/>
          </p:nvPr>
        </p:nvSpPr>
        <p:spPr>
          <a:xfrm>
            <a:off x="1404000" y="388800"/>
            <a:ext cx="6336000" cy="385200"/>
          </a:xfrm>
          <a:prstGeom prst="rect">
            <a:avLst/>
          </a:prstGeom>
        </p:spPr>
        <p:txBody>
          <a:bodyPr lIns="0" tIns="0" rIns="0" bIns="0"/>
          <a:lstStyle>
            <a:lvl1pPr algn="ctr">
              <a:defRPr sz="1200" cap="all" spc="100" baseline="0">
                <a:solidFill>
                  <a:schemeClr val="bg1">
                    <a:lumMod val="65000"/>
                  </a:schemeClr>
                </a:solidFill>
                <a:latin typeface="Times New Roman" panose="02020603050405020304" pitchFamily="18" charset="0"/>
                <a:cs typeface="Times New Roman" panose="02020603050405020304" pitchFamily="18" charset="0"/>
              </a:defRPr>
            </a:lvl1pPr>
          </a:lstStyle>
          <a:p>
            <a:r>
              <a:rPr lang="nb-NO" smtClean="0"/>
              <a:t>Universitetet i Bergen</a:t>
            </a:r>
            <a:endParaRPr lang="nb-NO" dirty="0"/>
          </a:p>
        </p:txBody>
      </p:sp>
    </p:spTree>
    <p:extLst>
      <p:ext uri="{BB962C8B-B14F-4D97-AF65-F5344CB8AC3E}">
        <p14:creationId xmlns:p14="http://schemas.microsoft.com/office/powerpoint/2010/main" val="4050442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3" r:id="rId3"/>
    <p:sldLayoutId id="2147483664" r:id="rId4"/>
    <p:sldLayoutId id="2147483660" r:id="rId5"/>
    <p:sldLayoutId id="2147483655" r:id="rId6"/>
    <p:sldLayoutId id="2147483652" r:id="rId7"/>
    <p:sldLayoutId id="2147483653" r:id="rId8"/>
    <p:sldLayoutId id="2147483654" r:id="rId9"/>
    <p:sldLayoutId id="2147483661" r:id="rId10"/>
    <p:sldLayoutId id="2147483662" r:id="rId11"/>
    <p:sldLayoutId id="2147483656" r:id="rId12"/>
    <p:sldLayoutId id="2147483657" r:id="rId13"/>
    <p:sldLayoutId id="2147483658" r:id="rId14"/>
  </p:sldLayoutIdLst>
  <p:timing>
    <p:tnLst>
      <p:par>
        <p:cTn id="1" dur="indefinite" restart="never" nodeType="tmRoot"/>
      </p:par>
    </p:tnLst>
  </p:timing>
  <p:hf hdr="0"/>
  <p:txStyles>
    <p:titleStyle>
      <a:lvl1pPr marL="0" algn="l" defTabSz="914400" rtl="0" eaLnBrk="1" latinLnBrk="0" hangingPunct="1">
        <a:lnSpc>
          <a:spcPts val="4320"/>
        </a:lnSpc>
        <a:spcBef>
          <a:spcPct val="0"/>
        </a:spcBef>
        <a:buNone/>
        <a:defRPr sz="3400" b="1" i="0" u="none" kern="1200" cap="none" spc="0" normalizeH="0" baseline="0">
          <a:solidFill>
            <a:srgbClr val="5FAFC7"/>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2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2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tel 8"/>
          <p:cNvSpPr>
            <a:spLocks noGrp="1"/>
          </p:cNvSpPr>
          <p:nvPr>
            <p:ph type="ctrTitle"/>
          </p:nvPr>
        </p:nvSpPr>
        <p:spPr/>
        <p:txBody>
          <a:bodyPr/>
          <a:lstStyle/>
          <a:p>
            <a:r>
              <a:rPr lang="nb-NO" dirty="0" smtClean="0"/>
              <a:t>Tilsetting i rekrutteringsstillinger</a:t>
            </a:r>
            <a:endParaRPr lang="nb-NO" dirty="0"/>
          </a:p>
        </p:txBody>
      </p:sp>
      <p:sp>
        <p:nvSpPr>
          <p:cNvPr id="10" name="Undertittel 9"/>
          <p:cNvSpPr>
            <a:spLocks noGrp="1"/>
          </p:cNvSpPr>
          <p:nvPr>
            <p:ph type="subTitle" idx="1"/>
          </p:nvPr>
        </p:nvSpPr>
        <p:spPr>
          <a:xfrm>
            <a:off x="1115616" y="3147510"/>
            <a:ext cx="6912768" cy="1224440"/>
          </a:xfrm>
        </p:spPr>
        <p:txBody>
          <a:bodyPr/>
          <a:lstStyle/>
          <a:p>
            <a:endParaRPr lang="nb-NO" dirty="0"/>
          </a:p>
          <a:p>
            <a:r>
              <a:rPr lang="nb-NO" sz="1400" dirty="0" smtClean="0"/>
              <a:t>25.10.2017</a:t>
            </a:r>
          </a:p>
          <a:p>
            <a:r>
              <a:rPr lang="nb-NO" sz="1400" dirty="0" smtClean="0"/>
              <a:t>Bjørn Arild Petersen</a:t>
            </a:r>
          </a:p>
          <a:p>
            <a:r>
              <a:rPr lang="nb-NO" sz="1400" dirty="0" smtClean="0"/>
              <a:t>Teamleder for rekruttering, HR-MN</a:t>
            </a:r>
            <a:endParaRPr lang="nb-NO" sz="1400" dirty="0"/>
          </a:p>
        </p:txBody>
      </p:sp>
      <p:sp>
        <p:nvSpPr>
          <p:cNvPr id="11" name="Plassholder for bunntekst 10"/>
          <p:cNvSpPr>
            <a:spLocks noGrp="1"/>
          </p:cNvSpPr>
          <p:nvPr>
            <p:ph type="ftr" sz="quarter" idx="11"/>
          </p:nvPr>
        </p:nvSpPr>
        <p:spPr/>
        <p:txBody>
          <a:bodyPr/>
          <a:lstStyle/>
          <a:p>
            <a:r>
              <a:rPr lang="nb-NO" smtClean="0"/>
              <a:t>Universitetet i Bergen</a:t>
            </a:r>
            <a:endParaRPr lang="nb-NO" dirty="0"/>
          </a:p>
        </p:txBody>
      </p:sp>
      <p:sp>
        <p:nvSpPr>
          <p:cNvPr id="8" name="TekstSylinder 7"/>
          <p:cNvSpPr txBox="1"/>
          <p:nvPr/>
        </p:nvSpPr>
        <p:spPr>
          <a:xfrm>
            <a:off x="1097208" y="-725862"/>
            <a:ext cx="6933455" cy="276999"/>
          </a:xfrm>
          <a:prstGeom prst="rect">
            <a:avLst/>
          </a:prstGeom>
          <a:noFill/>
          <a:ln w="12700">
            <a:solidFill>
              <a:schemeClr val="tx1">
                <a:lumMod val="50000"/>
                <a:lumOff val="50000"/>
              </a:schemeClr>
            </a:solidFill>
            <a:prstDash val="dash"/>
          </a:ln>
        </p:spPr>
        <p:txBody>
          <a:bodyPr wrap="square" rtlCol="0">
            <a:spAutoFit/>
          </a:bodyPr>
          <a:lstStyle/>
          <a:p>
            <a:pPr algn="ctr"/>
            <a:r>
              <a:rPr lang="nb-NO" sz="1200" i="1" dirty="0" smtClean="0"/>
              <a:t>Det matematisk-naturvitenskapelige fakultet</a:t>
            </a:r>
            <a:endParaRPr lang="nb-NO" sz="1200" i="1" dirty="0"/>
          </a:p>
        </p:txBody>
      </p:sp>
      <p:cxnSp>
        <p:nvCxnSpPr>
          <p:cNvPr id="3" name="Rett pil 2"/>
          <p:cNvCxnSpPr>
            <a:stCxn id="8" idx="2"/>
          </p:cNvCxnSpPr>
          <p:nvPr/>
        </p:nvCxnSpPr>
        <p:spPr>
          <a:xfrm>
            <a:off x="4563936" y="-448863"/>
            <a:ext cx="0" cy="448863"/>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618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sz="2400" dirty="0" smtClean="0"/>
              <a:t>Postdoktor </a:t>
            </a:r>
            <a:r>
              <a:rPr lang="nb-NO" sz="2400" dirty="0" err="1" smtClean="0"/>
              <a:t>vs</a:t>
            </a:r>
            <a:r>
              <a:rPr lang="nb-NO" sz="2400" dirty="0" smtClean="0"/>
              <a:t> forsker</a:t>
            </a:r>
            <a:endParaRPr lang="nb-NO" sz="2400" dirty="0"/>
          </a:p>
        </p:txBody>
      </p:sp>
      <p:sp>
        <p:nvSpPr>
          <p:cNvPr id="3" name="Plassholder for innhold 2"/>
          <p:cNvSpPr>
            <a:spLocks noGrp="1"/>
          </p:cNvSpPr>
          <p:nvPr>
            <p:ph idx="1"/>
          </p:nvPr>
        </p:nvSpPr>
        <p:spPr/>
        <p:txBody>
          <a:bodyPr>
            <a:normAutofit fontScale="92500" lnSpcReduction="10000"/>
          </a:bodyPr>
          <a:lstStyle/>
          <a:p>
            <a:pPr marL="0" indent="0">
              <a:buNone/>
            </a:pPr>
            <a:r>
              <a:rPr lang="nb-NO" sz="1800" u="sng" dirty="0" smtClean="0"/>
              <a:t>Hva er best i prosjekt – postdoktor eller forsker? Forskjellige formål som skal ivaretas:</a:t>
            </a:r>
          </a:p>
          <a:p>
            <a:r>
              <a:rPr lang="nb-NO" sz="1800" dirty="0" smtClean="0"/>
              <a:t>Postdoktorstillinger minimum 3 år + må inneholde undervisning og kvalifiserende elementer</a:t>
            </a:r>
          </a:p>
          <a:p>
            <a:pPr lvl="1"/>
            <a:r>
              <a:rPr lang="nb-NO" sz="1800" dirty="0" smtClean="0"/>
              <a:t>Altså må instituttet forplikte seg?</a:t>
            </a:r>
          </a:p>
          <a:p>
            <a:r>
              <a:rPr lang="nb-NO" sz="1800" dirty="0" smtClean="0"/>
              <a:t>Utarbeidelse av plan for kvalifikasjonsarbeid</a:t>
            </a:r>
          </a:p>
          <a:p>
            <a:r>
              <a:rPr lang="nb-NO" sz="1800" dirty="0" smtClean="0"/>
              <a:t>Veiledning </a:t>
            </a:r>
          </a:p>
          <a:p>
            <a:r>
              <a:rPr lang="nb-NO" sz="1800" dirty="0"/>
              <a:t>K</a:t>
            </a:r>
            <a:r>
              <a:rPr lang="nb-NO" sz="1800" dirty="0" smtClean="0"/>
              <a:t>un én stilling som postdoktor per institusjon (norsk særregel)</a:t>
            </a:r>
            <a:endParaRPr lang="nb-NO" sz="1800" b="1" dirty="0" smtClean="0"/>
          </a:p>
          <a:p>
            <a:r>
              <a:rPr lang="nb-NO" sz="1800" dirty="0" smtClean="0"/>
              <a:t>Forskerstillinger over to år skal som hovedregel være fast</a:t>
            </a:r>
          </a:p>
          <a:p>
            <a:pPr lvl="1"/>
            <a:r>
              <a:rPr lang="nb-NO" sz="1800" dirty="0" smtClean="0"/>
              <a:t>Altså må instituttet forplikte seg?</a:t>
            </a:r>
            <a:endParaRPr lang="nb-NO" sz="1800" dirty="0"/>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10</a:t>
            </a:fld>
            <a:endParaRPr lang="nb-NO" dirty="0"/>
          </a:p>
        </p:txBody>
      </p:sp>
    </p:spTree>
    <p:extLst>
      <p:ext uri="{BB962C8B-B14F-4D97-AF65-F5344CB8AC3E}">
        <p14:creationId xmlns:p14="http://schemas.microsoft.com/office/powerpoint/2010/main" val="852972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sz="2400" dirty="0" smtClean="0"/>
              <a:t>Postdoktor/forsker </a:t>
            </a:r>
            <a:r>
              <a:rPr lang="nb-NO" sz="2400" dirty="0" err="1" smtClean="0"/>
              <a:t>vs</a:t>
            </a:r>
            <a:r>
              <a:rPr lang="nb-NO" sz="2400" dirty="0" smtClean="0"/>
              <a:t> Charter &amp; Code?</a:t>
            </a:r>
            <a:endParaRPr lang="nb-NO" sz="2400" dirty="0"/>
          </a:p>
        </p:txBody>
      </p:sp>
      <p:sp>
        <p:nvSpPr>
          <p:cNvPr id="3" name="Plassholder for innhold 2"/>
          <p:cNvSpPr>
            <a:spLocks noGrp="1"/>
          </p:cNvSpPr>
          <p:nvPr>
            <p:ph idx="1"/>
          </p:nvPr>
        </p:nvSpPr>
        <p:spPr/>
        <p:txBody>
          <a:bodyPr>
            <a:normAutofit/>
          </a:bodyPr>
          <a:lstStyle/>
          <a:p>
            <a:pPr marL="0" indent="0">
              <a:buNone/>
            </a:pPr>
            <a:r>
              <a:rPr lang="nb-NO" sz="1800" dirty="0" smtClean="0"/>
              <a:t>Ny hensyn som må tas:</a:t>
            </a:r>
          </a:p>
          <a:p>
            <a:r>
              <a:rPr lang="nb-NO" sz="1800" dirty="0" smtClean="0"/>
              <a:t>40 punkter for rekruttering og tilrettelegging for vitenskapelige ansatte, </a:t>
            </a:r>
            <a:r>
              <a:rPr lang="nb-NO" sz="1800" dirty="0"/>
              <a:t>blant annet </a:t>
            </a:r>
            <a:r>
              <a:rPr lang="nb-NO" sz="1800" i="1" dirty="0"/>
              <a:t>Atferdsregler for rekruttering av forskere</a:t>
            </a:r>
            <a:endParaRPr lang="nb-NO" sz="1800" i="1" dirty="0" smtClean="0"/>
          </a:p>
          <a:p>
            <a:r>
              <a:rPr lang="nb-NO" sz="1800" dirty="0" smtClean="0"/>
              <a:t>Premiss for innvilgelse av EU-søknader?</a:t>
            </a:r>
          </a:p>
          <a:p>
            <a:r>
              <a:rPr lang="nb-NO" sz="1800" dirty="0" smtClean="0"/>
              <a:t>Utarbeidelse av plan  </a:t>
            </a:r>
          </a:p>
          <a:p>
            <a:endParaRPr lang="nb-NO" sz="1800" dirty="0"/>
          </a:p>
          <a:p>
            <a:r>
              <a:rPr lang="nb-NO" sz="1800" dirty="0" smtClean="0"/>
              <a:t>Mer lik oppfølgingen som uansett må gjøres av postdoktorer?</a:t>
            </a:r>
            <a:endParaRPr lang="nb-NO" sz="1800" dirty="0"/>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11</a:t>
            </a:fld>
            <a:endParaRPr lang="nb-NO" dirty="0"/>
          </a:p>
        </p:txBody>
      </p:sp>
    </p:spTree>
    <p:extLst>
      <p:ext uri="{BB962C8B-B14F-4D97-AF65-F5344CB8AC3E}">
        <p14:creationId xmlns:p14="http://schemas.microsoft.com/office/powerpoint/2010/main" val="15579751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sz="half" idx="1"/>
          </p:nvPr>
        </p:nvSpPr>
        <p:spPr>
          <a:xfrm>
            <a:off x="1022920" y="1455626"/>
            <a:ext cx="7293496" cy="2916324"/>
          </a:xfrm>
        </p:spPr>
        <p:txBody>
          <a:bodyPr>
            <a:normAutofit fontScale="92500" lnSpcReduction="10000"/>
          </a:bodyPr>
          <a:lstStyle/>
          <a:p>
            <a:pPr marL="0" indent="0">
              <a:buNone/>
            </a:pPr>
            <a:r>
              <a:rPr lang="nb-NO" dirty="0" smtClean="0"/>
              <a:t>Overordnede prinsipper – lovverket er ganske ukomplisert (Statsansatteloven):</a:t>
            </a:r>
          </a:p>
          <a:p>
            <a:r>
              <a:rPr lang="nb-NO" dirty="0" smtClean="0"/>
              <a:t>Ledige stillinger </a:t>
            </a:r>
            <a:r>
              <a:rPr lang="nb-NO" dirty="0"/>
              <a:t>skal lyses ut offentlig</a:t>
            </a:r>
          </a:p>
          <a:p>
            <a:r>
              <a:rPr lang="nb-NO" dirty="0" smtClean="0"/>
              <a:t>Kvalifikasjonsprinsippet</a:t>
            </a:r>
          </a:p>
          <a:p>
            <a:pPr lvl="1"/>
            <a:r>
              <a:rPr lang="nb-NO" dirty="0" smtClean="0"/>
              <a:t>Hvem er best kvalifisert?</a:t>
            </a:r>
          </a:p>
          <a:p>
            <a:pPr marL="400050"/>
            <a:r>
              <a:rPr lang="nb-NO" dirty="0" smtClean="0"/>
              <a:t>Innstilling – innstillingsråd</a:t>
            </a:r>
          </a:p>
          <a:p>
            <a:pPr marL="400050"/>
            <a:r>
              <a:rPr lang="nb-NO" dirty="0" smtClean="0"/>
              <a:t>Ansettelse – ansettelsesråd</a:t>
            </a:r>
          </a:p>
          <a:p>
            <a:pPr marL="57150" indent="0">
              <a:buNone/>
            </a:pPr>
            <a:endParaRPr lang="nb-NO" dirty="0" smtClean="0"/>
          </a:p>
          <a:p>
            <a:pPr marL="57150" indent="0">
              <a:buNone/>
            </a:pPr>
            <a:r>
              <a:rPr lang="nb-NO" sz="1800" dirty="0" smtClean="0"/>
              <a:t>Hovedprinsippene er enkle, unntakene litt mer komplisert</a:t>
            </a:r>
          </a:p>
        </p:txBody>
      </p:sp>
      <p:sp>
        <p:nvSpPr>
          <p:cNvPr id="4" name="Tittel 3"/>
          <p:cNvSpPr>
            <a:spLocks noGrp="1"/>
          </p:cNvSpPr>
          <p:nvPr>
            <p:ph type="title"/>
          </p:nvPr>
        </p:nvSpPr>
        <p:spPr/>
        <p:txBody>
          <a:bodyPr/>
          <a:lstStyle/>
          <a:p>
            <a:pPr algn="ctr"/>
            <a:r>
              <a:rPr lang="nb-NO" sz="2400" dirty="0" smtClean="0"/>
              <a:t>Prinsipper for rekruttering</a:t>
            </a:r>
            <a:endParaRPr lang="nb-NO" sz="2400" dirty="0"/>
          </a:p>
        </p:txBody>
      </p:sp>
      <p:sp>
        <p:nvSpPr>
          <p:cNvPr id="5" name="Plassholder for dato 4"/>
          <p:cNvSpPr>
            <a:spLocks noGrp="1"/>
          </p:cNvSpPr>
          <p:nvPr>
            <p:ph type="dt" sz="half" idx="10"/>
          </p:nvPr>
        </p:nvSpPr>
        <p:spPr/>
        <p:txBody>
          <a:bodyPr/>
          <a:lstStyle/>
          <a:p>
            <a:r>
              <a:rPr lang="nb-NO" dirty="0" smtClean="0"/>
              <a:t>25.10.2017</a:t>
            </a:r>
            <a:endParaRPr lang="nb-NO" dirty="0"/>
          </a:p>
        </p:txBody>
      </p:sp>
      <p:sp>
        <p:nvSpPr>
          <p:cNvPr id="6" name="Plassholder for bunntekst 5"/>
          <p:cNvSpPr>
            <a:spLocks noGrp="1"/>
          </p:cNvSpPr>
          <p:nvPr>
            <p:ph type="ftr" sz="quarter" idx="11"/>
          </p:nvPr>
        </p:nvSpPr>
        <p:spPr/>
        <p:txBody>
          <a:bodyPr/>
          <a:lstStyle/>
          <a:p>
            <a:r>
              <a:rPr lang="nb-NO" smtClean="0"/>
              <a:t>Universitetet i Bergen</a:t>
            </a:r>
            <a:endParaRPr lang="nb-NO" dirty="0"/>
          </a:p>
        </p:txBody>
      </p:sp>
      <p:sp>
        <p:nvSpPr>
          <p:cNvPr id="7" name="Plassholder for lysbildenummer 6"/>
          <p:cNvSpPr>
            <a:spLocks noGrp="1"/>
          </p:cNvSpPr>
          <p:nvPr>
            <p:ph type="sldNum" sz="quarter" idx="12"/>
          </p:nvPr>
        </p:nvSpPr>
        <p:spPr/>
        <p:txBody>
          <a:bodyPr/>
          <a:lstStyle/>
          <a:p>
            <a:r>
              <a:rPr lang="nb-NO" smtClean="0"/>
              <a:t>Side </a:t>
            </a:r>
            <a:fld id="{06C54713-27B5-4268-B680-29C9FB350413}" type="slidenum">
              <a:rPr lang="nb-NO" smtClean="0"/>
              <a:pPr/>
              <a:t>12</a:t>
            </a:fld>
            <a:endParaRPr lang="nb-NO" dirty="0"/>
          </a:p>
        </p:txBody>
      </p:sp>
    </p:spTree>
    <p:extLst>
      <p:ext uri="{BB962C8B-B14F-4D97-AF65-F5344CB8AC3E}">
        <p14:creationId xmlns:p14="http://schemas.microsoft.com/office/powerpoint/2010/main" val="5794346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000" dirty="0" smtClean="0"/>
              <a:t>Hva er rutinene for tilsetting i rekrutteringsstillinger?</a:t>
            </a:r>
            <a:endParaRPr lang="nb-NO" sz="2000" dirty="0"/>
          </a:p>
        </p:txBody>
      </p:sp>
      <p:sp>
        <p:nvSpPr>
          <p:cNvPr id="3" name="Plassholder for innhold 2"/>
          <p:cNvSpPr>
            <a:spLocks noGrp="1"/>
          </p:cNvSpPr>
          <p:nvPr>
            <p:ph idx="1"/>
          </p:nvPr>
        </p:nvSpPr>
        <p:spPr/>
        <p:txBody>
          <a:bodyPr>
            <a:normAutofit lnSpcReduction="10000"/>
          </a:bodyPr>
          <a:lstStyle/>
          <a:p>
            <a:r>
              <a:rPr lang="nb-NO" sz="1600" dirty="0" smtClean="0"/>
              <a:t>HR blir informert om at en stilling skal lyses ut</a:t>
            </a:r>
          </a:p>
          <a:p>
            <a:r>
              <a:rPr lang="nb-NO" sz="1600" dirty="0" smtClean="0"/>
              <a:t>HR sjekker at stillingen er innenfor lover, regler og policy</a:t>
            </a:r>
          </a:p>
          <a:p>
            <a:r>
              <a:rPr lang="nb-NO" sz="1600" dirty="0" smtClean="0"/>
              <a:t>Stilling lyses ut</a:t>
            </a:r>
          </a:p>
          <a:p>
            <a:r>
              <a:rPr lang="nb-NO" sz="1600" dirty="0" smtClean="0"/>
              <a:t>Sakkyndigkomite vurderer søkerne – kommer med en anbefaling om innstilling med rangering</a:t>
            </a:r>
          </a:p>
          <a:p>
            <a:r>
              <a:rPr lang="nb-NO" sz="1600" dirty="0" smtClean="0"/>
              <a:t>Instituttleder innstiller</a:t>
            </a:r>
          </a:p>
          <a:p>
            <a:r>
              <a:rPr lang="nb-NO" sz="1600" dirty="0" smtClean="0"/>
              <a:t>Ansettelsesutvalg godkjenner</a:t>
            </a:r>
          </a:p>
          <a:p>
            <a:r>
              <a:rPr lang="nb-NO" sz="1600" dirty="0" smtClean="0"/>
              <a:t>Tilbud sendes innstilt nr. 1 </a:t>
            </a:r>
          </a:p>
          <a:p>
            <a:pPr marL="0" indent="0" algn="ctr">
              <a:buNone/>
            </a:pPr>
            <a:endParaRPr lang="nb-NO" sz="1800" b="1" dirty="0" smtClean="0"/>
          </a:p>
          <a:p>
            <a:pPr marL="0" indent="0" algn="ctr">
              <a:buNone/>
            </a:pPr>
            <a:r>
              <a:rPr lang="nb-NO" b="1" dirty="0" smtClean="0"/>
              <a:t>Lett </a:t>
            </a:r>
            <a:r>
              <a:rPr lang="nb-NO" b="1" dirty="0"/>
              <a:t>som bare det!</a:t>
            </a:r>
          </a:p>
          <a:p>
            <a:pPr marL="0" indent="0" algn="ctr">
              <a:buNone/>
            </a:pPr>
            <a:endParaRPr lang="nb-NO" sz="1800" b="1" dirty="0" smtClean="0"/>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13</a:t>
            </a:fld>
            <a:endParaRPr lang="nb-NO" dirty="0"/>
          </a:p>
        </p:txBody>
      </p:sp>
    </p:spTree>
    <p:extLst>
      <p:ext uri="{BB962C8B-B14F-4D97-AF65-F5344CB8AC3E}">
        <p14:creationId xmlns:p14="http://schemas.microsoft.com/office/powerpoint/2010/main" val="2871213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049762" y="683175"/>
            <a:ext cx="7437512" cy="489701"/>
          </a:xfrm>
        </p:spPr>
        <p:txBody>
          <a:bodyPr/>
          <a:lstStyle/>
          <a:p>
            <a:r>
              <a:rPr lang="nb-NO" sz="2000" dirty="0" smtClean="0"/>
              <a:t>Hva er </a:t>
            </a:r>
            <a:r>
              <a:rPr lang="nb-NO" sz="2000" strike="sngStrike" dirty="0" smtClean="0"/>
              <a:t>rutinene</a:t>
            </a:r>
            <a:r>
              <a:rPr lang="nb-NO" sz="2000" dirty="0" smtClean="0"/>
              <a:t> praksis for tilsetting i rekrutteringsstillinger</a:t>
            </a:r>
            <a:endParaRPr lang="nb-NO" sz="2000" dirty="0"/>
          </a:p>
        </p:txBody>
      </p:sp>
      <p:sp>
        <p:nvSpPr>
          <p:cNvPr id="3" name="Plassholder for innhold 2"/>
          <p:cNvSpPr>
            <a:spLocks noGrp="1"/>
          </p:cNvSpPr>
          <p:nvPr>
            <p:ph idx="1"/>
          </p:nvPr>
        </p:nvSpPr>
        <p:spPr/>
        <p:txBody>
          <a:bodyPr>
            <a:normAutofit fontScale="92500" lnSpcReduction="10000"/>
          </a:bodyPr>
          <a:lstStyle/>
          <a:p>
            <a:r>
              <a:rPr lang="nb-NO" sz="1600" dirty="0" smtClean="0"/>
              <a:t>HR blir informert om at en stilling skal lyses ut</a:t>
            </a:r>
          </a:p>
          <a:p>
            <a:pPr lvl="1"/>
            <a:r>
              <a:rPr lang="nb-NO" sz="1600" i="1" dirty="0" smtClean="0"/>
              <a:t>Informasjonen tilflyter HR-MN fra: Instituttleder, administrasjonssjef, professor, prosjektleder, forsker delegert ansvaret for utlysningsteksten, prosjektøkonom, forskningskoordinator</a:t>
            </a:r>
          </a:p>
          <a:p>
            <a:r>
              <a:rPr lang="nb-NO" sz="1600" dirty="0" smtClean="0"/>
              <a:t>HR sjekker at stillingen er innenfor lovverk, regelverk og policy</a:t>
            </a:r>
          </a:p>
          <a:p>
            <a:pPr lvl="1"/>
            <a:r>
              <a:rPr lang="nb-NO" sz="1600" i="1" dirty="0" smtClean="0"/>
              <a:t>Lovverk? Åremålsstillinger</a:t>
            </a:r>
          </a:p>
          <a:p>
            <a:pPr lvl="2"/>
            <a:r>
              <a:rPr lang="nb-NO" sz="1400" i="1" dirty="0" smtClean="0"/>
              <a:t>Stipendiat minimum 3 år – med mulighet for 1 års pliktarbeid i tillegg</a:t>
            </a:r>
          </a:p>
          <a:p>
            <a:pPr lvl="2"/>
            <a:r>
              <a:rPr lang="nb-NO" sz="1400" i="1" dirty="0" smtClean="0"/>
              <a:t>Postdoktor 2-4 år i henhold til lovverk</a:t>
            </a:r>
          </a:p>
          <a:p>
            <a:pPr lvl="3"/>
            <a:r>
              <a:rPr lang="nb-NO" sz="1400" i="1" dirty="0" smtClean="0"/>
              <a:t>Men policy sier 4 år.</a:t>
            </a:r>
          </a:p>
          <a:p>
            <a:r>
              <a:rPr lang="nb-NO" sz="1600" dirty="0" smtClean="0"/>
              <a:t>Stilling lyses ut</a:t>
            </a:r>
          </a:p>
          <a:p>
            <a:pPr lvl="1"/>
            <a:r>
              <a:rPr lang="nb-NO" sz="1600" i="1" dirty="0" smtClean="0"/>
              <a:t>Skal den lyses ut? Skal den ikke lyses ut? Kan den lyses ut? Kan den ikke lyses ut? </a:t>
            </a:r>
          </a:p>
          <a:p>
            <a:pPr marL="0" indent="0" algn="ctr">
              <a:buNone/>
            </a:pPr>
            <a:endParaRPr lang="nb-NO" b="1" dirty="0"/>
          </a:p>
          <a:p>
            <a:pPr marL="0" indent="0" algn="ctr">
              <a:buNone/>
            </a:pPr>
            <a:endParaRPr lang="nb-NO" sz="1800" b="1" dirty="0" smtClean="0"/>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14</a:t>
            </a:fld>
            <a:endParaRPr lang="nb-NO" dirty="0"/>
          </a:p>
        </p:txBody>
      </p:sp>
    </p:spTree>
    <p:extLst>
      <p:ext uri="{BB962C8B-B14F-4D97-AF65-F5344CB8AC3E}">
        <p14:creationId xmlns:p14="http://schemas.microsoft.com/office/powerpoint/2010/main" val="83274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049762" y="555526"/>
            <a:ext cx="7437512" cy="720079"/>
          </a:xfrm>
        </p:spPr>
        <p:txBody>
          <a:bodyPr/>
          <a:lstStyle/>
          <a:p>
            <a:pPr>
              <a:lnSpc>
                <a:spcPct val="100000"/>
              </a:lnSpc>
            </a:pPr>
            <a:r>
              <a:rPr lang="nb-NO" sz="2000" dirty="0" smtClean="0"/>
              <a:t>Fortsettelse - Hva er </a:t>
            </a:r>
            <a:r>
              <a:rPr lang="nb-NO" sz="2000" strike="sngStrike" dirty="0" smtClean="0"/>
              <a:t>rutinene</a:t>
            </a:r>
            <a:r>
              <a:rPr lang="nb-NO" sz="2000" dirty="0" smtClean="0"/>
              <a:t> praksis for tilsetting i rekrutteringsstillinger</a:t>
            </a:r>
            <a:endParaRPr lang="nb-NO" sz="2000" dirty="0"/>
          </a:p>
        </p:txBody>
      </p:sp>
      <p:sp>
        <p:nvSpPr>
          <p:cNvPr id="3" name="Plassholder for innhold 2"/>
          <p:cNvSpPr>
            <a:spLocks noGrp="1"/>
          </p:cNvSpPr>
          <p:nvPr>
            <p:ph idx="1"/>
          </p:nvPr>
        </p:nvSpPr>
        <p:spPr/>
        <p:txBody>
          <a:bodyPr>
            <a:normAutofit lnSpcReduction="10000"/>
          </a:bodyPr>
          <a:lstStyle/>
          <a:p>
            <a:r>
              <a:rPr lang="nb-NO" sz="1600" dirty="0" smtClean="0"/>
              <a:t>Sakkyndigkomite vurderer søkerne – kommer med en anbefaling om innstilling og rangering</a:t>
            </a:r>
          </a:p>
          <a:p>
            <a:pPr lvl="1"/>
            <a:r>
              <a:rPr lang="nb-NO" sz="1600" i="1" dirty="0" smtClean="0"/>
              <a:t>Sakkyndigkomiteen har egne ideer om hvordan vurderingen bør gjøres – på tvers av regelverk og rutiner </a:t>
            </a:r>
          </a:p>
          <a:p>
            <a:r>
              <a:rPr lang="nb-NO" sz="1600" dirty="0" smtClean="0"/>
              <a:t>Instituttleder innstiller</a:t>
            </a:r>
          </a:p>
          <a:p>
            <a:pPr lvl="1"/>
            <a:r>
              <a:rPr lang="nb-NO" sz="1600" i="1" dirty="0" smtClean="0"/>
              <a:t>Instituttleder har egne ideer om hvordan innstillingen kan gjøres</a:t>
            </a:r>
          </a:p>
          <a:p>
            <a:r>
              <a:rPr lang="nb-NO" sz="1600" dirty="0" smtClean="0"/>
              <a:t>Ansettelsesutvalg godkjenner</a:t>
            </a:r>
          </a:p>
          <a:p>
            <a:pPr lvl="1"/>
            <a:r>
              <a:rPr lang="nb-NO" sz="1600" i="1" dirty="0" smtClean="0"/>
              <a:t>Ansettelsesutvalget er uenig i de egne ideene som sakkyndigkomite/instituttleder har om hvordan vurdering/innstilling bør gjøres, og som er blitt gjort på tross av faglige råd fra HR-seksjonen </a:t>
            </a:r>
          </a:p>
          <a:p>
            <a:r>
              <a:rPr lang="nb-NO" sz="1600" dirty="0" smtClean="0"/>
              <a:t>Tilbud sendes innstilt nr. 1 </a:t>
            </a:r>
          </a:p>
          <a:p>
            <a:pPr marL="0" indent="0" algn="ctr">
              <a:buNone/>
            </a:pPr>
            <a:endParaRPr lang="nb-NO" b="1" dirty="0"/>
          </a:p>
          <a:p>
            <a:pPr marL="0" indent="0" algn="ctr">
              <a:buNone/>
            </a:pPr>
            <a:endParaRPr lang="nb-NO" sz="1800" b="1" dirty="0" smtClean="0"/>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15</a:t>
            </a:fld>
            <a:endParaRPr lang="nb-NO" dirty="0"/>
          </a:p>
        </p:txBody>
      </p:sp>
    </p:spTree>
    <p:extLst>
      <p:ext uri="{BB962C8B-B14F-4D97-AF65-F5344CB8AC3E}">
        <p14:creationId xmlns:p14="http://schemas.microsoft.com/office/powerpoint/2010/main" val="3071407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022920" y="804231"/>
            <a:ext cx="7149480" cy="343669"/>
          </a:xfrm>
        </p:spPr>
        <p:txBody>
          <a:bodyPr/>
          <a:lstStyle/>
          <a:p>
            <a:pPr>
              <a:lnSpc>
                <a:spcPct val="100000"/>
              </a:lnSpc>
            </a:pPr>
            <a:r>
              <a:rPr lang="nb-NO" sz="1800" dirty="0" smtClean="0"/>
              <a:t> En samling eksempler på «begrunnede» snarveier</a:t>
            </a:r>
            <a:endParaRPr lang="nb-NO" sz="1800" dirty="0"/>
          </a:p>
        </p:txBody>
      </p:sp>
      <p:sp>
        <p:nvSpPr>
          <p:cNvPr id="3" name="Plassholder for innhold 2"/>
          <p:cNvSpPr>
            <a:spLocks noGrp="1"/>
          </p:cNvSpPr>
          <p:nvPr>
            <p:ph idx="1"/>
          </p:nvPr>
        </p:nvSpPr>
        <p:spPr>
          <a:xfrm>
            <a:off x="1022920" y="1235804"/>
            <a:ext cx="7149480" cy="3096344"/>
          </a:xfrm>
        </p:spPr>
        <p:txBody>
          <a:bodyPr>
            <a:normAutofit fontScale="85000" lnSpcReduction="20000"/>
          </a:bodyPr>
          <a:lstStyle/>
          <a:p>
            <a:pPr marL="0" indent="0">
              <a:buNone/>
            </a:pPr>
            <a:r>
              <a:rPr lang="nb-NO" sz="1900" dirty="0" smtClean="0"/>
              <a:t>Her må vi huske på kvalifikasjonsprinsippet, og at vi skal vurdere søkerne ut fra noen bestemte kriterier for å finne den best kvalifiserte kandidaten. Likevel leverer sakkyndigkomiteer, med ujevne mellomrom, ujevne vurderinger, fordi: </a:t>
            </a:r>
          </a:p>
          <a:p>
            <a:r>
              <a:rPr lang="nb-NO" sz="1900" dirty="0" smtClean="0"/>
              <a:t>«Ikke </a:t>
            </a:r>
            <a:r>
              <a:rPr lang="nb-NO" sz="1900" dirty="0"/>
              <a:t>behov for å vurdere alle søkerne, vi </a:t>
            </a:r>
            <a:r>
              <a:rPr lang="nb-NO" sz="1900" i="1" dirty="0"/>
              <a:t>vet </a:t>
            </a:r>
            <a:r>
              <a:rPr lang="nb-NO" sz="1900" dirty="0"/>
              <a:t>hvem som var best kvalifisert»</a:t>
            </a:r>
          </a:p>
          <a:p>
            <a:r>
              <a:rPr lang="nb-NO" sz="1900" dirty="0"/>
              <a:t>«Ikke behov for å kategorisere alle søkerne, best å konsentrere seg utelukkende om dem som var best kvalifisert»</a:t>
            </a:r>
          </a:p>
          <a:p>
            <a:r>
              <a:rPr lang="nb-NO" sz="1900" dirty="0"/>
              <a:t>«Ikke behov for å rangere søkerne, for de er litt like, mener vi»</a:t>
            </a:r>
          </a:p>
          <a:p>
            <a:pPr marL="0" indent="0">
              <a:buNone/>
            </a:pPr>
            <a:r>
              <a:rPr lang="nb-NO" sz="1900" u="sng" dirty="0"/>
              <a:t>«Ikke behov for å intervjue / ta referanser på de aktuelle søkerne, for</a:t>
            </a:r>
            <a:r>
              <a:rPr lang="nb-NO" sz="1900" dirty="0"/>
              <a:t>:</a:t>
            </a:r>
          </a:p>
          <a:p>
            <a:r>
              <a:rPr lang="nb-NO" sz="1900" dirty="0"/>
              <a:t>Vi kjenner dem fra før siden de jobber her nå, i en annen stilling, og vi synes de er </a:t>
            </a:r>
            <a:r>
              <a:rPr lang="nb-NO" sz="1900" dirty="0" smtClean="0"/>
              <a:t>bra</a:t>
            </a:r>
          </a:p>
          <a:p>
            <a:r>
              <a:rPr lang="nb-NO" sz="1900" dirty="0" smtClean="0"/>
              <a:t>Vi </a:t>
            </a:r>
            <a:r>
              <a:rPr lang="nb-NO" sz="1900" dirty="0"/>
              <a:t>kjenner dem fra før siden de har jobbet her tidligere, og synes de var bra </a:t>
            </a:r>
            <a:r>
              <a:rPr lang="nb-NO" sz="1900" dirty="0" smtClean="0"/>
              <a:t>da</a:t>
            </a:r>
          </a:p>
          <a:p>
            <a:r>
              <a:rPr lang="nb-NO" sz="1900" dirty="0" smtClean="0"/>
              <a:t>Vi </a:t>
            </a:r>
            <a:r>
              <a:rPr lang="nb-NO" sz="1900" dirty="0"/>
              <a:t>kjenner noen som kjenner søkerne, og som sier de er bra</a:t>
            </a:r>
          </a:p>
          <a:p>
            <a:pPr marL="0" indent="0">
              <a:buNone/>
            </a:pPr>
            <a:endParaRPr lang="nb-NO" dirty="0"/>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dirty="0"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16</a:t>
            </a:fld>
            <a:endParaRPr lang="nb-NO" dirty="0"/>
          </a:p>
        </p:txBody>
      </p:sp>
    </p:spTree>
    <p:extLst>
      <p:ext uri="{BB962C8B-B14F-4D97-AF65-F5344CB8AC3E}">
        <p14:creationId xmlns:p14="http://schemas.microsoft.com/office/powerpoint/2010/main" val="1021268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022920" y="804231"/>
            <a:ext cx="7149480" cy="343669"/>
          </a:xfrm>
        </p:spPr>
        <p:txBody>
          <a:bodyPr/>
          <a:lstStyle/>
          <a:p>
            <a:pPr>
              <a:lnSpc>
                <a:spcPct val="100000"/>
              </a:lnSpc>
            </a:pPr>
            <a:r>
              <a:rPr lang="nb-NO" sz="1800" dirty="0" smtClean="0"/>
              <a:t> Mer fra «En samling eksempler på «begrunnede» snarveier»</a:t>
            </a:r>
            <a:endParaRPr lang="nb-NO" sz="1800" dirty="0"/>
          </a:p>
        </p:txBody>
      </p:sp>
      <p:sp>
        <p:nvSpPr>
          <p:cNvPr id="3" name="Plassholder for innhold 2"/>
          <p:cNvSpPr>
            <a:spLocks noGrp="1"/>
          </p:cNvSpPr>
          <p:nvPr>
            <p:ph idx="1"/>
          </p:nvPr>
        </p:nvSpPr>
        <p:spPr>
          <a:xfrm>
            <a:off x="1022920" y="1275606"/>
            <a:ext cx="7149480" cy="3096344"/>
          </a:xfrm>
        </p:spPr>
        <p:txBody>
          <a:bodyPr>
            <a:normAutofit fontScale="70000" lnSpcReduction="20000"/>
          </a:bodyPr>
          <a:lstStyle/>
          <a:p>
            <a:r>
              <a:rPr lang="nb-NO" dirty="0" smtClean="0"/>
              <a:t>Ektefellen </a:t>
            </a:r>
            <a:r>
              <a:rPr lang="nb-NO" dirty="0"/>
              <a:t>til søkeren jobber her, og sier hun/han er </a:t>
            </a:r>
            <a:r>
              <a:rPr lang="nb-NO" dirty="0" smtClean="0"/>
              <a:t>bra</a:t>
            </a:r>
          </a:p>
          <a:p>
            <a:r>
              <a:rPr lang="nb-NO" dirty="0" smtClean="0"/>
              <a:t>Instituttleder </a:t>
            </a:r>
            <a:r>
              <a:rPr lang="nb-NO" dirty="0"/>
              <a:t>har spist middag med søkeren, og synes det var hyggelig. I tillegg virket søkeren kompetent som </a:t>
            </a:r>
            <a:r>
              <a:rPr lang="nb-NO" dirty="0" smtClean="0"/>
              <a:t>person.</a:t>
            </a:r>
          </a:p>
          <a:p>
            <a:r>
              <a:rPr lang="nb-NO" dirty="0" smtClean="0"/>
              <a:t>Dette </a:t>
            </a:r>
            <a:r>
              <a:rPr lang="nb-NO" dirty="0"/>
              <a:t>er den eneste formelt kvalifiserte søkeren, derfor er det ikke nødvendig å intervjue ham/henne før vi tilbyr en </a:t>
            </a:r>
            <a:r>
              <a:rPr lang="nb-NO" dirty="0" smtClean="0"/>
              <a:t>stilling</a:t>
            </a:r>
          </a:p>
          <a:p>
            <a:r>
              <a:rPr lang="nb-NO" dirty="0" smtClean="0"/>
              <a:t>Dette </a:t>
            </a:r>
            <a:r>
              <a:rPr lang="nb-NO" dirty="0"/>
              <a:t>er en søker vi har veldig lyst til å ansette, derfor vil vi ikke kaste vekk tiden på å intervjue de andre formelt kvalifiserte </a:t>
            </a:r>
            <a:r>
              <a:rPr lang="nb-NO" dirty="0" smtClean="0"/>
              <a:t>søkerne</a:t>
            </a:r>
          </a:p>
          <a:p>
            <a:r>
              <a:rPr lang="nb-NO" dirty="0" smtClean="0"/>
              <a:t>Denne </a:t>
            </a:r>
            <a:r>
              <a:rPr lang="nb-NO" dirty="0"/>
              <a:t>søkeren har nylig (siste året) vært intervjuet til en annen stilling ved instituttet som liknet på denne, og vi syntes det var </a:t>
            </a:r>
            <a:r>
              <a:rPr lang="nb-NO" dirty="0" smtClean="0"/>
              <a:t>bra</a:t>
            </a:r>
          </a:p>
          <a:p>
            <a:r>
              <a:rPr lang="nb-NO" dirty="0" smtClean="0"/>
              <a:t>Denne </a:t>
            </a:r>
            <a:r>
              <a:rPr lang="nb-NO" dirty="0"/>
              <a:t>søkeren har vært intervjuet til en annen liknende stilling på et annet institutt der en ansatt fra vårt institutt var tilstede, og vi synes kandidaten høres bra ut. </a:t>
            </a:r>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dirty="0"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17</a:t>
            </a:fld>
            <a:endParaRPr lang="nb-NO" dirty="0"/>
          </a:p>
        </p:txBody>
      </p:sp>
    </p:spTree>
    <p:extLst>
      <p:ext uri="{BB962C8B-B14F-4D97-AF65-F5344CB8AC3E}">
        <p14:creationId xmlns:p14="http://schemas.microsoft.com/office/powerpoint/2010/main" val="19058445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sz="2400" dirty="0" smtClean="0"/>
              <a:t>Forskjeller i rekrutteringsprosedyrer</a:t>
            </a:r>
            <a:endParaRPr lang="nb-NO" sz="2400" dirty="0"/>
          </a:p>
        </p:txBody>
      </p:sp>
      <p:sp>
        <p:nvSpPr>
          <p:cNvPr id="3" name="Plassholder for innhold 2"/>
          <p:cNvSpPr>
            <a:spLocks noGrp="1"/>
          </p:cNvSpPr>
          <p:nvPr>
            <p:ph idx="1"/>
          </p:nvPr>
        </p:nvSpPr>
        <p:spPr/>
        <p:txBody>
          <a:bodyPr>
            <a:normAutofit/>
          </a:bodyPr>
          <a:lstStyle/>
          <a:p>
            <a:r>
              <a:rPr lang="nb-NO" sz="1800" dirty="0" smtClean="0"/>
              <a:t>Stipendiat – forenklet prosess</a:t>
            </a:r>
          </a:p>
          <a:p>
            <a:pPr lvl="1"/>
            <a:r>
              <a:rPr lang="nb-NO" sz="1800" dirty="0" smtClean="0"/>
              <a:t>Hele vurderingen (to trinn) gjøres av én komite</a:t>
            </a:r>
          </a:p>
          <a:p>
            <a:r>
              <a:rPr lang="nb-NO" sz="1800" dirty="0" smtClean="0"/>
              <a:t>Postdoktor – forenklet prosess (pilotprosjekt ut 2017)</a:t>
            </a:r>
          </a:p>
          <a:p>
            <a:pPr lvl="1"/>
            <a:r>
              <a:rPr lang="nb-NO" sz="1800" dirty="0" smtClean="0"/>
              <a:t>Hele vurderingen (to trinn) gjøres av én komite</a:t>
            </a:r>
          </a:p>
          <a:p>
            <a:r>
              <a:rPr lang="nb-NO" sz="1800" dirty="0" smtClean="0"/>
              <a:t>Forsker – ikke forenklet prosess</a:t>
            </a:r>
          </a:p>
          <a:p>
            <a:pPr lvl="1"/>
            <a:r>
              <a:rPr lang="nb-NO" sz="1800" dirty="0" smtClean="0"/>
              <a:t>Vurderingen gjøres i to trinn av </a:t>
            </a:r>
            <a:r>
              <a:rPr lang="nb-NO" sz="1800" dirty="0" err="1" smtClean="0"/>
              <a:t>semi</a:t>
            </a:r>
            <a:r>
              <a:rPr lang="nb-NO" sz="1800" dirty="0" smtClean="0"/>
              <a:t>-adskilte komiteer/grupper</a:t>
            </a:r>
          </a:p>
          <a:p>
            <a:r>
              <a:rPr lang="nb-NO" sz="1800" dirty="0" smtClean="0"/>
              <a:t>Professor/førsteamanuensis – ikke forenklet prosess</a:t>
            </a:r>
          </a:p>
          <a:p>
            <a:pPr lvl="1"/>
            <a:r>
              <a:rPr lang="nb-NO" sz="1800" dirty="0" smtClean="0"/>
              <a:t>Vurderingen gjøres i to trinn av adskilte komiteer/grupper</a:t>
            </a:r>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18</a:t>
            </a:fld>
            <a:endParaRPr lang="nb-NO" dirty="0"/>
          </a:p>
        </p:txBody>
      </p:sp>
    </p:spTree>
    <p:extLst>
      <p:ext uri="{BB962C8B-B14F-4D97-AF65-F5344CB8AC3E}">
        <p14:creationId xmlns:p14="http://schemas.microsoft.com/office/powerpoint/2010/main" val="36522308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400" dirty="0"/>
              <a:t>Enda mer forenklet – kan man la være å lyse ut?</a:t>
            </a:r>
            <a:endParaRPr lang="nb-NO" dirty="0"/>
          </a:p>
        </p:txBody>
      </p:sp>
      <p:sp>
        <p:nvSpPr>
          <p:cNvPr id="3" name="Plassholder for innhold 2"/>
          <p:cNvSpPr>
            <a:spLocks noGrp="1"/>
          </p:cNvSpPr>
          <p:nvPr>
            <p:ph idx="1"/>
          </p:nvPr>
        </p:nvSpPr>
        <p:spPr/>
        <p:txBody>
          <a:bodyPr>
            <a:normAutofit fontScale="85000" lnSpcReduction="20000"/>
          </a:bodyPr>
          <a:lstStyle/>
          <a:p>
            <a:pPr marL="0" indent="0">
              <a:buNone/>
            </a:pPr>
            <a:r>
              <a:rPr lang="nb-NO" sz="1800" u="sng" dirty="0" smtClean="0"/>
              <a:t>Statsansatteloven:</a:t>
            </a:r>
          </a:p>
          <a:p>
            <a:pPr marL="0" indent="0">
              <a:buNone/>
            </a:pPr>
            <a:r>
              <a:rPr lang="nb-NO" sz="1800" dirty="0" smtClean="0"/>
              <a:t>Ja, med hjemmel </a:t>
            </a:r>
            <a:r>
              <a:rPr lang="nb-NO" sz="1800" dirty="0"/>
              <a:t>i </a:t>
            </a:r>
            <a:r>
              <a:rPr lang="nb-NO" sz="1800" dirty="0" err="1" smtClean="0"/>
              <a:t>forskriftens</a:t>
            </a:r>
            <a:r>
              <a:rPr lang="nb-NO" sz="1800" dirty="0" smtClean="0"/>
              <a:t> § 3 (</a:t>
            </a:r>
            <a:r>
              <a:rPr lang="nb-NO" sz="1800" dirty="0"/>
              <a:t>3</a:t>
            </a:r>
            <a:r>
              <a:rPr lang="nb-NO" sz="1800" dirty="0" smtClean="0"/>
              <a:t>):</a:t>
            </a:r>
          </a:p>
          <a:p>
            <a:pPr marL="0" indent="0">
              <a:buNone/>
            </a:pPr>
            <a:r>
              <a:rPr lang="nb-NO" sz="1800" dirty="0" smtClean="0"/>
              <a:t>Det </a:t>
            </a:r>
            <a:r>
              <a:rPr lang="nb-NO" sz="1800" dirty="0"/>
              <a:t>kan gjøres unntak fra </a:t>
            </a:r>
            <a:r>
              <a:rPr lang="nb-NO" sz="1800" dirty="0" err="1"/>
              <a:t>statsansatteloven</a:t>
            </a:r>
            <a:r>
              <a:rPr lang="nb-NO" sz="1800" dirty="0"/>
              <a:t> § 3 til § 7 ved ansettelse av arbeidstakere i staten som skal utføre oppdrag som er eksternt finansierte.</a:t>
            </a:r>
          </a:p>
          <a:p>
            <a:pPr marL="0" indent="0">
              <a:buNone/>
            </a:pPr>
            <a:endParaRPr lang="nb-NO" sz="1800" dirty="0"/>
          </a:p>
          <a:p>
            <a:pPr marL="0" indent="0">
              <a:buNone/>
            </a:pPr>
            <a:r>
              <a:rPr lang="nb-NO" sz="1800" u="sng" dirty="0" smtClean="0"/>
              <a:t>Vår policy:</a:t>
            </a:r>
            <a:endParaRPr lang="nb-NO" sz="1800" u="sng" dirty="0"/>
          </a:p>
          <a:p>
            <a:pPr marL="0" indent="0">
              <a:buNone/>
            </a:pPr>
            <a:r>
              <a:rPr lang="nb-NO" sz="1800" dirty="0" smtClean="0"/>
              <a:t>«Policy </a:t>
            </a:r>
            <a:r>
              <a:rPr lang="nb-NO" sz="1800" dirty="0"/>
              <a:t>for ansettelse i rekrutteringsstillinger og midlertidige stillinger uten forutgående </a:t>
            </a:r>
            <a:r>
              <a:rPr lang="nb-NO" sz="1800" dirty="0" smtClean="0"/>
              <a:t>kunngjøring» </a:t>
            </a:r>
            <a:r>
              <a:rPr lang="nb-NO" sz="1800" dirty="0"/>
              <a:t>(må </a:t>
            </a:r>
            <a:r>
              <a:rPr lang="nb-NO" sz="1800" dirty="0" smtClean="0"/>
              <a:t>oppdateres) (fakultetsstyresak 18/2017)</a:t>
            </a:r>
          </a:p>
          <a:p>
            <a:pPr marL="0" indent="0">
              <a:buNone/>
            </a:pPr>
            <a:endParaRPr lang="nb-NO" sz="1800" dirty="0" smtClean="0"/>
          </a:p>
          <a:p>
            <a:pPr marL="0" indent="0">
              <a:buNone/>
            </a:pPr>
            <a:r>
              <a:rPr lang="nb-NO" sz="1800" i="1" dirty="0" smtClean="0"/>
              <a:t>Ingen grunn til at man ikke skal kunne tilsette fast på grunnlag av prinsippene i ovennevnte policy for midlertidige stillinger. Dette i henhold til tilbakemelding fra juridisk kompetanse ved HR sentralt (allerede anvendt på rekrutteringssaker i fakultetsstyret)</a:t>
            </a:r>
            <a:endParaRPr lang="nb-NO" sz="1800" i="1" dirty="0"/>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19</a:t>
            </a:fld>
            <a:endParaRPr lang="nb-NO" dirty="0"/>
          </a:p>
        </p:txBody>
      </p:sp>
    </p:spTree>
    <p:extLst>
      <p:ext uri="{BB962C8B-B14F-4D97-AF65-F5344CB8AC3E}">
        <p14:creationId xmlns:p14="http://schemas.microsoft.com/office/powerpoint/2010/main" val="1288560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400" dirty="0" smtClean="0"/>
              <a:t>Hva skal vi gjennom?</a:t>
            </a:r>
            <a:endParaRPr lang="nb-NO" sz="2400" dirty="0"/>
          </a:p>
        </p:txBody>
      </p:sp>
      <p:sp>
        <p:nvSpPr>
          <p:cNvPr id="3" name="Plassholder for innhold 2"/>
          <p:cNvSpPr>
            <a:spLocks noGrp="1"/>
          </p:cNvSpPr>
          <p:nvPr>
            <p:ph idx="1"/>
          </p:nvPr>
        </p:nvSpPr>
        <p:spPr/>
        <p:txBody>
          <a:bodyPr>
            <a:noAutofit/>
          </a:bodyPr>
          <a:lstStyle/>
          <a:p>
            <a:r>
              <a:rPr lang="nb-NO" sz="1200" dirty="0" smtClean="0"/>
              <a:t>Hva er en rekrutteringsstilling?</a:t>
            </a:r>
          </a:p>
          <a:p>
            <a:pPr lvl="1"/>
            <a:r>
              <a:rPr lang="nb-NO" sz="1200" dirty="0" smtClean="0"/>
              <a:t>Definisjoner, lovverk og forskrifter</a:t>
            </a:r>
          </a:p>
          <a:p>
            <a:r>
              <a:rPr lang="nb-NO" sz="1200" dirty="0" smtClean="0"/>
              <a:t>Hvordan er rekrutteringsprosessen til en rekrutteringsstilling?</a:t>
            </a:r>
          </a:p>
          <a:p>
            <a:pPr lvl="1"/>
            <a:r>
              <a:rPr lang="nb-NO" sz="1200" dirty="0" smtClean="0"/>
              <a:t>Prinsipper for rekruttering i Staten</a:t>
            </a:r>
          </a:p>
          <a:p>
            <a:pPr lvl="2"/>
            <a:r>
              <a:rPr lang="nb-NO" sz="1200" dirty="0" smtClean="0"/>
              <a:t>Lovverk/forskrifter</a:t>
            </a:r>
          </a:p>
          <a:p>
            <a:pPr lvl="1"/>
            <a:r>
              <a:rPr lang="nb-NO" sz="1200" dirty="0" smtClean="0"/>
              <a:t>Regelverk/policy ved UiB </a:t>
            </a:r>
          </a:p>
          <a:p>
            <a:r>
              <a:rPr lang="nb-NO" sz="1200" dirty="0" smtClean="0"/>
              <a:t>Hvordan følger HR opp rutinene?</a:t>
            </a:r>
          </a:p>
          <a:p>
            <a:r>
              <a:rPr lang="nb-NO" sz="1200" dirty="0" smtClean="0"/>
              <a:t>Hvordan kan vi samarbeide på tvers av de ulike administrative fagfeltene</a:t>
            </a:r>
          </a:p>
          <a:p>
            <a:pPr lvl="1"/>
            <a:r>
              <a:rPr lang="nb-NO" sz="1200" dirty="0" smtClean="0"/>
              <a:t>Hvor ligger utfordringene?</a:t>
            </a:r>
          </a:p>
          <a:p>
            <a:r>
              <a:rPr lang="nb-NO" sz="1200" dirty="0" smtClean="0"/>
              <a:t>Hvordan lykkes enda bedre og mer effektivt i rekruttering av de beste kandidatene</a:t>
            </a:r>
          </a:p>
          <a:p>
            <a:pPr lvl="1"/>
            <a:r>
              <a:rPr lang="nb-NO" sz="1200" dirty="0" smtClean="0"/>
              <a:t>Hvor ligger utfordringene?</a:t>
            </a:r>
          </a:p>
          <a:p>
            <a:pPr lvl="1"/>
            <a:r>
              <a:rPr lang="nb-NO" sz="1200" dirty="0" smtClean="0"/>
              <a:t>Tidlig intervensjon</a:t>
            </a:r>
          </a:p>
          <a:p>
            <a:pPr marL="0" indent="0">
              <a:buNone/>
            </a:pPr>
            <a:r>
              <a:rPr lang="nb-NO" sz="1200" dirty="0" smtClean="0"/>
              <a:t> </a:t>
            </a:r>
            <a:endParaRPr lang="nb-NO" sz="1200" dirty="0"/>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2</a:t>
            </a:fld>
            <a:endParaRPr lang="nb-NO" dirty="0"/>
          </a:p>
        </p:txBody>
      </p:sp>
    </p:spTree>
    <p:extLst>
      <p:ext uri="{BB962C8B-B14F-4D97-AF65-F5344CB8AC3E}">
        <p14:creationId xmlns:p14="http://schemas.microsoft.com/office/powerpoint/2010/main" val="2052300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022920" y="627535"/>
            <a:ext cx="7149480" cy="666398"/>
          </a:xfrm>
        </p:spPr>
        <p:txBody>
          <a:bodyPr/>
          <a:lstStyle/>
          <a:p>
            <a:pPr>
              <a:lnSpc>
                <a:spcPct val="100000"/>
              </a:lnSpc>
            </a:pPr>
            <a:r>
              <a:rPr lang="nb-NO" sz="2000" dirty="0"/>
              <a:t>Policy for ansettelse i rekrutteringsstillinger og midlertidige stillinger uten forutgående kunngjøring</a:t>
            </a:r>
          </a:p>
        </p:txBody>
      </p:sp>
      <p:sp>
        <p:nvSpPr>
          <p:cNvPr id="3" name="Plassholder for innhold 2"/>
          <p:cNvSpPr>
            <a:spLocks noGrp="1"/>
          </p:cNvSpPr>
          <p:nvPr>
            <p:ph idx="1"/>
          </p:nvPr>
        </p:nvSpPr>
        <p:spPr/>
        <p:txBody>
          <a:bodyPr>
            <a:normAutofit/>
          </a:bodyPr>
          <a:lstStyle/>
          <a:p>
            <a:pPr marL="0" indent="0">
              <a:buNone/>
            </a:pPr>
            <a:r>
              <a:rPr lang="nb-NO" sz="1800" dirty="0"/>
              <a:t>Formålet med policydokumentet er å angi generelle prinsipper for å definere om det foreligger hjemmel for å ansette i midlertidige vitenskapelige stillinger uten forutgående utlysning, og gi føringer for hvordan denne type ansettelser skal håndteres. Det er en målsetting at denne type saker behandles likt ved alle fakultetets institutt. Dette dokumentet vil kunne bidra til bedre planlegging av rekruttering til prosjekter, og at man på et tidlig tidspunkt får avklart behov opp mot muligheter i policy og regelverk. </a:t>
            </a:r>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20</a:t>
            </a:fld>
            <a:endParaRPr lang="nb-NO" dirty="0"/>
          </a:p>
        </p:txBody>
      </p:sp>
    </p:spTree>
    <p:extLst>
      <p:ext uri="{BB962C8B-B14F-4D97-AF65-F5344CB8AC3E}">
        <p14:creationId xmlns:p14="http://schemas.microsoft.com/office/powerpoint/2010/main" val="121279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p:cNvSpPr>
            <a:spLocks noGrp="1"/>
          </p:cNvSpPr>
          <p:nvPr>
            <p:ph type="body" idx="1"/>
          </p:nvPr>
        </p:nvSpPr>
        <p:spPr>
          <a:xfrm>
            <a:off x="1103589" y="1661641"/>
            <a:ext cx="3420000" cy="432048"/>
          </a:xfrm>
        </p:spPr>
        <p:txBody>
          <a:bodyPr/>
          <a:lstStyle/>
          <a:p>
            <a:r>
              <a:rPr lang="nb-NO" dirty="0" smtClean="0"/>
              <a:t>Stipendiatstillinger</a:t>
            </a:r>
            <a:endParaRPr lang="nb-NO" dirty="0"/>
          </a:p>
        </p:txBody>
      </p:sp>
      <p:sp>
        <p:nvSpPr>
          <p:cNvPr id="3" name="Plassholder for tekst 2"/>
          <p:cNvSpPr>
            <a:spLocks noGrp="1"/>
          </p:cNvSpPr>
          <p:nvPr>
            <p:ph type="body" sz="quarter" idx="3"/>
          </p:nvPr>
        </p:nvSpPr>
        <p:spPr>
          <a:xfrm>
            <a:off x="4752400" y="1661641"/>
            <a:ext cx="3420000" cy="432048"/>
          </a:xfrm>
        </p:spPr>
        <p:txBody>
          <a:bodyPr/>
          <a:lstStyle/>
          <a:p>
            <a:r>
              <a:rPr lang="nb-NO" dirty="0" smtClean="0"/>
              <a:t>Postdoktorstillinger</a:t>
            </a:r>
            <a:endParaRPr lang="nb-NO" dirty="0"/>
          </a:p>
        </p:txBody>
      </p:sp>
      <p:sp>
        <p:nvSpPr>
          <p:cNvPr id="4" name="Plassholder for innhold 3"/>
          <p:cNvSpPr>
            <a:spLocks noGrp="1"/>
          </p:cNvSpPr>
          <p:nvPr>
            <p:ph sz="half" idx="13"/>
          </p:nvPr>
        </p:nvSpPr>
        <p:spPr>
          <a:xfrm>
            <a:off x="1022920" y="2263700"/>
            <a:ext cx="3420000" cy="2180258"/>
          </a:xfrm>
        </p:spPr>
        <p:txBody>
          <a:bodyPr>
            <a:normAutofit/>
          </a:bodyPr>
          <a:lstStyle/>
          <a:p>
            <a:pPr marL="0" indent="0">
              <a:buNone/>
            </a:pPr>
            <a:r>
              <a:rPr lang="nb-NO" sz="1800" u="sng" dirty="0" smtClean="0"/>
              <a:t>Forutsetninger</a:t>
            </a:r>
            <a:endParaRPr lang="nb-NO" sz="1800" dirty="0" smtClean="0"/>
          </a:p>
          <a:p>
            <a:r>
              <a:rPr lang="nb-NO" sz="1800" dirty="0" smtClean="0"/>
              <a:t>Personlige stipend</a:t>
            </a:r>
          </a:p>
          <a:p>
            <a:pPr marL="0" indent="0">
              <a:buNone/>
            </a:pPr>
            <a:endParaRPr lang="nb-NO" sz="1800" dirty="0"/>
          </a:p>
          <a:p>
            <a:pPr marL="0" indent="0">
              <a:buNone/>
            </a:pPr>
            <a:r>
              <a:rPr lang="nb-NO" sz="1400" dirty="0" smtClean="0"/>
              <a:t>Det </a:t>
            </a:r>
            <a:r>
              <a:rPr lang="nb-NO" sz="1400" i="1" dirty="0" smtClean="0"/>
              <a:t>kan</a:t>
            </a:r>
            <a:r>
              <a:rPr lang="nb-NO" sz="1400" dirty="0" smtClean="0"/>
              <a:t> være tilfeller der forutsetningene til høyre kan komme til anvendelse også ved stipendiatstillinger, men dette vil være svært sjeldent</a:t>
            </a:r>
            <a:endParaRPr lang="nb-NO" sz="1400" dirty="0"/>
          </a:p>
        </p:txBody>
      </p:sp>
      <p:sp>
        <p:nvSpPr>
          <p:cNvPr id="5" name="Plassholder for innhold 4"/>
          <p:cNvSpPr>
            <a:spLocks noGrp="1"/>
          </p:cNvSpPr>
          <p:nvPr>
            <p:ph sz="half" idx="2"/>
          </p:nvPr>
        </p:nvSpPr>
        <p:spPr>
          <a:xfrm>
            <a:off x="4752400" y="2263700"/>
            <a:ext cx="3420000" cy="2180258"/>
          </a:xfrm>
        </p:spPr>
        <p:txBody>
          <a:bodyPr>
            <a:normAutofit/>
          </a:bodyPr>
          <a:lstStyle/>
          <a:p>
            <a:pPr marL="0" indent="0">
              <a:buNone/>
            </a:pPr>
            <a:r>
              <a:rPr lang="nb-NO" sz="1800" u="sng" dirty="0" smtClean="0"/>
              <a:t>Forutsetninger</a:t>
            </a:r>
            <a:endParaRPr lang="nb-NO" sz="1800" dirty="0" smtClean="0"/>
          </a:p>
          <a:p>
            <a:r>
              <a:rPr lang="nb-NO" sz="1800" dirty="0" smtClean="0"/>
              <a:t>Personlige stipend</a:t>
            </a:r>
          </a:p>
          <a:p>
            <a:r>
              <a:rPr lang="nb-NO" sz="1800" dirty="0" smtClean="0"/>
              <a:t>Sentral deltakelse i prosjektsøknad</a:t>
            </a:r>
          </a:p>
          <a:p>
            <a:r>
              <a:rPr lang="nb-NO" sz="1800" dirty="0" smtClean="0"/>
              <a:t>Kandidat med spisskompetanse</a:t>
            </a:r>
          </a:p>
          <a:p>
            <a:r>
              <a:rPr lang="nb-NO" sz="1800" dirty="0" smtClean="0"/>
              <a:t>Oppdragsgivers vilkår</a:t>
            </a:r>
            <a:endParaRPr lang="nb-NO" sz="1800" dirty="0"/>
          </a:p>
        </p:txBody>
      </p:sp>
      <p:sp>
        <p:nvSpPr>
          <p:cNvPr id="6" name="Tittel 5"/>
          <p:cNvSpPr>
            <a:spLocks noGrp="1"/>
          </p:cNvSpPr>
          <p:nvPr>
            <p:ph type="title"/>
          </p:nvPr>
        </p:nvSpPr>
        <p:spPr>
          <a:xfrm>
            <a:off x="1022920" y="804231"/>
            <a:ext cx="7149480" cy="687399"/>
          </a:xfrm>
        </p:spPr>
        <p:txBody>
          <a:bodyPr/>
          <a:lstStyle/>
          <a:p>
            <a:pPr>
              <a:lnSpc>
                <a:spcPct val="100000"/>
              </a:lnSpc>
            </a:pPr>
            <a:r>
              <a:rPr lang="nb-NO" sz="1800" dirty="0" smtClean="0"/>
              <a:t>Mer om forenklet </a:t>
            </a:r>
            <a:r>
              <a:rPr lang="nb-NO" sz="1800" dirty="0"/>
              <a:t>– Policy for ansettelse i rekrutteringsstillinger og midlertidige stillinger uten forutgående kunngjøring</a:t>
            </a:r>
          </a:p>
        </p:txBody>
      </p:sp>
      <p:sp>
        <p:nvSpPr>
          <p:cNvPr id="7" name="Plassholder for dato 6"/>
          <p:cNvSpPr>
            <a:spLocks noGrp="1"/>
          </p:cNvSpPr>
          <p:nvPr>
            <p:ph type="dt" sz="half" idx="14"/>
          </p:nvPr>
        </p:nvSpPr>
        <p:spPr/>
        <p:txBody>
          <a:bodyPr/>
          <a:lstStyle/>
          <a:p>
            <a:r>
              <a:rPr lang="nb-NO" dirty="0" smtClean="0"/>
              <a:t>25.10.2017</a:t>
            </a:r>
            <a:endParaRPr lang="nb-NO" dirty="0"/>
          </a:p>
        </p:txBody>
      </p:sp>
      <p:sp>
        <p:nvSpPr>
          <p:cNvPr id="8" name="Plassholder for bunntekst 7"/>
          <p:cNvSpPr>
            <a:spLocks noGrp="1"/>
          </p:cNvSpPr>
          <p:nvPr>
            <p:ph type="ftr" sz="quarter" idx="15"/>
          </p:nvPr>
        </p:nvSpPr>
        <p:spPr/>
        <p:txBody>
          <a:bodyPr/>
          <a:lstStyle/>
          <a:p>
            <a:r>
              <a:rPr lang="nb-NO" smtClean="0"/>
              <a:t>Universitetet i Bergen</a:t>
            </a:r>
            <a:endParaRPr lang="nb-NO" dirty="0"/>
          </a:p>
        </p:txBody>
      </p:sp>
      <p:sp>
        <p:nvSpPr>
          <p:cNvPr id="9" name="Plassholder for lysbildenummer 8"/>
          <p:cNvSpPr>
            <a:spLocks noGrp="1"/>
          </p:cNvSpPr>
          <p:nvPr>
            <p:ph type="sldNum" sz="quarter" idx="16"/>
          </p:nvPr>
        </p:nvSpPr>
        <p:spPr/>
        <p:txBody>
          <a:bodyPr/>
          <a:lstStyle/>
          <a:p>
            <a:r>
              <a:rPr lang="nb-NO" smtClean="0"/>
              <a:t>Side </a:t>
            </a:r>
            <a:fld id="{06C54713-27B5-4268-B680-29C9FB350413}" type="slidenum">
              <a:rPr lang="nb-NO" smtClean="0"/>
              <a:pPr/>
              <a:t>21</a:t>
            </a:fld>
            <a:endParaRPr lang="nb-NO" dirty="0"/>
          </a:p>
        </p:txBody>
      </p:sp>
    </p:spTree>
    <p:extLst>
      <p:ext uri="{BB962C8B-B14F-4D97-AF65-F5344CB8AC3E}">
        <p14:creationId xmlns:p14="http://schemas.microsoft.com/office/powerpoint/2010/main" val="949658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1800" dirty="0" smtClean="0"/>
              <a:t>Føringer ved ansettelse uten forutgående kunngjøring</a:t>
            </a:r>
            <a:endParaRPr lang="nb-NO" sz="1800" dirty="0"/>
          </a:p>
        </p:txBody>
      </p:sp>
      <p:sp>
        <p:nvSpPr>
          <p:cNvPr id="3" name="Plassholder for innhold 2"/>
          <p:cNvSpPr>
            <a:spLocks noGrp="1"/>
          </p:cNvSpPr>
          <p:nvPr>
            <p:ph idx="1"/>
          </p:nvPr>
        </p:nvSpPr>
        <p:spPr/>
        <p:txBody>
          <a:bodyPr>
            <a:normAutofit fontScale="62500" lnSpcReduction="20000"/>
          </a:bodyPr>
          <a:lstStyle/>
          <a:p>
            <a:pPr marL="0" indent="0">
              <a:buNone/>
            </a:pPr>
            <a:r>
              <a:rPr lang="nb-NO" dirty="0"/>
              <a:t>Dersom en eller flere av forutsetningene for tilsetting uten forutgående utlysning er tilstede skal følgende føringer legges til grunn i den videre rekrutteringsprosessen</a:t>
            </a:r>
            <a:r>
              <a:rPr lang="nb-NO" dirty="0" smtClean="0"/>
              <a:t>:</a:t>
            </a:r>
          </a:p>
          <a:p>
            <a:pPr marL="0" indent="0">
              <a:buNone/>
            </a:pPr>
            <a:endParaRPr lang="nb-NO" dirty="0"/>
          </a:p>
          <a:p>
            <a:pPr marL="857250" lvl="1" indent="-457200">
              <a:buAutoNum type="arabicPeriod"/>
            </a:pPr>
            <a:r>
              <a:rPr lang="nb-NO" dirty="0" smtClean="0"/>
              <a:t>Det </a:t>
            </a:r>
            <a:r>
              <a:rPr lang="nb-NO" dirty="0"/>
              <a:t>skal utarbeides en stillingsomtale for </a:t>
            </a:r>
            <a:r>
              <a:rPr lang="nb-NO" dirty="0" smtClean="0"/>
              <a:t>stillingen</a:t>
            </a:r>
          </a:p>
          <a:p>
            <a:pPr marL="857250" lvl="1" indent="-457200">
              <a:buAutoNum type="arabicPeriod"/>
            </a:pPr>
            <a:r>
              <a:rPr lang="nb-NO" dirty="0" smtClean="0"/>
              <a:t>Kvalifikasjonene </a:t>
            </a:r>
            <a:r>
              <a:rPr lang="nb-NO" dirty="0"/>
              <a:t>til kandidater som ansettes uten utlysning skal </a:t>
            </a:r>
            <a:r>
              <a:rPr lang="nb-NO" dirty="0" smtClean="0"/>
              <a:t>evalueres</a:t>
            </a:r>
          </a:p>
          <a:p>
            <a:pPr marL="857250" lvl="1" indent="-457200">
              <a:buAutoNum type="arabicPeriod"/>
            </a:pPr>
            <a:r>
              <a:rPr lang="nb-NO" dirty="0" smtClean="0"/>
              <a:t>Det </a:t>
            </a:r>
            <a:r>
              <a:rPr lang="nb-NO" dirty="0"/>
              <a:t>opprettes sakkyndigkomité på lik linje med for utlyste stillinger for vurdering av søkeren for å sikre at kandidaten er kvalifisert (CV, intervjuer, dokumentasjon, referansesjekk). I enkelttilfeller der dette vurderes som åpenbart unødvendig må dette begrunnes av </a:t>
            </a:r>
            <a:r>
              <a:rPr lang="nb-NO" dirty="0" smtClean="0"/>
              <a:t>instituttleder</a:t>
            </a:r>
          </a:p>
          <a:p>
            <a:pPr marL="857250" lvl="1" indent="-457200">
              <a:buAutoNum type="arabicPeriod"/>
            </a:pPr>
            <a:r>
              <a:rPr lang="nb-NO" dirty="0" smtClean="0"/>
              <a:t>Kandidaten </a:t>
            </a:r>
            <a:r>
              <a:rPr lang="nb-NO" dirty="0"/>
              <a:t>skal innstilles av instituttleder ved relevant </a:t>
            </a:r>
            <a:r>
              <a:rPr lang="nb-NO" dirty="0" smtClean="0"/>
              <a:t>institutt</a:t>
            </a:r>
          </a:p>
          <a:p>
            <a:pPr marL="857250" lvl="1" indent="-457200">
              <a:buAutoNum type="arabicPeriod"/>
            </a:pPr>
            <a:r>
              <a:rPr lang="nb-NO" dirty="0" smtClean="0"/>
              <a:t>Ansettelsen </a:t>
            </a:r>
            <a:r>
              <a:rPr lang="nb-NO" dirty="0"/>
              <a:t>skal legges frem for og vedtas av Ansettelsesutvalget</a:t>
            </a:r>
          </a:p>
          <a:p>
            <a:pPr marL="0" indent="0">
              <a:buNone/>
            </a:pPr>
            <a:endParaRPr lang="nb-NO" dirty="0"/>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22</a:t>
            </a:fld>
            <a:endParaRPr lang="nb-NO" dirty="0"/>
          </a:p>
        </p:txBody>
      </p:sp>
    </p:spTree>
    <p:extLst>
      <p:ext uri="{BB962C8B-B14F-4D97-AF65-F5344CB8AC3E}">
        <p14:creationId xmlns:p14="http://schemas.microsoft.com/office/powerpoint/2010/main" val="34608176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1800" dirty="0" smtClean="0"/>
              <a:t>Anbefalt praksis for planlegging av rekruttering i prosjekter </a:t>
            </a:r>
            <a:endParaRPr lang="nb-NO" sz="1800" dirty="0"/>
          </a:p>
        </p:txBody>
      </p:sp>
      <p:sp>
        <p:nvSpPr>
          <p:cNvPr id="3" name="Plassholder for innhold 2"/>
          <p:cNvSpPr>
            <a:spLocks noGrp="1"/>
          </p:cNvSpPr>
          <p:nvPr>
            <p:ph idx="1"/>
          </p:nvPr>
        </p:nvSpPr>
        <p:spPr>
          <a:xfrm>
            <a:off x="1022920" y="1455950"/>
            <a:ext cx="7149480" cy="3060016"/>
          </a:xfrm>
        </p:spPr>
        <p:txBody>
          <a:bodyPr>
            <a:noAutofit/>
          </a:bodyPr>
          <a:lstStyle/>
          <a:p>
            <a:pPr marL="0" lvl="0" indent="0">
              <a:buNone/>
            </a:pPr>
            <a:r>
              <a:rPr lang="nb-NO" sz="1600" i="1" dirty="0" smtClean="0"/>
              <a:t>Det </a:t>
            </a:r>
            <a:r>
              <a:rPr lang="nb-NO" sz="1600" i="1" dirty="0"/>
              <a:t>er av avgjørende betydning at det så tidlig som mulig blir avklart hvordan prosjektleder ser for seg å rekruttere personell til prosjektet</a:t>
            </a:r>
            <a:endParaRPr lang="nb-NO" sz="1600" dirty="0"/>
          </a:p>
          <a:p>
            <a:r>
              <a:rPr lang="nb-NO" sz="1600" dirty="0"/>
              <a:t>Som hovedregel skal alle stillinger lyses ut, men hvis det kan være grunnlag for tilsetting uten utlysning bør dette være avklart allerede når det skrives prosjektsøknader</a:t>
            </a:r>
            <a:r>
              <a:rPr lang="nb-NO" sz="1600" dirty="0" smtClean="0"/>
              <a:t>. </a:t>
            </a:r>
          </a:p>
          <a:p>
            <a:r>
              <a:rPr lang="nb-NO" sz="1600" dirty="0" smtClean="0"/>
              <a:t>Fra </a:t>
            </a:r>
            <a:r>
              <a:rPr lang="nb-NO" sz="1600" dirty="0"/>
              <a:t>et HR-perspektiv er det ønskelig med sømløs saksbehandling og det er derfor avgjørende at HR-MN får avklart så tidlig som mulig om det vil være grunnlag for tilsetting uten forutgående kunngjøring i enkeltsaker.</a:t>
            </a:r>
          </a:p>
          <a:p>
            <a:r>
              <a:rPr lang="nb-NO" sz="1600" dirty="0"/>
              <a:t>I rådgivningen i disse sakene bør det understrekes at hovedregelen er at alle stillinger skal lyses </a:t>
            </a:r>
            <a:r>
              <a:rPr lang="nb-NO" sz="1600" dirty="0" smtClean="0"/>
              <a:t>ut</a:t>
            </a:r>
            <a:r>
              <a:rPr lang="nb-NO" sz="1600" dirty="0"/>
              <a:t>.</a:t>
            </a:r>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23</a:t>
            </a:fld>
            <a:endParaRPr lang="nb-NO" dirty="0"/>
          </a:p>
        </p:txBody>
      </p:sp>
    </p:spTree>
    <p:extLst>
      <p:ext uri="{BB962C8B-B14F-4D97-AF65-F5344CB8AC3E}">
        <p14:creationId xmlns:p14="http://schemas.microsoft.com/office/powerpoint/2010/main" val="5358807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000" dirty="0" smtClean="0"/>
              <a:t>Hvordan blir rutinene fulgt opp fra HR-avdelingen?</a:t>
            </a:r>
            <a:endParaRPr lang="nb-NO" sz="2000" dirty="0"/>
          </a:p>
        </p:txBody>
      </p:sp>
      <p:sp>
        <p:nvSpPr>
          <p:cNvPr id="3" name="Plassholder for innhold 2"/>
          <p:cNvSpPr>
            <a:spLocks noGrp="1"/>
          </p:cNvSpPr>
          <p:nvPr>
            <p:ph idx="1"/>
          </p:nvPr>
        </p:nvSpPr>
        <p:spPr/>
        <p:txBody>
          <a:bodyPr/>
          <a:lstStyle/>
          <a:p>
            <a:r>
              <a:rPr lang="nb-NO" dirty="0" smtClean="0"/>
              <a:t>Rutinefokus – utvikling av maler</a:t>
            </a:r>
          </a:p>
          <a:p>
            <a:r>
              <a:rPr lang="nb-NO" dirty="0" smtClean="0"/>
              <a:t>Informasjon</a:t>
            </a:r>
          </a:p>
          <a:p>
            <a:r>
              <a:rPr lang="nb-NO" dirty="0" smtClean="0"/>
              <a:t>Opplæring - kursing</a:t>
            </a:r>
          </a:p>
          <a:p>
            <a:r>
              <a:rPr lang="nb-NO" dirty="0" smtClean="0"/>
              <a:t>Lære gjennom saker</a:t>
            </a:r>
          </a:p>
          <a:p>
            <a:r>
              <a:rPr lang="nb-NO" dirty="0" smtClean="0"/>
              <a:t>Kontrollpunkt</a:t>
            </a:r>
            <a:endParaRPr lang="nb-NO" dirty="0"/>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24</a:t>
            </a:fld>
            <a:endParaRPr lang="nb-NO" dirty="0"/>
          </a:p>
        </p:txBody>
      </p:sp>
    </p:spTree>
    <p:extLst>
      <p:ext uri="{BB962C8B-B14F-4D97-AF65-F5344CB8AC3E}">
        <p14:creationId xmlns:p14="http://schemas.microsoft.com/office/powerpoint/2010/main" val="19146807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022109" y="774000"/>
            <a:ext cx="7149480" cy="717630"/>
          </a:xfrm>
        </p:spPr>
        <p:txBody>
          <a:bodyPr/>
          <a:lstStyle/>
          <a:p>
            <a:pPr>
              <a:lnSpc>
                <a:spcPct val="100000"/>
              </a:lnSpc>
            </a:pPr>
            <a:r>
              <a:rPr lang="nb-NO" sz="2400" dirty="0" smtClean="0"/>
              <a:t>Har du hørt den om personalkonsulenten og prosjektsøknaden?</a:t>
            </a:r>
            <a:endParaRPr lang="nb-NO" sz="2400" dirty="0"/>
          </a:p>
        </p:txBody>
      </p:sp>
      <p:sp>
        <p:nvSpPr>
          <p:cNvPr id="3" name="Plassholder for innhold 2"/>
          <p:cNvSpPr>
            <a:spLocks noGrp="1"/>
          </p:cNvSpPr>
          <p:nvPr>
            <p:ph idx="1"/>
          </p:nvPr>
        </p:nvSpPr>
        <p:spPr>
          <a:xfrm>
            <a:off x="1022920" y="1563638"/>
            <a:ext cx="7149480" cy="2808312"/>
          </a:xfrm>
        </p:spPr>
        <p:txBody>
          <a:bodyPr/>
          <a:lstStyle/>
          <a:p>
            <a:pPr marL="0" indent="0">
              <a:buNone/>
            </a:pPr>
            <a:r>
              <a:rPr lang="nb-NO" dirty="0" smtClean="0"/>
              <a:t>….ikke jeg heller</a:t>
            </a:r>
            <a:endParaRPr lang="nb-NO" dirty="0"/>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25</a:t>
            </a:fld>
            <a:endParaRPr lang="nb-NO" dirty="0"/>
          </a:p>
        </p:txBody>
      </p:sp>
      <p:pic>
        <p:nvPicPr>
          <p:cNvPr id="7" name="Bilde 6"/>
          <p:cNvPicPr>
            <a:picLocks noChangeAspect="1"/>
          </p:cNvPicPr>
          <p:nvPr/>
        </p:nvPicPr>
        <p:blipFill>
          <a:blip r:embed="rId3"/>
          <a:stretch>
            <a:fillRect/>
          </a:stretch>
        </p:blipFill>
        <p:spPr>
          <a:xfrm>
            <a:off x="845184" y="2070145"/>
            <a:ext cx="7309738" cy="859611"/>
          </a:xfrm>
          <a:prstGeom prst="rect">
            <a:avLst/>
          </a:prstGeom>
        </p:spPr>
      </p:pic>
      <p:pic>
        <p:nvPicPr>
          <p:cNvPr id="8" name="Bilde 7"/>
          <p:cNvPicPr>
            <a:picLocks noChangeAspect="1"/>
          </p:cNvPicPr>
          <p:nvPr/>
        </p:nvPicPr>
        <p:blipFill>
          <a:blip r:embed="rId4"/>
          <a:stretch>
            <a:fillRect/>
          </a:stretch>
        </p:blipFill>
        <p:spPr>
          <a:xfrm>
            <a:off x="1022109" y="2859783"/>
            <a:ext cx="7328027" cy="1353140"/>
          </a:xfrm>
          <a:prstGeom prst="rect">
            <a:avLst/>
          </a:prstGeom>
        </p:spPr>
      </p:pic>
    </p:spTree>
    <p:extLst>
      <p:ext uri="{BB962C8B-B14F-4D97-AF65-F5344CB8AC3E}">
        <p14:creationId xmlns:p14="http://schemas.microsoft.com/office/powerpoint/2010/main" val="4027810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nSpc>
                <a:spcPct val="100000"/>
              </a:lnSpc>
            </a:pPr>
            <a:r>
              <a:rPr lang="nb-NO" sz="2400" dirty="0" smtClean="0"/>
              <a:t>Skjema over faser for arbeidsstøtte </a:t>
            </a:r>
            <a:r>
              <a:rPr lang="nb-NO" sz="2400" dirty="0"/>
              <a:t>for bidrags- og oppdragsfinansiert aktivitet (BOA)</a:t>
            </a:r>
          </a:p>
        </p:txBody>
      </p:sp>
      <p:graphicFrame>
        <p:nvGraphicFramePr>
          <p:cNvPr id="1034" name="Plassholder for innhold 1033"/>
          <p:cNvGraphicFramePr>
            <a:graphicFrameLocks noGrp="1"/>
          </p:cNvGraphicFramePr>
          <p:nvPr>
            <p:ph idx="1"/>
            <p:extLst>
              <p:ext uri="{D42A27DB-BD31-4B8C-83A1-F6EECF244321}">
                <p14:modId xmlns:p14="http://schemas.microsoft.com/office/powerpoint/2010/main" val="1945571468"/>
              </p:ext>
            </p:extLst>
          </p:nvPr>
        </p:nvGraphicFramePr>
        <p:xfrm>
          <a:off x="1022920" y="2139702"/>
          <a:ext cx="7149480" cy="22322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dirty="0"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26</a:t>
            </a:fld>
            <a:endParaRPr lang="nb-NO" dirty="0"/>
          </a:p>
        </p:txBody>
      </p:sp>
      <p:sp>
        <p:nvSpPr>
          <p:cNvPr id="8" name="Plassholder for innhold 2"/>
          <p:cNvSpPr txBox="1">
            <a:spLocks/>
          </p:cNvSpPr>
          <p:nvPr/>
        </p:nvSpPr>
        <p:spPr>
          <a:xfrm>
            <a:off x="1022920" y="1635646"/>
            <a:ext cx="7149480" cy="2736304"/>
          </a:xfrm>
          <a:prstGeom prst="rect">
            <a:avLst/>
          </a:prstGeom>
        </p:spPr>
        <p:txBody>
          <a:bodyPr vert="horz" lIns="0" tIns="0" rIns="0" bIns="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2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2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nb-NO" dirty="0" smtClean="0"/>
          </a:p>
        </p:txBody>
      </p:sp>
      <p:sp>
        <p:nvSpPr>
          <p:cNvPr id="9" name="Plassholder for innhold 2"/>
          <p:cNvSpPr txBox="1">
            <a:spLocks/>
          </p:cNvSpPr>
          <p:nvPr/>
        </p:nvSpPr>
        <p:spPr>
          <a:xfrm>
            <a:off x="683568" y="1788046"/>
            <a:ext cx="7641232" cy="2736304"/>
          </a:xfrm>
          <a:prstGeom prst="rect">
            <a:avLst/>
          </a:prstGeom>
        </p:spPr>
        <p:txBody>
          <a:bodyPr vert="horz" lIns="0" tIns="0" rIns="0" bIns="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2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2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nb-NO" dirty="0"/>
          </a:p>
          <a:p>
            <a:pPr marL="0" indent="0">
              <a:buNone/>
            </a:pPr>
            <a:endParaRPr lang="nb-NO" dirty="0" smtClean="0"/>
          </a:p>
          <a:p>
            <a:pPr marL="0" indent="0">
              <a:buNone/>
            </a:pPr>
            <a:endParaRPr lang="nb-NO" dirty="0"/>
          </a:p>
          <a:p>
            <a:pPr marL="0" indent="0">
              <a:buNone/>
            </a:pPr>
            <a:endParaRPr lang="nb-NO" dirty="0" smtClean="0"/>
          </a:p>
          <a:p>
            <a:endParaRPr lang="nb-NO" dirty="0"/>
          </a:p>
          <a:p>
            <a:endParaRPr lang="nb-NO" dirty="0" smtClean="0"/>
          </a:p>
          <a:p>
            <a:pPr marL="0" indent="0">
              <a:buNone/>
            </a:pPr>
            <a:r>
              <a:rPr lang="nb-NO" sz="1000" i="1" dirty="0" smtClean="0"/>
              <a:t>Lånt fra HR-avdelingens gjennomgang av forberedelse for Charter &amp; Code </a:t>
            </a:r>
            <a:endParaRPr lang="nb-NO" sz="1000" i="1" dirty="0"/>
          </a:p>
          <a:p>
            <a:pPr marL="0" indent="0">
              <a:buNone/>
            </a:pPr>
            <a:endParaRPr lang="nb-NO" dirty="0"/>
          </a:p>
        </p:txBody>
      </p:sp>
    </p:spTree>
    <p:extLst>
      <p:ext uri="{BB962C8B-B14F-4D97-AF65-F5344CB8AC3E}">
        <p14:creationId xmlns:p14="http://schemas.microsoft.com/office/powerpoint/2010/main" val="13287152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sz="half" idx="1"/>
          </p:nvPr>
        </p:nvSpPr>
        <p:spPr>
          <a:xfrm>
            <a:off x="1022920" y="1635646"/>
            <a:ext cx="3405064" cy="2736304"/>
          </a:xfrm>
        </p:spPr>
        <p:txBody>
          <a:bodyPr>
            <a:normAutofit/>
          </a:bodyPr>
          <a:lstStyle/>
          <a:p>
            <a:r>
              <a:rPr lang="nb-NO" sz="1800" dirty="0" smtClean="0"/>
              <a:t>Flere fantastiske fora for fordeling av fakta </a:t>
            </a:r>
          </a:p>
          <a:p>
            <a:r>
              <a:rPr lang="nb-NO" sz="1800" dirty="0" smtClean="0"/>
              <a:t>Færre sololøp – mer lagspill</a:t>
            </a:r>
          </a:p>
          <a:p>
            <a:r>
              <a:rPr lang="nb-NO" sz="1800" dirty="0" smtClean="0"/>
              <a:t>Helhetlig tenkning</a:t>
            </a:r>
          </a:p>
          <a:p>
            <a:r>
              <a:rPr lang="nb-NO" sz="1800" dirty="0" smtClean="0"/>
              <a:t>Forventningsavklaring med våre venner i forskningsråd</a:t>
            </a:r>
          </a:p>
          <a:p>
            <a:r>
              <a:rPr lang="nb-NO" sz="1800" dirty="0" smtClean="0"/>
              <a:t>Kulturendring</a:t>
            </a:r>
            <a:endParaRPr lang="nb-NO" sz="1800" dirty="0"/>
          </a:p>
        </p:txBody>
      </p:sp>
      <p:sp>
        <p:nvSpPr>
          <p:cNvPr id="3" name="Plassholder for innhold 2"/>
          <p:cNvSpPr>
            <a:spLocks noGrp="1"/>
          </p:cNvSpPr>
          <p:nvPr>
            <p:ph sz="half" idx="2"/>
          </p:nvPr>
        </p:nvSpPr>
        <p:spPr>
          <a:xfrm>
            <a:off x="4752400" y="1635646"/>
            <a:ext cx="3420000" cy="2736304"/>
          </a:xfrm>
        </p:spPr>
        <p:txBody>
          <a:bodyPr>
            <a:normAutofit/>
          </a:bodyPr>
          <a:lstStyle/>
          <a:p>
            <a:r>
              <a:rPr lang="nb-NO" sz="1800" dirty="0" smtClean="0"/>
              <a:t>Snu byrden til noe positivt</a:t>
            </a:r>
          </a:p>
          <a:p>
            <a:pPr lvl="1"/>
            <a:r>
              <a:rPr lang="nb-NO" sz="1800" dirty="0" smtClean="0"/>
              <a:t>Karriereutvikling</a:t>
            </a:r>
          </a:p>
          <a:p>
            <a:pPr lvl="1"/>
            <a:r>
              <a:rPr lang="nb-NO" sz="1800" dirty="0" smtClean="0"/>
              <a:t>Bedre bruk av ressurser, for eksempel økt bruk av postdoktorer til </a:t>
            </a:r>
            <a:r>
              <a:rPr lang="nb-NO" sz="1800" dirty="0"/>
              <a:t>u</a:t>
            </a:r>
            <a:r>
              <a:rPr lang="nb-NO" sz="1800" dirty="0" smtClean="0"/>
              <a:t>ndervisningsdekning</a:t>
            </a:r>
            <a:endParaRPr lang="nb-NO" sz="1800" dirty="0"/>
          </a:p>
        </p:txBody>
      </p:sp>
      <p:sp>
        <p:nvSpPr>
          <p:cNvPr id="4" name="Tittel 3"/>
          <p:cNvSpPr>
            <a:spLocks noGrp="1"/>
          </p:cNvSpPr>
          <p:nvPr>
            <p:ph type="title"/>
          </p:nvPr>
        </p:nvSpPr>
        <p:spPr>
          <a:xfrm>
            <a:off x="1017105" y="792745"/>
            <a:ext cx="7149480" cy="712903"/>
          </a:xfrm>
        </p:spPr>
        <p:txBody>
          <a:bodyPr/>
          <a:lstStyle/>
          <a:p>
            <a:pPr>
              <a:lnSpc>
                <a:spcPct val="100000"/>
              </a:lnSpc>
            </a:pPr>
            <a:r>
              <a:rPr lang="nb-NO" sz="2000" dirty="0" smtClean="0"/>
              <a:t>Hvordan lykkes enda bedre og mer effektivt i rekruttering av de rette kandidatene?</a:t>
            </a:r>
            <a:endParaRPr lang="nb-NO" sz="2000" dirty="0"/>
          </a:p>
        </p:txBody>
      </p:sp>
      <p:sp>
        <p:nvSpPr>
          <p:cNvPr id="5" name="Plassholder for dato 4"/>
          <p:cNvSpPr>
            <a:spLocks noGrp="1"/>
          </p:cNvSpPr>
          <p:nvPr>
            <p:ph type="dt" sz="half" idx="10"/>
          </p:nvPr>
        </p:nvSpPr>
        <p:spPr/>
        <p:txBody>
          <a:bodyPr/>
          <a:lstStyle/>
          <a:p>
            <a:r>
              <a:rPr lang="nb-NO" dirty="0" smtClean="0"/>
              <a:t>25.10.2017</a:t>
            </a:r>
            <a:endParaRPr lang="nb-NO" dirty="0"/>
          </a:p>
        </p:txBody>
      </p:sp>
      <p:sp>
        <p:nvSpPr>
          <p:cNvPr id="6" name="Plassholder for bunntekst 5"/>
          <p:cNvSpPr>
            <a:spLocks noGrp="1"/>
          </p:cNvSpPr>
          <p:nvPr>
            <p:ph type="ftr" sz="quarter" idx="11"/>
          </p:nvPr>
        </p:nvSpPr>
        <p:spPr/>
        <p:txBody>
          <a:bodyPr/>
          <a:lstStyle/>
          <a:p>
            <a:r>
              <a:rPr lang="nb-NO" smtClean="0"/>
              <a:t>Universitetet i Bergen</a:t>
            </a:r>
            <a:endParaRPr lang="nb-NO" dirty="0"/>
          </a:p>
        </p:txBody>
      </p:sp>
      <p:sp>
        <p:nvSpPr>
          <p:cNvPr id="7" name="Plassholder for lysbildenummer 6"/>
          <p:cNvSpPr>
            <a:spLocks noGrp="1"/>
          </p:cNvSpPr>
          <p:nvPr>
            <p:ph type="sldNum" sz="quarter" idx="12"/>
          </p:nvPr>
        </p:nvSpPr>
        <p:spPr/>
        <p:txBody>
          <a:bodyPr/>
          <a:lstStyle/>
          <a:p>
            <a:r>
              <a:rPr lang="nb-NO" smtClean="0"/>
              <a:t>Side </a:t>
            </a:r>
            <a:fld id="{06C54713-27B5-4268-B680-29C9FB350413}" type="slidenum">
              <a:rPr lang="nb-NO" smtClean="0"/>
              <a:pPr/>
              <a:t>27</a:t>
            </a:fld>
            <a:endParaRPr lang="nb-NO" dirty="0"/>
          </a:p>
        </p:txBody>
      </p:sp>
    </p:spTree>
    <p:extLst>
      <p:ext uri="{BB962C8B-B14F-4D97-AF65-F5344CB8AC3E}">
        <p14:creationId xmlns:p14="http://schemas.microsoft.com/office/powerpoint/2010/main" val="21772686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400" dirty="0" smtClean="0"/>
              <a:t>Oppsummert – hva har vi vært gjennom?</a:t>
            </a:r>
            <a:endParaRPr lang="nb-NO" sz="2400" dirty="0"/>
          </a:p>
        </p:txBody>
      </p:sp>
      <p:sp>
        <p:nvSpPr>
          <p:cNvPr id="3" name="Plassholder for innhold 2"/>
          <p:cNvSpPr>
            <a:spLocks noGrp="1"/>
          </p:cNvSpPr>
          <p:nvPr>
            <p:ph idx="1"/>
          </p:nvPr>
        </p:nvSpPr>
        <p:spPr/>
        <p:txBody>
          <a:bodyPr/>
          <a:lstStyle/>
          <a:p>
            <a:pPr lvl="0"/>
            <a:r>
              <a:rPr lang="nb-NO" sz="1600" dirty="0">
                <a:solidFill>
                  <a:prstClr val="black">
                    <a:lumMod val="75000"/>
                    <a:lumOff val="25000"/>
                  </a:prstClr>
                </a:solidFill>
              </a:rPr>
              <a:t>Hva er en </a:t>
            </a:r>
            <a:r>
              <a:rPr lang="nb-NO" sz="1600" dirty="0" smtClean="0">
                <a:solidFill>
                  <a:prstClr val="black">
                    <a:lumMod val="75000"/>
                    <a:lumOff val="25000"/>
                  </a:prstClr>
                </a:solidFill>
              </a:rPr>
              <a:t>rekrutteringsstilling? Definisjoner</a:t>
            </a:r>
            <a:r>
              <a:rPr lang="nb-NO" sz="1600" dirty="0">
                <a:solidFill>
                  <a:prstClr val="black">
                    <a:lumMod val="75000"/>
                    <a:lumOff val="25000"/>
                  </a:prstClr>
                </a:solidFill>
              </a:rPr>
              <a:t>, lovverk og forskrifter</a:t>
            </a:r>
          </a:p>
          <a:p>
            <a:pPr lvl="0"/>
            <a:r>
              <a:rPr lang="nb-NO" sz="1600" dirty="0">
                <a:solidFill>
                  <a:prstClr val="black">
                    <a:lumMod val="75000"/>
                    <a:lumOff val="25000"/>
                  </a:prstClr>
                </a:solidFill>
              </a:rPr>
              <a:t>Hvordan er rekrutteringsprosessen til en rekrutteringsstilling</a:t>
            </a:r>
            <a:r>
              <a:rPr lang="nb-NO" sz="1600" dirty="0" smtClean="0">
                <a:solidFill>
                  <a:prstClr val="black">
                    <a:lumMod val="75000"/>
                    <a:lumOff val="25000"/>
                  </a:prstClr>
                </a:solidFill>
              </a:rPr>
              <a:t>? Rutiner, praksis og utfordringer</a:t>
            </a:r>
            <a:endParaRPr lang="nb-NO" sz="1600" dirty="0">
              <a:solidFill>
                <a:prstClr val="black">
                  <a:lumMod val="75000"/>
                  <a:lumOff val="25000"/>
                </a:prstClr>
              </a:solidFill>
            </a:endParaRPr>
          </a:p>
          <a:p>
            <a:pPr lvl="0"/>
            <a:r>
              <a:rPr lang="nb-NO" sz="1600" dirty="0" smtClean="0">
                <a:solidFill>
                  <a:prstClr val="black">
                    <a:lumMod val="75000"/>
                    <a:lumOff val="25000"/>
                  </a:prstClr>
                </a:solidFill>
              </a:rPr>
              <a:t>Hvordan </a:t>
            </a:r>
            <a:r>
              <a:rPr lang="nb-NO" sz="1600" dirty="0">
                <a:solidFill>
                  <a:prstClr val="black">
                    <a:lumMod val="75000"/>
                    <a:lumOff val="25000"/>
                  </a:prstClr>
                </a:solidFill>
              </a:rPr>
              <a:t>kan vi samarbeide på tvers av de ulike administrative </a:t>
            </a:r>
            <a:r>
              <a:rPr lang="nb-NO" sz="1600" dirty="0" smtClean="0">
                <a:solidFill>
                  <a:prstClr val="black">
                    <a:lumMod val="75000"/>
                    <a:lumOff val="25000"/>
                  </a:prstClr>
                </a:solidFill>
              </a:rPr>
              <a:t>fagfeltene</a:t>
            </a:r>
            <a:endParaRPr lang="nb-NO" sz="1600" dirty="0">
              <a:solidFill>
                <a:prstClr val="black">
                  <a:lumMod val="75000"/>
                  <a:lumOff val="25000"/>
                </a:prstClr>
              </a:solidFill>
            </a:endParaRPr>
          </a:p>
          <a:p>
            <a:pPr lvl="0"/>
            <a:r>
              <a:rPr lang="nb-NO" sz="1600" dirty="0">
                <a:solidFill>
                  <a:prstClr val="black">
                    <a:lumMod val="75000"/>
                    <a:lumOff val="25000"/>
                  </a:prstClr>
                </a:solidFill>
              </a:rPr>
              <a:t>Hvordan lykkes enda bedre og mer effektivt i rekruttering av de beste </a:t>
            </a:r>
            <a:r>
              <a:rPr lang="nb-NO" sz="1600" dirty="0" smtClean="0">
                <a:solidFill>
                  <a:prstClr val="black">
                    <a:lumMod val="75000"/>
                    <a:lumOff val="25000"/>
                  </a:prstClr>
                </a:solidFill>
              </a:rPr>
              <a:t>kandidatene</a:t>
            </a:r>
          </a:p>
          <a:p>
            <a:pPr lvl="0"/>
            <a:endParaRPr lang="nb-NO" sz="1600" dirty="0">
              <a:solidFill>
                <a:prstClr val="black">
                  <a:lumMod val="75000"/>
                  <a:lumOff val="25000"/>
                </a:prstClr>
              </a:solidFill>
            </a:endParaRPr>
          </a:p>
          <a:p>
            <a:pPr marL="0" lvl="0" indent="0">
              <a:buNone/>
            </a:pPr>
            <a:r>
              <a:rPr lang="nb-NO" sz="1600" dirty="0" smtClean="0">
                <a:solidFill>
                  <a:prstClr val="black">
                    <a:lumMod val="75000"/>
                    <a:lumOff val="25000"/>
                  </a:prstClr>
                </a:solidFill>
              </a:rPr>
              <a:t>Så: Det er behov for økt samarbeid på et tidligere tidspunkt mellom prosjektledere, instituttledelse, forskningskoordinatorer, prosjektøkonomer, studiesiden og HR, og økt gjensidig forståelse for hverandres utfordringer</a:t>
            </a:r>
            <a:endParaRPr lang="nb-NO" sz="1600" dirty="0">
              <a:solidFill>
                <a:prstClr val="black">
                  <a:lumMod val="75000"/>
                  <a:lumOff val="25000"/>
                </a:prstClr>
              </a:solidFill>
            </a:endParaRPr>
          </a:p>
          <a:p>
            <a:endParaRPr lang="nb-NO" dirty="0"/>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28</a:t>
            </a:fld>
            <a:endParaRPr lang="nb-NO" dirty="0"/>
          </a:p>
        </p:txBody>
      </p:sp>
    </p:spTree>
    <p:extLst>
      <p:ext uri="{BB962C8B-B14F-4D97-AF65-F5344CB8AC3E}">
        <p14:creationId xmlns:p14="http://schemas.microsoft.com/office/powerpoint/2010/main" val="28070298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bunntekst 1"/>
          <p:cNvSpPr>
            <a:spLocks noGrp="1"/>
          </p:cNvSpPr>
          <p:nvPr>
            <p:ph type="ftr" sz="quarter" idx="3"/>
          </p:nvPr>
        </p:nvSpPr>
        <p:spPr/>
        <p:txBody>
          <a:bodyPr/>
          <a:lstStyle/>
          <a:p>
            <a:r>
              <a:rPr lang="nb-NO" dirty="0" smtClean="0">
                <a:latin typeface="Times New Roman" panose="02020603050405020304" pitchFamily="18" charset="0"/>
                <a:cs typeface="Times New Roman" panose="02020603050405020304" pitchFamily="18" charset="0"/>
              </a:rPr>
              <a:t>Universitetet i Bergen</a:t>
            </a:r>
            <a:endParaRPr lang="nb-NO" dirty="0">
              <a:latin typeface="Times New Roman" panose="02020603050405020304" pitchFamily="18" charset="0"/>
              <a:cs typeface="Times New Roman" panose="02020603050405020304" pitchFamily="18" charset="0"/>
            </a:endParaRPr>
          </a:p>
        </p:txBody>
      </p:sp>
      <p:pic>
        <p:nvPicPr>
          <p:cNvPr id="4" name="Bilde 3"/>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8116294" y="4371950"/>
            <a:ext cx="510602" cy="432048"/>
          </a:xfrm>
          <a:prstGeom prst="rect">
            <a:avLst/>
          </a:prstGeom>
        </p:spPr>
      </p:pic>
    </p:spTree>
    <p:extLst>
      <p:ext uri="{BB962C8B-B14F-4D97-AF65-F5344CB8AC3E}">
        <p14:creationId xmlns:p14="http://schemas.microsoft.com/office/powerpoint/2010/main" val="13252183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tel 6"/>
          <p:cNvSpPr>
            <a:spLocks noGrp="1"/>
          </p:cNvSpPr>
          <p:nvPr>
            <p:ph type="title"/>
          </p:nvPr>
        </p:nvSpPr>
        <p:spPr/>
        <p:txBody>
          <a:bodyPr/>
          <a:lstStyle/>
          <a:p>
            <a:pPr algn="ctr"/>
            <a:r>
              <a:rPr lang="nb-NO" sz="2400" dirty="0" smtClean="0"/>
              <a:t>Hva er en rekrutteringsstilling?</a:t>
            </a:r>
            <a:endParaRPr lang="nb-NO" sz="2400" dirty="0"/>
          </a:p>
        </p:txBody>
      </p:sp>
      <p:sp>
        <p:nvSpPr>
          <p:cNvPr id="8" name="Plassholder for innhold 7"/>
          <p:cNvSpPr>
            <a:spLocks noGrp="1"/>
          </p:cNvSpPr>
          <p:nvPr>
            <p:ph idx="1"/>
          </p:nvPr>
        </p:nvSpPr>
        <p:spPr/>
        <p:txBody>
          <a:bodyPr/>
          <a:lstStyle/>
          <a:p>
            <a:pPr marL="0" indent="0">
              <a:buNone/>
            </a:pPr>
            <a:r>
              <a:rPr lang="nb-NO" sz="1600" dirty="0"/>
              <a:t>Definisjon – rekrutteres til hva</a:t>
            </a:r>
            <a:r>
              <a:rPr lang="nb-NO" sz="1600" dirty="0" smtClean="0"/>
              <a:t>? </a:t>
            </a:r>
          </a:p>
          <a:p>
            <a:r>
              <a:rPr lang="nb-NO" sz="1600" dirty="0" smtClean="0"/>
              <a:t>To kategorier:</a:t>
            </a:r>
          </a:p>
          <a:p>
            <a:pPr lvl="1"/>
            <a:r>
              <a:rPr lang="nb-NO" sz="1600" dirty="0" smtClean="0"/>
              <a:t>Stipendiatstillinger (</a:t>
            </a:r>
            <a:r>
              <a:rPr lang="nb-NO" sz="1600" i="1" dirty="0" smtClean="0"/>
              <a:t>utdanningsstilling</a:t>
            </a:r>
            <a:r>
              <a:rPr lang="nb-NO" sz="1600" dirty="0" smtClean="0"/>
              <a:t>, jf. Statsansatteloven)</a:t>
            </a:r>
          </a:p>
          <a:p>
            <a:pPr lvl="1"/>
            <a:r>
              <a:rPr lang="nb-NO" sz="1600" dirty="0" smtClean="0"/>
              <a:t>Postdoktorstillinger</a:t>
            </a:r>
            <a:endParaRPr lang="nb-NO" sz="1600" dirty="0"/>
          </a:p>
          <a:p>
            <a:pPr marL="400050"/>
            <a:r>
              <a:rPr lang="nb-NO" sz="1600" dirty="0" smtClean="0"/>
              <a:t>Begge kategoriene er </a:t>
            </a:r>
            <a:r>
              <a:rPr lang="nb-NO" sz="1600" i="1" dirty="0" smtClean="0"/>
              <a:t>kvalifiserende stillinger</a:t>
            </a:r>
            <a:endParaRPr lang="nb-NO" sz="1600" dirty="0"/>
          </a:p>
          <a:p>
            <a:pPr marL="800100" lvl="1"/>
            <a:r>
              <a:rPr lang="nb-NO" sz="1600" dirty="0" smtClean="0"/>
              <a:t>Stipendiatstillingen til fullført doktorgrad</a:t>
            </a:r>
          </a:p>
          <a:p>
            <a:pPr marL="800100" lvl="1"/>
            <a:r>
              <a:rPr lang="nb-NO" sz="1600" dirty="0" smtClean="0"/>
              <a:t>Postdoktor til </a:t>
            </a:r>
            <a:r>
              <a:rPr lang="nb-NO" sz="1600" i="1" dirty="0" smtClean="0"/>
              <a:t>arbeid i vitenskapelige toppstillinger</a:t>
            </a:r>
            <a:endParaRPr lang="nb-NO" sz="1600" i="1" dirty="0"/>
          </a:p>
          <a:p>
            <a:pPr marL="400050"/>
            <a:r>
              <a:rPr lang="nb-NO" sz="1600" dirty="0"/>
              <a:t>Begge kategoriene er </a:t>
            </a:r>
            <a:r>
              <a:rPr lang="nb-NO" sz="1600" u="sng" dirty="0"/>
              <a:t>åremålsstillinger</a:t>
            </a:r>
            <a:r>
              <a:rPr lang="nb-NO" sz="1600" dirty="0"/>
              <a:t> (jf. Statsansatteloven)</a:t>
            </a:r>
          </a:p>
          <a:p>
            <a:pPr marL="800100" lvl="1"/>
            <a:r>
              <a:rPr lang="nb-NO" sz="1600" i="1" dirty="0"/>
              <a:t>Åremål, kontrakt hvis gyldighet på forhånd er begrenset til et visst tidsrom (Store norske leksikon)</a:t>
            </a:r>
          </a:p>
          <a:p>
            <a:pPr marL="400050"/>
            <a:endParaRPr lang="nb-NO" sz="1600" i="1" dirty="0" smtClean="0"/>
          </a:p>
        </p:txBody>
      </p:sp>
      <p:sp>
        <p:nvSpPr>
          <p:cNvPr id="5" name="Plassholder for dato 4"/>
          <p:cNvSpPr>
            <a:spLocks noGrp="1"/>
          </p:cNvSpPr>
          <p:nvPr>
            <p:ph type="dt" sz="half" idx="10"/>
          </p:nvPr>
        </p:nvSpPr>
        <p:spPr/>
        <p:txBody>
          <a:bodyPr/>
          <a:lstStyle/>
          <a:p>
            <a:r>
              <a:rPr lang="nb-NO" dirty="0" smtClean="0">
                <a:latin typeface="Times New Roman" panose="02020603050405020304" pitchFamily="18" charset="0"/>
                <a:cs typeface="Times New Roman" panose="02020603050405020304" pitchFamily="18" charset="0"/>
              </a:rPr>
              <a:t>25.10.2017</a:t>
            </a:r>
            <a:endParaRPr lang="nb-NO" dirty="0">
              <a:latin typeface="Times New Roman" panose="02020603050405020304" pitchFamily="18" charset="0"/>
              <a:cs typeface="Times New Roman" panose="02020603050405020304" pitchFamily="18" charset="0"/>
            </a:endParaRPr>
          </a:p>
        </p:txBody>
      </p:sp>
      <p:sp>
        <p:nvSpPr>
          <p:cNvPr id="4" name="Plassholder for bunntekst 3"/>
          <p:cNvSpPr>
            <a:spLocks noGrp="1"/>
          </p:cNvSpPr>
          <p:nvPr>
            <p:ph type="ftr" sz="quarter" idx="11"/>
          </p:nvPr>
        </p:nvSpPr>
        <p:spPr/>
        <p:txBody>
          <a:bodyPr/>
          <a:lstStyle/>
          <a:p>
            <a:r>
              <a:rPr lang="nb-NO" smtClean="0">
                <a:latin typeface="Times New Roman" panose="02020603050405020304" pitchFamily="18" charset="0"/>
                <a:cs typeface="Times New Roman" panose="02020603050405020304" pitchFamily="18" charset="0"/>
              </a:rPr>
              <a:t>Universitetet i Bergen</a:t>
            </a:r>
            <a:endParaRPr lang="nb-NO" dirty="0">
              <a:latin typeface="Times New Roman" panose="02020603050405020304" pitchFamily="18" charset="0"/>
              <a:cs typeface="Times New Roman" panose="02020603050405020304" pitchFamily="18" charset="0"/>
            </a:endParaRPr>
          </a:p>
        </p:txBody>
      </p:sp>
      <p:sp>
        <p:nvSpPr>
          <p:cNvPr id="6" name="Plassholder for lysbildenummer 5"/>
          <p:cNvSpPr>
            <a:spLocks noGrp="1"/>
          </p:cNvSpPr>
          <p:nvPr>
            <p:ph type="sldNum" sz="quarter" idx="12"/>
          </p:nvPr>
        </p:nvSpPr>
        <p:spPr/>
        <p:txBody>
          <a:bodyPr/>
          <a:lstStyle/>
          <a:p>
            <a:r>
              <a:rPr lang="nb-NO" smtClean="0">
                <a:latin typeface="Times New Roman" panose="02020603050405020304" pitchFamily="18" charset="0"/>
                <a:cs typeface="Times New Roman" panose="02020603050405020304" pitchFamily="18" charset="0"/>
              </a:rPr>
              <a:t>Side </a:t>
            </a:r>
            <a:fld id="{06C54713-27B5-4268-B680-29C9FB350413}" type="slidenum">
              <a:rPr lang="nb-NO" smtClean="0">
                <a:latin typeface="Times New Roman" panose="02020603050405020304" pitchFamily="18" charset="0"/>
                <a:cs typeface="Times New Roman" panose="02020603050405020304" pitchFamily="18" charset="0"/>
              </a:rPr>
              <a:pPr/>
              <a:t>3</a:t>
            </a:fld>
            <a:endParaRPr lang="nb-NO"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570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022920" y="627535"/>
            <a:ext cx="7149480" cy="666398"/>
          </a:xfrm>
        </p:spPr>
        <p:txBody>
          <a:bodyPr/>
          <a:lstStyle/>
          <a:p>
            <a:pPr>
              <a:lnSpc>
                <a:spcPct val="100000"/>
              </a:lnSpc>
            </a:pPr>
            <a:r>
              <a:rPr lang="nb-NO" sz="2400" dirty="0" smtClean="0"/>
              <a:t>Hva regulerer bruken av og rutinene for rekrutteringsstillinger</a:t>
            </a:r>
            <a:endParaRPr lang="nb-NO" sz="2400" dirty="0"/>
          </a:p>
        </p:txBody>
      </p:sp>
      <p:sp>
        <p:nvSpPr>
          <p:cNvPr id="3" name="Plassholder for innhold 2"/>
          <p:cNvSpPr>
            <a:spLocks noGrp="1"/>
          </p:cNvSpPr>
          <p:nvPr>
            <p:ph idx="1"/>
          </p:nvPr>
        </p:nvSpPr>
        <p:spPr/>
        <p:txBody>
          <a:bodyPr>
            <a:normAutofit fontScale="85000" lnSpcReduction="20000"/>
          </a:bodyPr>
          <a:lstStyle/>
          <a:p>
            <a:r>
              <a:rPr lang="nb-NO" dirty="0" smtClean="0"/>
              <a:t>Lov om statens ansatte (</a:t>
            </a:r>
            <a:r>
              <a:rPr lang="nb-NO" dirty="0" err="1" smtClean="0"/>
              <a:t>statsansatteloven</a:t>
            </a:r>
            <a:r>
              <a:rPr lang="nb-NO" dirty="0" smtClean="0"/>
              <a:t>)</a:t>
            </a:r>
          </a:p>
          <a:p>
            <a:r>
              <a:rPr lang="nb-NO" dirty="0" smtClean="0"/>
              <a:t>Universitets- og høyskoleloven</a:t>
            </a:r>
          </a:p>
          <a:p>
            <a:r>
              <a:rPr lang="nb-NO" dirty="0"/>
              <a:t>Forskrift om ansettelsesvilkår for stillinger som postdoktor, stipendiat, vitenskapelig assistent og </a:t>
            </a:r>
            <a:r>
              <a:rPr lang="nb-NO" dirty="0" smtClean="0"/>
              <a:t>spesialistkandidat</a:t>
            </a:r>
          </a:p>
          <a:p>
            <a:r>
              <a:rPr lang="nb-NO" dirty="0" smtClean="0"/>
              <a:t>Forvaltningsloven</a:t>
            </a:r>
          </a:p>
          <a:p>
            <a:r>
              <a:rPr lang="nb-NO" dirty="0" smtClean="0"/>
              <a:t>Offentlighetsloven</a:t>
            </a:r>
          </a:p>
          <a:p>
            <a:pPr marL="0" indent="0">
              <a:buNone/>
            </a:pPr>
            <a:r>
              <a:rPr lang="nb-NO" dirty="0" smtClean="0"/>
              <a:t>I tillegg</a:t>
            </a:r>
          </a:p>
          <a:p>
            <a:r>
              <a:rPr lang="nb-NO" dirty="0"/>
              <a:t>Reglement for ansettelse i vitenskapelige stillinger og faglige/administrative lederstillinger</a:t>
            </a:r>
            <a:endParaRPr lang="nb-NO" dirty="0" smtClean="0"/>
          </a:p>
          <a:p>
            <a:r>
              <a:rPr lang="nb-NO" dirty="0" smtClean="0"/>
              <a:t>Vedtatte policyer – ved UiB og ved fakultetet	</a:t>
            </a:r>
            <a:endParaRPr lang="nb-NO" dirty="0"/>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4</a:t>
            </a:fld>
            <a:endParaRPr lang="nb-NO" dirty="0"/>
          </a:p>
        </p:txBody>
      </p:sp>
    </p:spTree>
    <p:extLst>
      <p:ext uri="{BB962C8B-B14F-4D97-AF65-F5344CB8AC3E}">
        <p14:creationId xmlns:p14="http://schemas.microsoft.com/office/powerpoint/2010/main" val="99749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sz="half" idx="1"/>
          </p:nvPr>
        </p:nvSpPr>
        <p:spPr>
          <a:xfrm>
            <a:off x="1022920" y="1809893"/>
            <a:ext cx="7581528" cy="2562057"/>
          </a:xfrm>
          <a:noFill/>
        </p:spPr>
        <p:txBody>
          <a:bodyPr>
            <a:normAutofit/>
          </a:bodyPr>
          <a:lstStyle/>
          <a:p>
            <a:pPr marL="0" indent="0">
              <a:buNone/>
            </a:pPr>
            <a:r>
              <a:rPr lang="nb-NO" sz="1800" u="sng" dirty="0" smtClean="0"/>
              <a:t>Stipendiat</a:t>
            </a:r>
          </a:p>
          <a:p>
            <a:r>
              <a:rPr lang="nb-NO" sz="1600" dirty="0" smtClean="0"/>
              <a:t>Fullført forskerutdanning som mål</a:t>
            </a:r>
          </a:p>
          <a:p>
            <a:r>
              <a:rPr lang="nb-NO" sz="1600" dirty="0" smtClean="0"/>
              <a:t>Normalt 4 års varighet – 3 av disse med ren forskerutdanning</a:t>
            </a:r>
          </a:p>
          <a:p>
            <a:r>
              <a:rPr lang="nb-NO" sz="1600" dirty="0" smtClean="0"/>
              <a:t>Kan inneholde pliktarbeid (4 år)</a:t>
            </a:r>
          </a:p>
          <a:p>
            <a:r>
              <a:rPr lang="nb-NO" sz="1600" dirty="0" smtClean="0"/>
              <a:t>Opptak til doktorgradsprogram et vilkår</a:t>
            </a:r>
          </a:p>
          <a:p>
            <a:r>
              <a:rPr lang="nb-NO" sz="1600" dirty="0" smtClean="0"/>
              <a:t>Det skal lages en plan for forskerutdanningen</a:t>
            </a:r>
          </a:p>
          <a:p>
            <a:endParaRPr lang="nb-NO" sz="1600" dirty="0" smtClean="0"/>
          </a:p>
          <a:p>
            <a:endParaRPr lang="nb-NO" sz="1600" dirty="0"/>
          </a:p>
        </p:txBody>
      </p:sp>
      <p:sp>
        <p:nvSpPr>
          <p:cNvPr id="4" name="Tittel 3"/>
          <p:cNvSpPr>
            <a:spLocks noGrp="1"/>
          </p:cNvSpPr>
          <p:nvPr>
            <p:ph type="title"/>
          </p:nvPr>
        </p:nvSpPr>
        <p:spPr>
          <a:xfrm>
            <a:off x="1000337" y="758014"/>
            <a:ext cx="7149480" cy="877632"/>
          </a:xfrm>
        </p:spPr>
        <p:txBody>
          <a:bodyPr/>
          <a:lstStyle/>
          <a:p>
            <a:pPr algn="ctr">
              <a:lnSpc>
                <a:spcPct val="100000"/>
              </a:lnSpc>
            </a:pPr>
            <a:r>
              <a:rPr lang="nb-NO" sz="1800" dirty="0" smtClean="0"/>
              <a:t>Forskrift </a:t>
            </a:r>
            <a:r>
              <a:rPr lang="nb-NO" sz="1800" dirty="0"/>
              <a:t>om ansettelsesvilkår for stillinger som postdoktor, </a:t>
            </a:r>
            <a:r>
              <a:rPr lang="nb-NO" sz="1800" u="sng" dirty="0"/>
              <a:t>stipendiat</a:t>
            </a:r>
            <a:r>
              <a:rPr lang="nb-NO" sz="1800" dirty="0"/>
              <a:t>, vitenskapelig assistent og </a:t>
            </a:r>
            <a:r>
              <a:rPr lang="nb-NO" sz="1800" dirty="0" smtClean="0"/>
              <a:t>spesialistkandidat - </a:t>
            </a:r>
            <a:r>
              <a:rPr lang="nb-NO" sz="1800" u="sng" dirty="0" smtClean="0"/>
              <a:t>hovedtrekk</a:t>
            </a:r>
            <a:endParaRPr lang="nb-NO" sz="1800" u="sng" dirty="0"/>
          </a:p>
        </p:txBody>
      </p:sp>
      <p:sp>
        <p:nvSpPr>
          <p:cNvPr id="5" name="Plassholder for dato 4"/>
          <p:cNvSpPr>
            <a:spLocks noGrp="1"/>
          </p:cNvSpPr>
          <p:nvPr>
            <p:ph type="dt" sz="half" idx="10"/>
          </p:nvPr>
        </p:nvSpPr>
        <p:spPr/>
        <p:txBody>
          <a:bodyPr/>
          <a:lstStyle/>
          <a:p>
            <a:r>
              <a:rPr lang="nb-NO" dirty="0" smtClean="0"/>
              <a:t>25.10.2017</a:t>
            </a:r>
            <a:endParaRPr lang="nb-NO" dirty="0"/>
          </a:p>
        </p:txBody>
      </p:sp>
      <p:sp>
        <p:nvSpPr>
          <p:cNvPr id="6" name="Plassholder for bunntekst 5"/>
          <p:cNvSpPr>
            <a:spLocks noGrp="1"/>
          </p:cNvSpPr>
          <p:nvPr>
            <p:ph type="ftr" sz="quarter" idx="11"/>
          </p:nvPr>
        </p:nvSpPr>
        <p:spPr/>
        <p:txBody>
          <a:bodyPr/>
          <a:lstStyle/>
          <a:p>
            <a:r>
              <a:rPr lang="nb-NO" smtClean="0"/>
              <a:t>Universitetet i Bergen</a:t>
            </a:r>
            <a:endParaRPr lang="nb-NO" dirty="0"/>
          </a:p>
        </p:txBody>
      </p:sp>
      <p:sp>
        <p:nvSpPr>
          <p:cNvPr id="7" name="Plassholder for lysbildenummer 6"/>
          <p:cNvSpPr>
            <a:spLocks noGrp="1"/>
          </p:cNvSpPr>
          <p:nvPr>
            <p:ph type="sldNum" sz="quarter" idx="12"/>
          </p:nvPr>
        </p:nvSpPr>
        <p:spPr/>
        <p:txBody>
          <a:bodyPr/>
          <a:lstStyle/>
          <a:p>
            <a:r>
              <a:rPr lang="nb-NO" smtClean="0"/>
              <a:t>Side </a:t>
            </a:r>
            <a:fld id="{06C54713-27B5-4268-B680-29C9FB350413}" type="slidenum">
              <a:rPr lang="nb-NO" smtClean="0"/>
              <a:pPr/>
              <a:t>5</a:t>
            </a:fld>
            <a:endParaRPr lang="nb-NO" dirty="0"/>
          </a:p>
        </p:txBody>
      </p:sp>
    </p:spTree>
    <p:extLst>
      <p:ext uri="{BB962C8B-B14F-4D97-AF65-F5344CB8AC3E}">
        <p14:creationId xmlns:p14="http://schemas.microsoft.com/office/powerpoint/2010/main" val="1210050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sz="half" idx="2"/>
          </p:nvPr>
        </p:nvSpPr>
        <p:spPr>
          <a:xfrm>
            <a:off x="611560" y="1809893"/>
            <a:ext cx="7560840" cy="2562057"/>
          </a:xfrm>
        </p:spPr>
        <p:txBody>
          <a:bodyPr>
            <a:normAutofit/>
          </a:bodyPr>
          <a:lstStyle/>
          <a:p>
            <a:pPr marL="0" indent="0">
              <a:buNone/>
            </a:pPr>
            <a:r>
              <a:rPr lang="nb-NO" sz="1800" u="sng" dirty="0" smtClean="0"/>
              <a:t>Postdoktor</a:t>
            </a:r>
          </a:p>
          <a:p>
            <a:r>
              <a:rPr lang="nb-NO" sz="1600" dirty="0" smtClean="0"/>
              <a:t>Kvalifikasjon for arbeid i vitenskapelig </a:t>
            </a:r>
            <a:r>
              <a:rPr lang="nb-NO" sz="1600" dirty="0" err="1" smtClean="0"/>
              <a:t>toppstillling</a:t>
            </a:r>
            <a:r>
              <a:rPr lang="nb-NO" sz="1600" dirty="0" smtClean="0"/>
              <a:t> som mål</a:t>
            </a:r>
          </a:p>
          <a:p>
            <a:r>
              <a:rPr lang="nb-NO" sz="1600" dirty="0" smtClean="0"/>
              <a:t>Åremålsperiode på 2-4 år</a:t>
            </a:r>
          </a:p>
          <a:p>
            <a:pPr lvl="1"/>
            <a:r>
              <a:rPr lang="nb-NO" sz="1600" dirty="0" smtClean="0"/>
              <a:t>Det kan pålegges pliktarbeid</a:t>
            </a:r>
          </a:p>
          <a:p>
            <a:r>
              <a:rPr lang="nb-NO" sz="1600" dirty="0" smtClean="0"/>
              <a:t>Det skal utarbeides plan for prosjektgjennomførelse</a:t>
            </a:r>
          </a:p>
          <a:p>
            <a:endParaRPr lang="nb-NO" sz="1600" dirty="0"/>
          </a:p>
          <a:p>
            <a:pPr marL="0" indent="0">
              <a:buNone/>
            </a:pPr>
            <a:r>
              <a:rPr lang="nb-NO" sz="1600" dirty="0" smtClean="0"/>
              <a:t>Men: MN har egen policy for bruk av postdoktorer</a:t>
            </a:r>
          </a:p>
        </p:txBody>
      </p:sp>
      <p:sp>
        <p:nvSpPr>
          <p:cNvPr id="4" name="Tittel 3"/>
          <p:cNvSpPr>
            <a:spLocks noGrp="1"/>
          </p:cNvSpPr>
          <p:nvPr>
            <p:ph type="title"/>
          </p:nvPr>
        </p:nvSpPr>
        <p:spPr>
          <a:xfrm>
            <a:off x="1000337" y="758014"/>
            <a:ext cx="7149480" cy="877632"/>
          </a:xfrm>
        </p:spPr>
        <p:txBody>
          <a:bodyPr/>
          <a:lstStyle/>
          <a:p>
            <a:pPr algn="ctr">
              <a:lnSpc>
                <a:spcPct val="100000"/>
              </a:lnSpc>
            </a:pPr>
            <a:r>
              <a:rPr lang="nb-NO" sz="1800" dirty="0" smtClean="0"/>
              <a:t>Forskrift </a:t>
            </a:r>
            <a:r>
              <a:rPr lang="nb-NO" sz="1800" dirty="0"/>
              <a:t>om ansettelsesvilkår for stillinger som </a:t>
            </a:r>
            <a:r>
              <a:rPr lang="nb-NO" sz="1800" u="sng" dirty="0"/>
              <a:t>postdoktor</a:t>
            </a:r>
            <a:r>
              <a:rPr lang="nb-NO" sz="1800" dirty="0"/>
              <a:t>, stipendiat, vitenskapelig assistent og </a:t>
            </a:r>
            <a:r>
              <a:rPr lang="nb-NO" sz="1800" dirty="0" smtClean="0"/>
              <a:t>spesialistkandidat - </a:t>
            </a:r>
            <a:r>
              <a:rPr lang="nb-NO" sz="1800" u="sng" dirty="0" smtClean="0"/>
              <a:t>hovedtrekk</a:t>
            </a:r>
            <a:endParaRPr lang="nb-NO" sz="1800" u="sng" dirty="0"/>
          </a:p>
        </p:txBody>
      </p:sp>
      <p:sp>
        <p:nvSpPr>
          <p:cNvPr id="5" name="Plassholder for dato 4"/>
          <p:cNvSpPr>
            <a:spLocks noGrp="1"/>
          </p:cNvSpPr>
          <p:nvPr>
            <p:ph type="dt" sz="half" idx="10"/>
          </p:nvPr>
        </p:nvSpPr>
        <p:spPr/>
        <p:txBody>
          <a:bodyPr/>
          <a:lstStyle/>
          <a:p>
            <a:r>
              <a:rPr lang="nb-NO" dirty="0" smtClean="0"/>
              <a:t>25.10.2017</a:t>
            </a:r>
            <a:endParaRPr lang="nb-NO" dirty="0"/>
          </a:p>
        </p:txBody>
      </p:sp>
      <p:sp>
        <p:nvSpPr>
          <p:cNvPr id="6" name="Plassholder for bunntekst 5"/>
          <p:cNvSpPr>
            <a:spLocks noGrp="1"/>
          </p:cNvSpPr>
          <p:nvPr>
            <p:ph type="ftr" sz="quarter" idx="11"/>
          </p:nvPr>
        </p:nvSpPr>
        <p:spPr/>
        <p:txBody>
          <a:bodyPr/>
          <a:lstStyle/>
          <a:p>
            <a:r>
              <a:rPr lang="nb-NO" smtClean="0"/>
              <a:t>Universitetet i Bergen</a:t>
            </a:r>
            <a:endParaRPr lang="nb-NO" dirty="0"/>
          </a:p>
        </p:txBody>
      </p:sp>
      <p:sp>
        <p:nvSpPr>
          <p:cNvPr id="7" name="Plassholder for lysbildenummer 6"/>
          <p:cNvSpPr>
            <a:spLocks noGrp="1"/>
          </p:cNvSpPr>
          <p:nvPr>
            <p:ph type="sldNum" sz="quarter" idx="12"/>
          </p:nvPr>
        </p:nvSpPr>
        <p:spPr/>
        <p:txBody>
          <a:bodyPr/>
          <a:lstStyle/>
          <a:p>
            <a:r>
              <a:rPr lang="nb-NO" smtClean="0"/>
              <a:t>Side </a:t>
            </a:r>
            <a:fld id="{06C54713-27B5-4268-B680-29C9FB350413}" type="slidenum">
              <a:rPr lang="nb-NO" smtClean="0"/>
              <a:pPr/>
              <a:t>6</a:t>
            </a:fld>
            <a:endParaRPr lang="nb-NO" dirty="0"/>
          </a:p>
        </p:txBody>
      </p:sp>
    </p:spTree>
    <p:extLst>
      <p:ext uri="{BB962C8B-B14F-4D97-AF65-F5344CB8AC3E}">
        <p14:creationId xmlns:p14="http://schemas.microsoft.com/office/powerpoint/2010/main" val="900877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sz="half" idx="1"/>
          </p:nvPr>
        </p:nvSpPr>
        <p:spPr>
          <a:xfrm>
            <a:off x="1022920" y="1455626"/>
            <a:ext cx="7005464" cy="2916324"/>
          </a:xfrm>
        </p:spPr>
        <p:txBody>
          <a:bodyPr>
            <a:noAutofit/>
          </a:bodyPr>
          <a:lstStyle/>
          <a:p>
            <a:pPr lvl="0"/>
            <a:r>
              <a:rPr lang="nb-NO" sz="1800" dirty="0"/>
              <a:t>Hovedformålet med å ansette en postdoktor skal være å bidra til at vedkommende skal bygge en akademisk karriere, utføre forskning på internasjonalt nivå samt øke robustheten i faggruppene</a:t>
            </a:r>
          </a:p>
          <a:p>
            <a:pPr lvl="0"/>
            <a:r>
              <a:rPr lang="nb-NO" sz="1800" dirty="0" smtClean="0"/>
              <a:t>For </a:t>
            </a:r>
            <a:r>
              <a:rPr lang="nb-NO" sz="1800" dirty="0"/>
              <a:t>postdoktorene skal det ved oppstart /tiltredelse etableres en karriereplan der faglig utvikling og opplæring blir tydelig adressert. Karriereplanen skal utarbeides i samarbeid mellom postdoktor, veileder og instituttleder</a:t>
            </a:r>
          </a:p>
          <a:p>
            <a:pPr lvl="0"/>
            <a:r>
              <a:rPr lang="nb-NO" sz="1800" dirty="0" smtClean="0"/>
              <a:t>Det </a:t>
            </a:r>
            <a:r>
              <a:rPr lang="nb-NO" sz="1800" dirty="0"/>
              <a:t>må legges til rette for at postdoktorene som skal undervise, skal få mulighet til å ta kurs innenfor </a:t>
            </a:r>
            <a:r>
              <a:rPr lang="nb-NO" sz="1800" dirty="0" smtClean="0"/>
              <a:t>universitetspedagogikk</a:t>
            </a:r>
          </a:p>
          <a:p>
            <a:pPr lvl="0"/>
            <a:endParaRPr lang="nb-NO" sz="1400" dirty="0"/>
          </a:p>
        </p:txBody>
      </p:sp>
      <p:sp>
        <p:nvSpPr>
          <p:cNvPr id="4" name="Tittel 3"/>
          <p:cNvSpPr>
            <a:spLocks noGrp="1"/>
          </p:cNvSpPr>
          <p:nvPr>
            <p:ph type="title"/>
          </p:nvPr>
        </p:nvSpPr>
        <p:spPr/>
        <p:txBody>
          <a:bodyPr/>
          <a:lstStyle/>
          <a:p>
            <a:pPr algn="ctr"/>
            <a:r>
              <a:rPr lang="nb-NO" sz="2400" dirty="0" smtClean="0"/>
              <a:t>Postdoktorpolicy – relevante hovedtrekk</a:t>
            </a:r>
            <a:endParaRPr lang="nb-NO" sz="2400" dirty="0"/>
          </a:p>
        </p:txBody>
      </p:sp>
      <p:sp>
        <p:nvSpPr>
          <p:cNvPr id="5" name="Plassholder for dato 4"/>
          <p:cNvSpPr>
            <a:spLocks noGrp="1"/>
          </p:cNvSpPr>
          <p:nvPr>
            <p:ph type="dt" sz="half" idx="10"/>
          </p:nvPr>
        </p:nvSpPr>
        <p:spPr/>
        <p:txBody>
          <a:bodyPr/>
          <a:lstStyle/>
          <a:p>
            <a:r>
              <a:rPr lang="nb-NO" dirty="0" smtClean="0"/>
              <a:t>25.10.2017</a:t>
            </a:r>
            <a:endParaRPr lang="nb-NO" dirty="0"/>
          </a:p>
        </p:txBody>
      </p:sp>
      <p:sp>
        <p:nvSpPr>
          <p:cNvPr id="6" name="Plassholder for bunntekst 5"/>
          <p:cNvSpPr>
            <a:spLocks noGrp="1"/>
          </p:cNvSpPr>
          <p:nvPr>
            <p:ph type="ftr" sz="quarter" idx="11"/>
          </p:nvPr>
        </p:nvSpPr>
        <p:spPr/>
        <p:txBody>
          <a:bodyPr/>
          <a:lstStyle/>
          <a:p>
            <a:r>
              <a:rPr lang="nb-NO" smtClean="0"/>
              <a:t>Universitetet i Bergen</a:t>
            </a:r>
            <a:endParaRPr lang="nb-NO" dirty="0"/>
          </a:p>
        </p:txBody>
      </p:sp>
      <p:sp>
        <p:nvSpPr>
          <p:cNvPr id="7" name="Plassholder for lysbildenummer 6"/>
          <p:cNvSpPr>
            <a:spLocks noGrp="1"/>
          </p:cNvSpPr>
          <p:nvPr>
            <p:ph type="sldNum" sz="quarter" idx="12"/>
          </p:nvPr>
        </p:nvSpPr>
        <p:spPr/>
        <p:txBody>
          <a:bodyPr/>
          <a:lstStyle/>
          <a:p>
            <a:r>
              <a:rPr lang="nb-NO" smtClean="0"/>
              <a:t>Side </a:t>
            </a:r>
            <a:fld id="{06C54713-27B5-4268-B680-29C9FB350413}" type="slidenum">
              <a:rPr lang="nb-NO" smtClean="0"/>
              <a:pPr/>
              <a:t>7</a:t>
            </a:fld>
            <a:endParaRPr lang="nb-NO" dirty="0"/>
          </a:p>
        </p:txBody>
      </p:sp>
    </p:spTree>
    <p:extLst>
      <p:ext uri="{BB962C8B-B14F-4D97-AF65-F5344CB8AC3E}">
        <p14:creationId xmlns:p14="http://schemas.microsoft.com/office/powerpoint/2010/main" val="2685342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sz="half" idx="1"/>
          </p:nvPr>
        </p:nvSpPr>
        <p:spPr>
          <a:xfrm>
            <a:off x="1022920" y="1455626"/>
            <a:ext cx="7005464" cy="2916324"/>
          </a:xfrm>
        </p:spPr>
        <p:txBody>
          <a:bodyPr>
            <a:noAutofit/>
          </a:bodyPr>
          <a:lstStyle/>
          <a:p>
            <a:pPr lvl="0"/>
            <a:r>
              <a:rPr lang="nb-NO" sz="1800" dirty="0"/>
              <a:t>Instituttene ved MN må dekke finansiering for at eksternfinansierte postdoktorer skal få nødvendig </a:t>
            </a:r>
            <a:r>
              <a:rPr lang="nb-NO" sz="1800" dirty="0">
                <a:solidFill>
                  <a:srgbClr val="FF0000"/>
                </a:solidFill>
              </a:rPr>
              <a:t>undervisningserfaring og veiledererfaring</a:t>
            </a:r>
            <a:r>
              <a:rPr lang="nb-NO" sz="1800" dirty="0"/>
              <a:t>, som </a:t>
            </a:r>
            <a:r>
              <a:rPr lang="nb-NO" sz="1800" dirty="0" err="1"/>
              <a:t>medveileder</a:t>
            </a:r>
            <a:r>
              <a:rPr lang="nb-NO" sz="1800" dirty="0"/>
              <a:t> for master og </a:t>
            </a:r>
            <a:r>
              <a:rPr lang="nb-NO" sz="1800" dirty="0" err="1" smtClean="0"/>
              <a:t>ph.d</a:t>
            </a:r>
            <a:r>
              <a:rPr lang="nb-NO" sz="1800" dirty="0" smtClean="0"/>
              <a:t>.-studenter </a:t>
            </a:r>
            <a:r>
              <a:rPr lang="nb-NO" sz="1800" dirty="0"/>
              <a:t>dersom dette ikke er tilstrekkelig inkludert i den eksternfinansierte delen</a:t>
            </a:r>
          </a:p>
          <a:p>
            <a:pPr lvl="0"/>
            <a:r>
              <a:rPr lang="nb-NO" sz="1800" dirty="0"/>
              <a:t>For å stimulere til internasjonal mobilitet blant postdoktorene skal det normalt legges inn en plan om utenlandsopphold i tilsettingsperioden på til sammen 3 til 6 måneder avhengig av postdoktorperiodens lengde</a:t>
            </a:r>
          </a:p>
          <a:p>
            <a:pPr lvl="0"/>
            <a:endParaRPr lang="nb-NO" sz="1400" dirty="0"/>
          </a:p>
        </p:txBody>
      </p:sp>
      <p:sp>
        <p:nvSpPr>
          <p:cNvPr id="4" name="Tittel 3"/>
          <p:cNvSpPr>
            <a:spLocks noGrp="1"/>
          </p:cNvSpPr>
          <p:nvPr>
            <p:ph type="title"/>
          </p:nvPr>
        </p:nvSpPr>
        <p:spPr/>
        <p:txBody>
          <a:bodyPr/>
          <a:lstStyle/>
          <a:p>
            <a:pPr algn="ctr"/>
            <a:r>
              <a:rPr lang="nb-NO" sz="2400" dirty="0" smtClean="0"/>
              <a:t>Postdoktorpolicy - hovedtrekk</a:t>
            </a:r>
            <a:endParaRPr lang="nb-NO" sz="2400" dirty="0"/>
          </a:p>
        </p:txBody>
      </p:sp>
      <p:sp>
        <p:nvSpPr>
          <p:cNvPr id="5" name="Plassholder for dato 4"/>
          <p:cNvSpPr>
            <a:spLocks noGrp="1"/>
          </p:cNvSpPr>
          <p:nvPr>
            <p:ph type="dt" sz="half" idx="10"/>
          </p:nvPr>
        </p:nvSpPr>
        <p:spPr/>
        <p:txBody>
          <a:bodyPr/>
          <a:lstStyle/>
          <a:p>
            <a:r>
              <a:rPr lang="nb-NO" dirty="0" smtClean="0"/>
              <a:t>25.10.2017</a:t>
            </a:r>
            <a:endParaRPr lang="nb-NO" dirty="0"/>
          </a:p>
        </p:txBody>
      </p:sp>
      <p:sp>
        <p:nvSpPr>
          <p:cNvPr id="6" name="Plassholder for bunntekst 5"/>
          <p:cNvSpPr>
            <a:spLocks noGrp="1"/>
          </p:cNvSpPr>
          <p:nvPr>
            <p:ph type="ftr" sz="quarter" idx="11"/>
          </p:nvPr>
        </p:nvSpPr>
        <p:spPr/>
        <p:txBody>
          <a:bodyPr/>
          <a:lstStyle/>
          <a:p>
            <a:r>
              <a:rPr lang="nb-NO" smtClean="0"/>
              <a:t>Universitetet i Bergen</a:t>
            </a:r>
            <a:endParaRPr lang="nb-NO" dirty="0"/>
          </a:p>
        </p:txBody>
      </p:sp>
      <p:sp>
        <p:nvSpPr>
          <p:cNvPr id="7" name="Plassholder for lysbildenummer 6"/>
          <p:cNvSpPr>
            <a:spLocks noGrp="1"/>
          </p:cNvSpPr>
          <p:nvPr>
            <p:ph type="sldNum" sz="quarter" idx="12"/>
          </p:nvPr>
        </p:nvSpPr>
        <p:spPr/>
        <p:txBody>
          <a:bodyPr/>
          <a:lstStyle/>
          <a:p>
            <a:r>
              <a:rPr lang="nb-NO" smtClean="0"/>
              <a:t>Side </a:t>
            </a:r>
            <a:fld id="{06C54713-27B5-4268-B680-29C9FB350413}" type="slidenum">
              <a:rPr lang="nb-NO" smtClean="0"/>
              <a:pPr/>
              <a:t>8</a:t>
            </a:fld>
            <a:endParaRPr lang="nb-NO" dirty="0"/>
          </a:p>
        </p:txBody>
      </p:sp>
    </p:spTree>
    <p:extLst>
      <p:ext uri="{BB962C8B-B14F-4D97-AF65-F5344CB8AC3E}">
        <p14:creationId xmlns:p14="http://schemas.microsoft.com/office/powerpoint/2010/main" val="12839985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tel 6"/>
          <p:cNvSpPr>
            <a:spLocks noGrp="1"/>
          </p:cNvSpPr>
          <p:nvPr>
            <p:ph type="title"/>
          </p:nvPr>
        </p:nvSpPr>
        <p:spPr>
          <a:xfrm>
            <a:off x="1022920" y="650206"/>
            <a:ext cx="7149480" cy="489701"/>
          </a:xfrm>
        </p:spPr>
        <p:txBody>
          <a:bodyPr/>
          <a:lstStyle/>
          <a:p>
            <a:pPr algn="ctr"/>
            <a:r>
              <a:rPr lang="nb-NO" sz="2400" dirty="0" smtClean="0"/>
              <a:t>Hva er ikke en rekrutteringsstilling?</a:t>
            </a:r>
            <a:endParaRPr lang="nb-NO" sz="2400" dirty="0"/>
          </a:p>
        </p:txBody>
      </p:sp>
      <p:sp>
        <p:nvSpPr>
          <p:cNvPr id="8" name="Plassholder for innhold 7"/>
          <p:cNvSpPr>
            <a:spLocks noGrp="1"/>
          </p:cNvSpPr>
          <p:nvPr>
            <p:ph idx="1"/>
          </p:nvPr>
        </p:nvSpPr>
        <p:spPr>
          <a:xfrm>
            <a:off x="1022920" y="1139907"/>
            <a:ext cx="7149480" cy="3232043"/>
          </a:xfrm>
        </p:spPr>
        <p:txBody>
          <a:bodyPr>
            <a:normAutofit/>
          </a:bodyPr>
          <a:lstStyle/>
          <a:p>
            <a:pPr marL="0" indent="0">
              <a:buNone/>
            </a:pPr>
            <a:endParaRPr lang="nb-NO" sz="1600" dirty="0" smtClean="0"/>
          </a:p>
          <a:p>
            <a:pPr marL="0" indent="0">
              <a:buNone/>
            </a:pPr>
            <a:r>
              <a:rPr lang="nb-NO" sz="1600" dirty="0" smtClean="0"/>
              <a:t>Det er de andre stillingene. Det er likevel nødvendig å fokusere spesielt på:</a:t>
            </a:r>
          </a:p>
          <a:p>
            <a:pPr marL="0" indent="0">
              <a:buNone/>
            </a:pPr>
            <a:endParaRPr lang="nb-NO" sz="1600" dirty="0"/>
          </a:p>
          <a:p>
            <a:pPr marL="0" indent="0">
              <a:buNone/>
            </a:pPr>
            <a:r>
              <a:rPr lang="nb-NO" sz="1600" u="sng" dirty="0" smtClean="0"/>
              <a:t>Forskerstillinger</a:t>
            </a:r>
            <a:r>
              <a:rPr lang="nb-NO" sz="1600" dirty="0" smtClean="0"/>
              <a:t> – hvorfor?</a:t>
            </a:r>
          </a:p>
          <a:p>
            <a:r>
              <a:rPr lang="nb-NO" sz="1600" dirty="0" smtClean="0"/>
              <a:t>Nært forhold mellom postdoktorstillinger og forskerstillinger (i oppfatningen av hva disse er)</a:t>
            </a:r>
          </a:p>
          <a:p>
            <a:r>
              <a:rPr lang="nb-NO" sz="1600" dirty="0" smtClean="0"/>
              <a:t>Utlendingers forhold til forskerstillinger</a:t>
            </a:r>
          </a:p>
          <a:p>
            <a:r>
              <a:rPr lang="nb-NO" sz="1600" dirty="0" smtClean="0"/>
              <a:t>Tradisjonell oppfatning av nivå (karrieremessig) på forskerstillinger har kanskje endret seg, dette gjenspeiles i endrede krav i utlysningstekster</a:t>
            </a:r>
          </a:p>
        </p:txBody>
      </p:sp>
      <p:sp>
        <p:nvSpPr>
          <p:cNvPr id="5" name="Plassholder for dato 4"/>
          <p:cNvSpPr>
            <a:spLocks noGrp="1"/>
          </p:cNvSpPr>
          <p:nvPr>
            <p:ph type="dt" sz="half" idx="10"/>
          </p:nvPr>
        </p:nvSpPr>
        <p:spPr/>
        <p:txBody>
          <a:bodyPr/>
          <a:lstStyle/>
          <a:p>
            <a:r>
              <a:rPr lang="nb-NO" dirty="0" smtClean="0">
                <a:latin typeface="Times New Roman" panose="02020603050405020304" pitchFamily="18" charset="0"/>
                <a:cs typeface="Times New Roman" panose="02020603050405020304" pitchFamily="18" charset="0"/>
              </a:rPr>
              <a:t>25.10.2017</a:t>
            </a:r>
            <a:endParaRPr lang="nb-NO" dirty="0">
              <a:latin typeface="Times New Roman" panose="02020603050405020304" pitchFamily="18" charset="0"/>
              <a:cs typeface="Times New Roman" panose="02020603050405020304" pitchFamily="18" charset="0"/>
            </a:endParaRPr>
          </a:p>
        </p:txBody>
      </p:sp>
      <p:sp>
        <p:nvSpPr>
          <p:cNvPr id="4" name="Plassholder for bunntekst 3"/>
          <p:cNvSpPr>
            <a:spLocks noGrp="1"/>
          </p:cNvSpPr>
          <p:nvPr>
            <p:ph type="ftr" sz="quarter" idx="11"/>
          </p:nvPr>
        </p:nvSpPr>
        <p:spPr/>
        <p:txBody>
          <a:bodyPr/>
          <a:lstStyle/>
          <a:p>
            <a:r>
              <a:rPr lang="nb-NO" smtClean="0">
                <a:latin typeface="Times New Roman" panose="02020603050405020304" pitchFamily="18" charset="0"/>
                <a:cs typeface="Times New Roman" panose="02020603050405020304" pitchFamily="18" charset="0"/>
              </a:rPr>
              <a:t>Universitetet i Bergen</a:t>
            </a:r>
            <a:endParaRPr lang="nb-NO" dirty="0">
              <a:latin typeface="Times New Roman" panose="02020603050405020304" pitchFamily="18" charset="0"/>
              <a:cs typeface="Times New Roman" panose="02020603050405020304" pitchFamily="18" charset="0"/>
            </a:endParaRPr>
          </a:p>
        </p:txBody>
      </p:sp>
      <p:sp>
        <p:nvSpPr>
          <p:cNvPr id="6" name="Plassholder for lysbildenummer 5"/>
          <p:cNvSpPr>
            <a:spLocks noGrp="1"/>
          </p:cNvSpPr>
          <p:nvPr>
            <p:ph type="sldNum" sz="quarter" idx="12"/>
          </p:nvPr>
        </p:nvSpPr>
        <p:spPr/>
        <p:txBody>
          <a:bodyPr/>
          <a:lstStyle/>
          <a:p>
            <a:r>
              <a:rPr lang="nb-NO" smtClean="0">
                <a:latin typeface="Times New Roman" panose="02020603050405020304" pitchFamily="18" charset="0"/>
                <a:cs typeface="Times New Roman" panose="02020603050405020304" pitchFamily="18" charset="0"/>
              </a:rPr>
              <a:t>Side </a:t>
            </a:r>
            <a:fld id="{06C54713-27B5-4268-B680-29C9FB350413}" type="slidenum">
              <a:rPr lang="nb-NO" smtClean="0">
                <a:latin typeface="Times New Roman" panose="02020603050405020304" pitchFamily="18" charset="0"/>
                <a:cs typeface="Times New Roman" panose="02020603050405020304" pitchFamily="18" charset="0"/>
              </a:rPr>
              <a:pPr/>
              <a:t>9</a:t>
            </a:fld>
            <a:endParaRPr lang="nb-NO"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6976748"/>
      </p:ext>
    </p:extLst>
  </p:cSld>
  <p:clrMapOvr>
    <a:masterClrMapping/>
  </p:clrMapOvr>
  <p:timing>
    <p:tnLst>
      <p:par>
        <p:cTn id="1" dur="indefinite" restart="never" nodeType="tmRoot"/>
      </p:par>
    </p:tnLst>
  </p:timing>
</p:sld>
</file>

<file path=ppt/theme/theme1.xml><?xml version="1.0" encoding="utf-8"?>
<a:theme xmlns:a="http://schemas.openxmlformats.org/drawingml/2006/main" name="UiB_norsk_rød-gen">
  <a:themeElements>
    <a:clrScheme name="UiB fargepalett">
      <a:dk1>
        <a:sysClr val="windowText" lastClr="000000"/>
      </a:dk1>
      <a:lt1>
        <a:srgbClr val="FFFFFF"/>
      </a:lt1>
      <a:dk2>
        <a:srgbClr val="716657"/>
      </a:dk2>
      <a:lt2>
        <a:srgbClr val="F5F5F5"/>
      </a:lt2>
      <a:accent1>
        <a:srgbClr val="DB3F3D"/>
      </a:accent1>
      <a:accent2>
        <a:srgbClr val="4EA0B7"/>
      </a:accent2>
      <a:accent3>
        <a:srgbClr val="789A5B"/>
      </a:accent3>
      <a:accent4>
        <a:srgbClr val="CDAB3F"/>
      </a:accent4>
      <a:accent5>
        <a:srgbClr val="705686"/>
      </a:accent5>
      <a:accent6>
        <a:srgbClr val="847268"/>
      </a:accent6>
      <a:hlink>
        <a:srgbClr val="4EA0B7"/>
      </a:hlink>
      <a:folHlink>
        <a:srgbClr val="004C70"/>
      </a:folHlink>
    </a:clrScheme>
    <a:fontScheme name="UiB Maler 201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12857</TotalTime>
  <Words>2563</Words>
  <Application>Microsoft Office PowerPoint</Application>
  <PresentationFormat>Skjermfremvisning (16:9)</PresentationFormat>
  <Paragraphs>342</Paragraphs>
  <Slides>29</Slides>
  <Notes>27</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29</vt:i4>
      </vt:variant>
    </vt:vector>
  </HeadingPairs>
  <TitlesOfParts>
    <vt:vector size="34" baseType="lpstr">
      <vt:lpstr>Arial</vt:lpstr>
      <vt:lpstr>Calibri</vt:lpstr>
      <vt:lpstr>Myriad Pro</vt:lpstr>
      <vt:lpstr>Times New Roman</vt:lpstr>
      <vt:lpstr>UiB_norsk_rød-gen</vt:lpstr>
      <vt:lpstr>Tilsetting i rekrutteringsstillinger</vt:lpstr>
      <vt:lpstr>Hva skal vi gjennom?</vt:lpstr>
      <vt:lpstr>Hva er en rekrutteringsstilling?</vt:lpstr>
      <vt:lpstr>Hva regulerer bruken av og rutinene for rekrutteringsstillinger</vt:lpstr>
      <vt:lpstr>Forskrift om ansettelsesvilkår for stillinger som postdoktor, stipendiat, vitenskapelig assistent og spesialistkandidat - hovedtrekk</vt:lpstr>
      <vt:lpstr>Forskrift om ansettelsesvilkår for stillinger som postdoktor, stipendiat, vitenskapelig assistent og spesialistkandidat - hovedtrekk</vt:lpstr>
      <vt:lpstr>Postdoktorpolicy – relevante hovedtrekk</vt:lpstr>
      <vt:lpstr>Postdoktorpolicy - hovedtrekk</vt:lpstr>
      <vt:lpstr>Hva er ikke en rekrutteringsstilling?</vt:lpstr>
      <vt:lpstr>Postdoktor vs forsker</vt:lpstr>
      <vt:lpstr>Postdoktor/forsker vs Charter &amp; Code?</vt:lpstr>
      <vt:lpstr>Prinsipper for rekruttering</vt:lpstr>
      <vt:lpstr>Hva er rutinene for tilsetting i rekrutteringsstillinger?</vt:lpstr>
      <vt:lpstr>Hva er rutinene praksis for tilsetting i rekrutteringsstillinger</vt:lpstr>
      <vt:lpstr>Fortsettelse - Hva er rutinene praksis for tilsetting i rekrutteringsstillinger</vt:lpstr>
      <vt:lpstr> En samling eksempler på «begrunnede» snarveier</vt:lpstr>
      <vt:lpstr> Mer fra «En samling eksempler på «begrunnede» snarveier»</vt:lpstr>
      <vt:lpstr>Forskjeller i rekrutteringsprosedyrer</vt:lpstr>
      <vt:lpstr>Enda mer forenklet – kan man la være å lyse ut?</vt:lpstr>
      <vt:lpstr>Policy for ansettelse i rekrutteringsstillinger og midlertidige stillinger uten forutgående kunngjøring</vt:lpstr>
      <vt:lpstr>Mer om forenklet – Policy for ansettelse i rekrutteringsstillinger og midlertidige stillinger uten forutgående kunngjøring</vt:lpstr>
      <vt:lpstr>Føringer ved ansettelse uten forutgående kunngjøring</vt:lpstr>
      <vt:lpstr>Anbefalt praksis for planlegging av rekruttering i prosjekter </vt:lpstr>
      <vt:lpstr>Hvordan blir rutinene fulgt opp fra HR-avdelingen?</vt:lpstr>
      <vt:lpstr>Har du hørt den om personalkonsulenten og prosjektsøknaden?</vt:lpstr>
      <vt:lpstr>Skjema over faser for arbeidsstøtte for bidrags- og oppdragsfinansiert aktivitet (BOA)</vt:lpstr>
      <vt:lpstr>Hvordan lykkes enda bedre og mer effektivt i rekruttering av de rette kandidatene?</vt:lpstr>
      <vt:lpstr>Oppsummert – hva har vi vært gjennom?</vt:lpstr>
      <vt:lpstr>PowerPoint-presentasjon</vt:lpstr>
    </vt:vector>
  </TitlesOfParts>
  <Company>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Helge Grønhaug</dc:creator>
  <cp:lastModifiedBy>Trine Steensæth</cp:lastModifiedBy>
  <cp:revision>504</cp:revision>
  <cp:lastPrinted>2017-10-20T13:08:50Z</cp:lastPrinted>
  <dcterms:created xsi:type="dcterms:W3CDTF">2015-10-30T09:38:42Z</dcterms:created>
  <dcterms:modified xsi:type="dcterms:W3CDTF">2017-10-24T05:39:06Z</dcterms:modified>
</cp:coreProperties>
</file>