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69" r:id="rId2"/>
    <p:sldId id="382" r:id="rId3"/>
    <p:sldId id="413" r:id="rId4"/>
    <p:sldId id="398" r:id="rId5"/>
    <p:sldId id="400" r:id="rId6"/>
    <p:sldId id="414" r:id="rId7"/>
    <p:sldId id="415" r:id="rId8"/>
    <p:sldId id="383" r:id="rId9"/>
    <p:sldId id="384" r:id="rId10"/>
    <p:sldId id="396" r:id="rId11"/>
    <p:sldId id="397" r:id="rId12"/>
    <p:sldId id="333" r:id="rId13"/>
    <p:sldId id="381" r:id="rId14"/>
    <p:sldId id="387" r:id="rId15"/>
    <p:sldId id="334" r:id="rId16"/>
    <p:sldId id="385" r:id="rId17"/>
    <p:sldId id="386" r:id="rId18"/>
    <p:sldId id="401" r:id="rId19"/>
    <p:sldId id="379" r:id="rId20"/>
    <p:sldId id="380" r:id="rId21"/>
    <p:sldId id="388" r:id="rId22"/>
    <p:sldId id="336" r:id="rId23"/>
    <p:sldId id="407" r:id="rId24"/>
    <p:sldId id="390" r:id="rId25"/>
    <p:sldId id="392" r:id="rId26"/>
    <p:sldId id="402" r:id="rId27"/>
    <p:sldId id="417" r:id="rId28"/>
    <p:sldId id="418" r:id="rId29"/>
    <p:sldId id="391" r:id="rId30"/>
    <p:sldId id="393" r:id="rId31"/>
    <p:sldId id="394" r:id="rId32"/>
    <p:sldId id="405" r:id="rId33"/>
    <p:sldId id="406" r:id="rId34"/>
    <p:sldId id="404" r:id="rId35"/>
    <p:sldId id="409" r:id="rId36"/>
    <p:sldId id="410" r:id="rId37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8ACF6A10-BF9C-4111-8906-7AFB24F1911E}">
          <p14:sldIdLst>
            <p14:sldId id="369"/>
            <p14:sldId id="382"/>
            <p14:sldId id="413"/>
            <p14:sldId id="398"/>
            <p14:sldId id="400"/>
            <p14:sldId id="414"/>
            <p14:sldId id="415"/>
            <p14:sldId id="383"/>
            <p14:sldId id="384"/>
            <p14:sldId id="396"/>
            <p14:sldId id="397"/>
            <p14:sldId id="333"/>
            <p14:sldId id="381"/>
            <p14:sldId id="387"/>
            <p14:sldId id="334"/>
            <p14:sldId id="385"/>
            <p14:sldId id="386"/>
            <p14:sldId id="401"/>
            <p14:sldId id="379"/>
            <p14:sldId id="380"/>
            <p14:sldId id="388"/>
            <p14:sldId id="336"/>
            <p14:sldId id="407"/>
            <p14:sldId id="390"/>
            <p14:sldId id="392"/>
            <p14:sldId id="402"/>
            <p14:sldId id="417"/>
            <p14:sldId id="418"/>
            <p14:sldId id="391"/>
            <p14:sldId id="393"/>
            <p14:sldId id="394"/>
            <p14:sldId id="405"/>
            <p14:sldId id="406"/>
            <p14:sldId id="404"/>
            <p14:sldId id="409"/>
            <p14:sldId id="4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3F3D"/>
    <a:srgbClr val="E54F46"/>
    <a:srgbClr val="E44E46"/>
    <a:srgbClr val="E65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80587" autoAdjust="0"/>
  </p:normalViewPr>
  <p:slideViewPr>
    <p:cSldViewPr>
      <p:cViewPr varScale="1">
        <p:scale>
          <a:sx n="115" d="100"/>
          <a:sy n="115" d="100"/>
        </p:scale>
        <p:origin x="303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3552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DC-4153-8CFD-9577401EBEAC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DC-4153-8CFD-9577401EBEAC}"/>
              </c:ext>
            </c:extLst>
          </c:dPt>
          <c:cat>
            <c:strRef>
              <c:f>Sheet1!$A$2:$A$3</c:f>
              <c:strCache>
                <c:ptCount val="2"/>
                <c:pt idx="0">
                  <c:v>Staten</c:v>
                </c:pt>
                <c:pt idx="1">
                  <c:v>Andre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97.5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DC-4153-8CFD-9577401EBE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err="1" smtClean="0"/>
              <a:t>UiB</a:t>
            </a:r>
            <a:r>
              <a:rPr lang="en-US" sz="2400" dirty="0" smtClean="0"/>
              <a:t> </a:t>
            </a:r>
            <a:r>
              <a:rPr lang="en-US" sz="2400" dirty="0" err="1" smtClean="0"/>
              <a:t>budsjett</a:t>
            </a:r>
            <a:r>
              <a:rPr lang="en-US" sz="2400" baseline="0" dirty="0" smtClean="0"/>
              <a:t> for 2017, </a:t>
            </a:r>
            <a:r>
              <a:rPr lang="en-US" sz="2400" baseline="0" dirty="0" err="1" smtClean="0"/>
              <a:t>pr</a:t>
            </a:r>
            <a:r>
              <a:rPr lang="en-US" sz="2400" baseline="0" dirty="0" smtClean="0"/>
              <a:t> 20. </a:t>
            </a:r>
            <a:r>
              <a:rPr lang="en-US" sz="2400" baseline="0" dirty="0" err="1" smtClean="0"/>
              <a:t>oktober</a:t>
            </a:r>
            <a:r>
              <a:rPr lang="en-US" sz="2400" baseline="0" dirty="0" smtClean="0"/>
              <a:t> 2016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EC0-4644-9BDF-12FB3DC374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EC0-4644-9BDF-12FB3DC374D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EC0-4644-9BDF-12FB3DC374D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EC0-4644-9BDF-12FB3DC374D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EC0-4644-9BDF-12FB3DC374D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EC0-4644-9BDF-12FB3DC374D2}"/>
              </c:ext>
            </c:extLst>
          </c:dPt>
          <c:cat>
            <c:strRef>
              <c:f>Sheet1!$A$2:$A$7</c:f>
              <c:strCache>
                <c:ptCount val="3"/>
                <c:pt idx="0">
                  <c:v>GB, Basis</c:v>
                </c:pt>
                <c:pt idx="1">
                  <c:v>BOA</c:v>
                </c:pt>
                <c:pt idx="2">
                  <c:v>GB, Resultat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2373</c:v>
                </c:pt>
                <c:pt idx="1">
                  <c:v>861</c:v>
                </c:pt>
                <c:pt idx="2">
                  <c:v>1015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EC0-4644-9BDF-12FB3DC37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0.04607</cdr:x>
      <cdr:y>0.21559</cdr:y>
    </cdr:from>
    <cdr:to>
      <cdr:x>0.32656</cdr:x>
      <cdr:y>0.44226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9138" y="975752"/>
          <a:ext cx="2308320" cy="10258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 err="1" smtClean="0"/>
            <a:t>Bidragsinntekter</a:t>
          </a:r>
          <a:endParaRPr lang="en-US" sz="2000" dirty="0" smtClean="0"/>
        </a:p>
        <a:p xmlns:a="http://schemas.openxmlformats.org/drawingml/2006/main">
          <a:r>
            <a:rPr lang="en-US" sz="2000" dirty="0" smtClean="0"/>
            <a:t>20% (BOA)</a:t>
          </a:r>
        </a:p>
        <a:p xmlns:a="http://schemas.openxmlformats.org/drawingml/2006/main">
          <a:r>
            <a:rPr lang="en-US" sz="2000" dirty="0" smtClean="0"/>
            <a:t>861 MNOK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0.71951</cdr:x>
      <cdr:y>0.33246</cdr:y>
    </cdr:from>
    <cdr:to>
      <cdr:x>1</cdr:x>
      <cdr:y>0.56791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921279" y="1504702"/>
          <a:ext cx="2308321" cy="10656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 smtClean="0"/>
            <a:t>Basis</a:t>
          </a:r>
        </a:p>
        <a:p xmlns:a="http://schemas.openxmlformats.org/drawingml/2006/main">
          <a:r>
            <a:rPr lang="en-US" sz="2000" dirty="0" smtClean="0"/>
            <a:t>55% (70% </a:t>
          </a:r>
          <a:r>
            <a:rPr lang="en-US" sz="2000" dirty="0" err="1" smtClean="0"/>
            <a:t>av</a:t>
          </a:r>
          <a:r>
            <a:rPr lang="en-US" sz="2000" dirty="0" smtClean="0"/>
            <a:t> GB)</a:t>
          </a:r>
        </a:p>
        <a:p xmlns:a="http://schemas.openxmlformats.org/drawingml/2006/main">
          <a:r>
            <a:rPr lang="en-US" sz="2000" dirty="0" smtClean="0"/>
            <a:t>2,373 MNOK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0.0691</cdr:x>
      <cdr:y>0.61224</cdr:y>
    </cdr:from>
    <cdr:to>
      <cdr:x>0.34959</cdr:x>
      <cdr:y>0.84769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68694" y="2770985"/>
          <a:ext cx="2308321" cy="10656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 err="1" smtClean="0"/>
            <a:t>Resultatbasert</a:t>
          </a:r>
          <a:endParaRPr lang="en-US" sz="2000" dirty="0" smtClean="0"/>
        </a:p>
        <a:p xmlns:a="http://schemas.openxmlformats.org/drawingml/2006/main">
          <a:r>
            <a:rPr lang="en-US" sz="2000" dirty="0" smtClean="0"/>
            <a:t>25% (30% </a:t>
          </a:r>
          <a:r>
            <a:rPr lang="en-US" sz="2000" dirty="0" err="1" smtClean="0"/>
            <a:t>av</a:t>
          </a:r>
          <a:r>
            <a:rPr lang="en-US" sz="2000" dirty="0" smtClean="0"/>
            <a:t> GB)</a:t>
          </a:r>
        </a:p>
        <a:p xmlns:a="http://schemas.openxmlformats.org/drawingml/2006/main">
          <a:r>
            <a:rPr lang="en-US" sz="2000" dirty="0" smtClean="0"/>
            <a:t>1,015 MNOK</a:t>
          </a:r>
          <a:endParaRPr lang="en-US" sz="2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70CDE-D9CE-4354-94E4-1FD6DB967311}" type="datetimeFigureOut">
              <a:rPr lang="nb-NO" smtClean="0"/>
              <a:t>23.10.2017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25AF9-6F74-472F-B3FF-34E5DD3183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51445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DE89A-F0D7-4FF6-B2F1-98DC7792C91E}" type="datetimeFigureOut">
              <a:rPr lang="nb-NO" smtClean="0"/>
              <a:t>23.10.2017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A2AF7-2D85-4421-9B02-2B5F9CC374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84462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A62489-35BF-4CA3-A17A-466A8A48DC39}" type="slidenum">
              <a:rPr lang="nb-NO" altLang="nb-NO" sz="1300" smtClean="0"/>
              <a:pPr>
                <a:spcBef>
                  <a:spcPct val="0"/>
                </a:spcBef>
              </a:pPr>
              <a:t>3</a:t>
            </a:fld>
            <a:endParaRPr lang="nb-NO" altLang="nb-NO" sz="130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942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CA268-2865-4E88-AA6D-43D793741A36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2190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718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7475A9-045B-45B1-B0C8-0D445DA66ABF}" type="slidenum">
              <a:rPr lang="nb-NO"/>
              <a:pPr/>
              <a:t>18</a:t>
            </a:fld>
            <a:endParaRPr lang="nb-NO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47661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ABDABB-CF4E-4893-9AB9-046AD3C52CBB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9056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ABDABB-CF4E-4893-9AB9-046AD3C52CBB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6550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D6DD19-06BB-4A3F-9B5D-DC124F897522}" type="slidenum">
              <a:rPr lang="nb-NO" altLang="nb-NO" sz="1300" smtClean="0"/>
              <a:pPr>
                <a:spcBef>
                  <a:spcPct val="0"/>
                </a:spcBef>
              </a:pPr>
              <a:t>23</a:t>
            </a:fld>
            <a:endParaRPr lang="nb-NO" altLang="nb-NO" sz="1300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nb-NO" altLang="nb-NO" smtClean="0">
                <a:latin typeface="Arial" panose="020B0604020202020204" pitchFamily="34" charset="0"/>
              </a:rPr>
              <a:t>Modellering med en dimensjon: prosjekt.</a:t>
            </a:r>
          </a:p>
        </p:txBody>
      </p:sp>
    </p:spTree>
    <p:extLst>
      <p:ext uri="{BB962C8B-B14F-4D97-AF65-F5344CB8AC3E}">
        <p14:creationId xmlns:p14="http://schemas.microsoft.com/office/powerpoint/2010/main" val="2094801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9190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4125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BA850C-043A-4C0A-A1DA-0C8F6F7DB475}" type="slidenum">
              <a:rPr lang="nb-NO" altLang="nb-NO" sz="1300" smtClean="0"/>
              <a:pPr>
                <a:spcBef>
                  <a:spcPct val="0"/>
                </a:spcBef>
              </a:pPr>
              <a:t>27</a:t>
            </a:fld>
            <a:endParaRPr lang="nb-NO" altLang="nb-NO" sz="1300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770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3282F5-52F2-4DD5-B153-C8398325E515}" type="slidenum">
              <a:rPr lang="nb-NO" altLang="nb-NO" sz="1300" smtClean="0"/>
              <a:pPr>
                <a:spcBef>
                  <a:spcPct val="0"/>
                </a:spcBef>
              </a:pPr>
              <a:t>28</a:t>
            </a:fld>
            <a:endParaRPr lang="nb-NO" altLang="nb-NO" sz="1300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nb-NO" altLang="nb-NO" smtClean="0">
                <a:latin typeface="Arial" panose="020B0604020202020204" pitchFamily="34" charset="0"/>
              </a:rPr>
              <a:t>Hovedpoeng: Lønnsandel varierer, men er generelt høy. Betyr mye faste kostnader.</a:t>
            </a:r>
          </a:p>
        </p:txBody>
      </p:sp>
    </p:spTree>
    <p:extLst>
      <p:ext uri="{BB962C8B-B14F-4D97-AF65-F5344CB8AC3E}">
        <p14:creationId xmlns:p14="http://schemas.microsoft.com/office/powerpoint/2010/main" val="1026599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ørste s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15616" y="1124744"/>
            <a:ext cx="6912768" cy="2550145"/>
          </a:xfrm>
        </p:spPr>
        <p:txBody>
          <a:bodyPr lIns="0" tIns="0" rIns="0" anchor="b" anchorCtr="0">
            <a:normAutofit/>
          </a:bodyPr>
          <a:lstStyle>
            <a:lvl1pPr marL="0" algn="ctr">
              <a:lnSpc>
                <a:spcPts val="5400"/>
              </a:lnSpc>
              <a:defRPr sz="4300" b="1" i="0" u="none" cap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15616" y="4196680"/>
            <a:ext cx="6912768" cy="1032520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pic>
        <p:nvPicPr>
          <p:cNvPr id="9" name="Bilde 8" descr="logowhite_transp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974" y="5589240"/>
            <a:ext cx="4140000" cy="720000"/>
          </a:xfrm>
          <a:prstGeom prst="rect">
            <a:avLst/>
          </a:prstGeom>
        </p:spPr>
      </p:pic>
      <p:sp>
        <p:nvSpPr>
          <p:cNvPr id="11" name="Plassholder for bunn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2998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ide med bun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23.10.2017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29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unn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74680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gress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883965"/>
            <a:ext cx="4813374" cy="3888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2920" y="1883965"/>
            <a:ext cx="2360241" cy="3888000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3" name="Tittel 1"/>
          <p:cNvSpPr>
            <a:spLocks noGrp="1"/>
          </p:cNvSpPr>
          <p:nvPr>
            <p:ph type="title"/>
          </p:nvPr>
        </p:nvSpPr>
        <p:spPr>
          <a:xfrm>
            <a:off x="1022920" y="1015007"/>
            <a:ext cx="7365504" cy="652934"/>
          </a:xfrm>
        </p:spPr>
        <p:txBody>
          <a:bodyPr/>
          <a:lstStyle>
            <a:lvl1pPr>
              <a:lnSpc>
                <a:spcPts val="4320"/>
              </a:lnSpc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23.10.2017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05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4653136"/>
            <a:ext cx="7365504" cy="566738"/>
          </a:xfrm>
        </p:spPr>
        <p:txBody>
          <a:bodyPr anchor="b">
            <a:normAutofit/>
          </a:bodyPr>
          <a:lstStyle>
            <a:lvl1pPr algn="l">
              <a:lnSpc>
                <a:spcPts val="3600"/>
              </a:lnSpc>
              <a:defRPr sz="3000" b="1" i="0">
                <a:solidFill>
                  <a:srgbClr val="E54F46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022920" y="908720"/>
            <a:ext cx="7380000" cy="3680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Dra bildet til plassholderen eller klikk ikonet for å legge til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2920" y="5301208"/>
            <a:ext cx="73800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23.10.2017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66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4320"/>
              </a:lnSpc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22920" y="1883965"/>
            <a:ext cx="7365504" cy="3888000"/>
          </a:xfrm>
        </p:spPr>
        <p:txBody>
          <a:bodyPr vert="eaVert"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23.10.2017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7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altLang="en-US" smtClean="0"/>
              <a:t>Det matematisk-naturvitenskapelige fakultet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73416A-CF89-48EB-9656-A174B0516D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51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re titte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4063" y="3979882"/>
            <a:ext cx="5083175" cy="159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619250" y="5589588"/>
            <a:ext cx="5889625" cy="288925"/>
          </a:xfrm>
        </p:spPr>
        <p:txBody>
          <a:bodyPr/>
          <a:lstStyle>
            <a:lvl1pPr algn="ctr">
              <a:defRPr sz="1700" i="1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nb-NO"/>
              <a:t>Avdeling / enhet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934747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1025525"/>
            <a:ext cx="8229600" cy="63341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abell 2"/>
          <p:cNvSpPr>
            <a:spLocks noGrp="1"/>
          </p:cNvSpPr>
          <p:nvPr>
            <p:ph type="tbl"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 lvl="0"/>
            <a:endParaRPr lang="nb-NO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492D8-4811-449F-98F7-EE3DF5752A3B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239849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ts val="4320"/>
              </a:lnSpc>
              <a:defRPr sz="3600" b="1" i="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23.10.2017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5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_nøytr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ts val="4320"/>
              </a:lnSpc>
              <a:defRPr sz="3600" b="1" i="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23.10.2017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59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, hvit med grå ram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ts val="4320"/>
              </a:lnSpc>
              <a:defRPr sz="3600" b="1" i="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23.10.2017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43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1119882"/>
            <a:ext cx="6584776" cy="3533254"/>
          </a:xfrm>
        </p:spPr>
        <p:txBody>
          <a:bodyPr anchor="t" anchorCtr="0">
            <a:normAutofit/>
          </a:bodyPr>
          <a:lstStyle>
            <a:lvl1pPr>
              <a:lnSpc>
                <a:spcPts val="6000"/>
              </a:lnSpc>
              <a:defRPr sz="5000" b="1" i="0" u="none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2109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ste s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30012" y="4797152"/>
            <a:ext cx="5083976" cy="29311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 cap="all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85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1015007"/>
            <a:ext cx="7365504" cy="652934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22920" y="1883965"/>
            <a:ext cx="3492000" cy="3888432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896424" y="1883965"/>
            <a:ext cx="3492000" cy="3888432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23.10.2017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22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spalter med 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2920" y="1844824"/>
            <a:ext cx="3492000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896424" y="1844824"/>
            <a:ext cx="3492000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3"/>
          </p:nvPr>
        </p:nvSpPr>
        <p:spPr>
          <a:xfrm>
            <a:off x="1022920" y="2525764"/>
            <a:ext cx="3492000" cy="3135484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1" name="Plassholder for innhold 3"/>
          <p:cNvSpPr>
            <a:spLocks noGrp="1"/>
          </p:cNvSpPr>
          <p:nvPr>
            <p:ph sz="half" idx="2"/>
          </p:nvPr>
        </p:nvSpPr>
        <p:spPr>
          <a:xfrm>
            <a:off x="4896424" y="2525764"/>
            <a:ext cx="3492000" cy="3135484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23.10.2017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74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975866"/>
            <a:ext cx="7365504" cy="652934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00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5pPr>
          </a:lstStyle>
          <a:p>
            <a:pPr lvl="0"/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23.10.2017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2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22920" y="1015007"/>
            <a:ext cx="7365504" cy="65293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2920" y="1883965"/>
            <a:ext cx="7365504" cy="38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7544" y="6300000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7795928-792A-8644-A7CB-9CB5B84A69E9}" type="datetime1">
              <a:rPr lang="x-none" smtClean="0"/>
              <a:pPr/>
              <a:t>23.10.2017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6300000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04000" y="486000"/>
            <a:ext cx="6300000" cy="540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 cap="all" spc="100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5044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60" r:id="rId5"/>
    <p:sldLayoutId id="2147483655" r:id="rId6"/>
    <p:sldLayoutId id="2147483652" r:id="rId7"/>
    <p:sldLayoutId id="2147483653" r:id="rId8"/>
    <p:sldLayoutId id="2147483654" r:id="rId9"/>
    <p:sldLayoutId id="2147483661" r:id="rId10"/>
    <p:sldLayoutId id="2147483662" r:id="rId11"/>
    <p:sldLayoutId id="2147483656" r:id="rId12"/>
    <p:sldLayoutId id="2147483657" r:id="rId13"/>
    <p:sldLayoutId id="2147483658" r:id="rId14"/>
    <p:sldLayoutId id="2147483665" r:id="rId15"/>
    <p:sldLayoutId id="2147483666" r:id="rId16"/>
    <p:sldLayoutId id="2147483667" r:id="rId17"/>
  </p:sldLayoutIdLst>
  <p:timing>
    <p:tnLst>
      <p:par>
        <p:cTn id="1" dur="indefinite" restart="never" nodeType="tmRoot"/>
      </p:par>
    </p:tnLst>
  </p:timing>
  <p:hf hdr="0"/>
  <p:txStyles>
    <p:titleStyle>
      <a:lvl1pPr marL="0" algn="l" defTabSz="914400" rtl="0" eaLnBrk="1" latinLnBrk="0" hangingPunct="1">
        <a:lnSpc>
          <a:spcPts val="4320"/>
        </a:lnSpc>
        <a:spcBef>
          <a:spcPct val="0"/>
        </a:spcBef>
        <a:buNone/>
        <a:defRPr sz="3600" b="1" i="0" u="none" kern="1200" cap="none" spc="0" normalizeH="0" baseline="0">
          <a:solidFill>
            <a:srgbClr val="E54F4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jeringen.no/no/dokumenter/prop.-1-s-gul-bok-20172018/id2574460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www.regjeringen.no/contentassets/fd3d8dd3cddf489fb8406684777d6604/orientering-om-forslag-til-statsbudsjettet-2018-for-universiteter-og-hogskolar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Finansieringsmodell i høyere utdanning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4077072"/>
            <a:ext cx="6760840" cy="504056"/>
          </a:xfrm>
        </p:spPr>
        <p:txBody>
          <a:bodyPr/>
          <a:lstStyle/>
          <a:p>
            <a:r>
              <a:rPr lang="nb-NO" dirty="0" smtClean="0"/>
              <a:t>MN-fakultetets læringsdag  25. oktober 2017</a:t>
            </a:r>
          </a:p>
        </p:txBody>
      </p:sp>
    </p:spTree>
    <p:extLst>
      <p:ext uri="{BB962C8B-B14F-4D97-AF65-F5344CB8AC3E}">
        <p14:creationId xmlns:p14="http://schemas.microsoft.com/office/powerpoint/2010/main" val="80195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Grunnbevilgning / Rammebevilgning blir tildelt over statsbudsjettet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1560" y="2348880"/>
            <a:ext cx="8075240" cy="4274944"/>
          </a:xfrm>
        </p:spPr>
        <p:txBody>
          <a:bodyPr>
            <a:normAutofit/>
          </a:bodyPr>
          <a:lstStyle/>
          <a:p>
            <a:r>
              <a:rPr lang="nb-NO" dirty="0" smtClean="0"/>
              <a:t>Det </a:t>
            </a:r>
            <a:r>
              <a:rPr lang="nb-NO" dirty="0"/>
              <a:t>at </a:t>
            </a:r>
            <a:r>
              <a:rPr lang="nb-NO" dirty="0" smtClean="0"/>
              <a:t>en </a:t>
            </a:r>
            <a:r>
              <a:rPr lang="nb-NO" dirty="0"/>
              <a:t>del av </a:t>
            </a:r>
            <a:r>
              <a:rPr lang="nb-NO" dirty="0" smtClean="0"/>
              <a:t>bevilgningen </a:t>
            </a:r>
            <a:r>
              <a:rPr lang="nb-NO" dirty="0"/>
              <a:t>er resultatbasert, skal stimulere </a:t>
            </a:r>
            <a:r>
              <a:rPr lang="nb-NO" dirty="0" smtClean="0"/>
              <a:t>institusjonene </a:t>
            </a:r>
            <a:r>
              <a:rPr lang="nb-NO" dirty="0"/>
              <a:t>til å styrke utdannings- og forskingskvaliteten. </a:t>
            </a:r>
            <a:endParaRPr lang="nb-NO" dirty="0" smtClean="0"/>
          </a:p>
          <a:p>
            <a:pPr lvl="1"/>
            <a:r>
              <a:rPr lang="nb-NO" dirty="0" smtClean="0"/>
              <a:t>Regjeringen </a:t>
            </a:r>
            <a:r>
              <a:rPr lang="nb-NO" dirty="0"/>
              <a:t>vil over tid </a:t>
            </a:r>
            <a:r>
              <a:rPr lang="nb-NO" dirty="0" smtClean="0"/>
              <a:t>øke </a:t>
            </a:r>
            <a:r>
              <a:rPr lang="nb-NO" dirty="0"/>
              <a:t>den resultatbaserte delen av </a:t>
            </a:r>
            <a:r>
              <a:rPr lang="nb-NO" dirty="0" smtClean="0"/>
              <a:t>rammebevilgningen. </a:t>
            </a:r>
          </a:p>
          <a:p>
            <a:pPr lvl="1"/>
            <a:r>
              <a:rPr lang="nb-NO" dirty="0" smtClean="0"/>
              <a:t>Konkurranse </a:t>
            </a:r>
            <a:r>
              <a:rPr lang="nb-NO" dirty="0"/>
              <a:t>om </a:t>
            </a:r>
            <a:r>
              <a:rPr lang="nb-NO" dirty="0" smtClean="0"/>
              <a:t>midler </a:t>
            </a:r>
            <a:r>
              <a:rPr lang="nb-NO" dirty="0"/>
              <a:t>skal gi </a:t>
            </a:r>
            <a:r>
              <a:rPr lang="nb-NO" dirty="0" smtClean="0"/>
              <a:t>institusjonene </a:t>
            </a:r>
            <a:r>
              <a:rPr lang="nb-NO" dirty="0"/>
              <a:t>insentiv til å arbeide for </a:t>
            </a:r>
            <a:r>
              <a:rPr lang="nb-NO" dirty="0" smtClean="0"/>
              <a:t>høyere </a:t>
            </a:r>
            <a:r>
              <a:rPr lang="nb-NO" dirty="0"/>
              <a:t>kvalitet. 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46128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Grunnbevilgning / Rammebevilgning blir tildelt over statsbudsjettet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73732" y="1988840"/>
            <a:ext cx="7663880" cy="4274944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r>
              <a:rPr lang="nb-NO" dirty="0" smtClean="0"/>
              <a:t>Med </a:t>
            </a:r>
            <a:r>
              <a:rPr lang="nb-NO" dirty="0"/>
              <a:t>endringen i finansieringssystemet fra 2017-budsjettet ønsker </a:t>
            </a:r>
            <a:r>
              <a:rPr lang="nb-NO" dirty="0" smtClean="0"/>
              <a:t>regjeringen særlig </a:t>
            </a:r>
            <a:r>
              <a:rPr lang="nb-NO" dirty="0"/>
              <a:t>å stimulere </a:t>
            </a:r>
            <a:r>
              <a:rPr lang="nb-NO" dirty="0" smtClean="0"/>
              <a:t>til:</a:t>
            </a:r>
          </a:p>
          <a:p>
            <a:pPr lvl="1"/>
            <a:r>
              <a:rPr lang="nb-NO" dirty="0" smtClean="0"/>
              <a:t>bedre </a:t>
            </a:r>
            <a:r>
              <a:rPr lang="nb-NO" dirty="0"/>
              <a:t>gjennomføring i </a:t>
            </a:r>
            <a:r>
              <a:rPr lang="nb-NO" dirty="0" smtClean="0"/>
              <a:t>utdanningene</a:t>
            </a:r>
          </a:p>
          <a:p>
            <a:pPr lvl="1"/>
            <a:r>
              <a:rPr lang="nb-NO" dirty="0" smtClean="0"/>
              <a:t>at utdanningen </a:t>
            </a:r>
            <a:r>
              <a:rPr lang="nb-NO" dirty="0"/>
              <a:t>og </a:t>
            </a:r>
            <a:r>
              <a:rPr lang="nb-NO" dirty="0" smtClean="0"/>
              <a:t>forskningen </a:t>
            </a:r>
            <a:r>
              <a:rPr lang="nb-NO" dirty="0"/>
              <a:t>blir </a:t>
            </a:r>
            <a:r>
              <a:rPr lang="nb-NO" dirty="0" smtClean="0"/>
              <a:t>mer </a:t>
            </a:r>
            <a:r>
              <a:rPr lang="nb-NO" dirty="0"/>
              <a:t>internasjonalt </a:t>
            </a:r>
            <a:r>
              <a:rPr lang="nb-NO" dirty="0" smtClean="0"/>
              <a:t>rettet</a:t>
            </a:r>
          </a:p>
          <a:p>
            <a:pPr lvl="1"/>
            <a:r>
              <a:rPr lang="nb-NO" dirty="0" smtClean="0"/>
              <a:t>å </a:t>
            </a:r>
            <a:r>
              <a:rPr lang="nb-NO" dirty="0"/>
              <a:t>ø</a:t>
            </a:r>
            <a:r>
              <a:rPr lang="nb-NO" dirty="0" smtClean="0"/>
              <a:t>ke </a:t>
            </a:r>
            <a:r>
              <a:rPr lang="nb-NO" dirty="0"/>
              <a:t>bidraget </a:t>
            </a:r>
            <a:r>
              <a:rPr lang="nb-NO" dirty="0" smtClean="0"/>
              <a:t>fra institusjonene </a:t>
            </a:r>
            <a:r>
              <a:rPr lang="nb-NO" dirty="0"/>
              <a:t>til innovasjon og </a:t>
            </a:r>
            <a:r>
              <a:rPr lang="nb-NO" dirty="0" smtClean="0"/>
              <a:t>verdiskapning </a:t>
            </a:r>
            <a:r>
              <a:rPr lang="nb-NO" dirty="0"/>
              <a:t>i samfunnet. </a:t>
            </a:r>
          </a:p>
        </p:txBody>
      </p:sp>
    </p:spTree>
    <p:extLst>
      <p:ext uri="{BB962C8B-B14F-4D97-AF65-F5344CB8AC3E}">
        <p14:creationId xmlns:p14="http://schemas.microsoft.com/office/powerpoint/2010/main" val="140464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365504" cy="864096"/>
          </a:xfrm>
        </p:spPr>
        <p:txBody>
          <a:bodyPr/>
          <a:lstStyle/>
          <a:p>
            <a:r>
              <a:rPr lang="nb-NO" dirty="0" smtClean="0"/>
              <a:t> Finansieringsmodellen 2017   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71600" y="1916832"/>
            <a:ext cx="7488832" cy="4359189"/>
          </a:xfrm>
        </p:spPr>
        <p:txBody>
          <a:bodyPr>
            <a:normAutofit fontScale="92500" lnSpcReduction="10000"/>
          </a:bodyPr>
          <a:lstStyle/>
          <a:p>
            <a:r>
              <a:rPr lang="nb-NO" sz="2200" dirty="0" smtClean="0"/>
              <a:t>Basismidler (70% - 23,7 mrd. i sektoren / 2,4 mrd. til UiB)</a:t>
            </a:r>
          </a:p>
          <a:p>
            <a:r>
              <a:rPr lang="nb-NO" sz="2200" dirty="0" smtClean="0"/>
              <a:t>Resultatmidler (30%)</a:t>
            </a:r>
          </a:p>
          <a:p>
            <a:pPr lvl="1"/>
            <a:r>
              <a:rPr lang="nb-NO" sz="2200" dirty="0" smtClean="0"/>
              <a:t>Åpen budsjettramme (25% - 9 mrd. i sektoren, 780 mill. til UiB)</a:t>
            </a:r>
          </a:p>
          <a:p>
            <a:pPr lvl="2"/>
            <a:r>
              <a:rPr lang="nb-NO" sz="1800" dirty="0" smtClean="0"/>
              <a:t>Doktorgrader</a:t>
            </a:r>
          </a:p>
          <a:p>
            <a:pPr lvl="2"/>
            <a:r>
              <a:rPr lang="nb-NO" sz="1800" dirty="0" smtClean="0"/>
              <a:t>Kandidater</a:t>
            </a:r>
          </a:p>
          <a:p>
            <a:pPr lvl="2"/>
            <a:r>
              <a:rPr lang="nb-NO" sz="1800" dirty="0" smtClean="0"/>
              <a:t>Studiepoeng</a:t>
            </a:r>
          </a:p>
          <a:p>
            <a:pPr lvl="2"/>
            <a:r>
              <a:rPr lang="nb-NO" sz="1800" dirty="0" smtClean="0"/>
              <a:t>Utvekslingsstudenter</a:t>
            </a:r>
          </a:p>
          <a:p>
            <a:pPr lvl="1"/>
            <a:r>
              <a:rPr lang="nb-NO" sz="2200" dirty="0" smtClean="0"/>
              <a:t>Lukket budsjettramme (5% - 1,7 mrd. i sektoren, 235 mill. til UiB)</a:t>
            </a:r>
          </a:p>
          <a:p>
            <a:pPr lvl="2"/>
            <a:r>
              <a:rPr lang="nb-NO" sz="1800" dirty="0" smtClean="0"/>
              <a:t>Inntekter fra EU</a:t>
            </a:r>
          </a:p>
          <a:p>
            <a:pPr lvl="2"/>
            <a:r>
              <a:rPr lang="nb-NO" sz="1800" dirty="0" smtClean="0"/>
              <a:t>Inntekter fra Forskningsrådet</a:t>
            </a:r>
          </a:p>
          <a:p>
            <a:pPr lvl="2"/>
            <a:r>
              <a:rPr lang="nb-NO" sz="1800" dirty="0" smtClean="0"/>
              <a:t>Publikasjoner</a:t>
            </a:r>
          </a:p>
          <a:p>
            <a:pPr lvl="2"/>
            <a:r>
              <a:rPr lang="nb-NO" sz="1800" dirty="0" smtClean="0"/>
              <a:t>Andre bidrags- og oppdragsinntekter</a:t>
            </a:r>
          </a:p>
          <a:p>
            <a:pPr lvl="1"/>
            <a:endParaRPr lang="nb-NO" sz="2200" dirty="0"/>
          </a:p>
          <a:p>
            <a:pPr lvl="1"/>
            <a:endParaRPr lang="nb-NO" sz="2200" dirty="0" smtClean="0"/>
          </a:p>
        </p:txBody>
      </p:sp>
    </p:spTree>
    <p:extLst>
      <p:ext uri="{BB962C8B-B14F-4D97-AF65-F5344CB8AC3E}">
        <p14:creationId xmlns:p14="http://schemas.microsoft.com/office/powerpoint/2010/main" val="42525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365504" cy="864096"/>
          </a:xfrm>
        </p:spPr>
        <p:txBody>
          <a:bodyPr/>
          <a:lstStyle/>
          <a:p>
            <a:r>
              <a:rPr lang="nb-NO" dirty="0" smtClean="0"/>
              <a:t> Finansieringsmodellen 2017   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71600" y="1916832"/>
            <a:ext cx="7488832" cy="4359189"/>
          </a:xfrm>
        </p:spPr>
        <p:txBody>
          <a:bodyPr>
            <a:normAutofit/>
          </a:bodyPr>
          <a:lstStyle/>
          <a:p>
            <a:pPr lvl="1"/>
            <a:endParaRPr lang="nb-NO" sz="2200" dirty="0"/>
          </a:p>
          <a:p>
            <a:pPr lvl="1"/>
            <a:endParaRPr lang="nb-NO" sz="22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533235"/>
            <a:ext cx="4886393" cy="47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9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130" b="59030"/>
          <a:stretch/>
        </p:blipFill>
        <p:spPr>
          <a:xfrm rot="16200000">
            <a:off x="-3200980" y="3200979"/>
            <a:ext cx="7144239" cy="742282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8" y="348183"/>
            <a:ext cx="8229600" cy="1143000"/>
          </a:xfrm>
        </p:spPr>
        <p:txBody>
          <a:bodyPr>
            <a:noAutofit/>
          </a:bodyPr>
          <a:lstStyle/>
          <a:p>
            <a:r>
              <a:rPr lang="nb-NO" dirty="0" smtClean="0"/>
              <a:t>Resultatbasert – Åpen ramme</a:t>
            </a:r>
            <a:br>
              <a:rPr lang="nb-NO" dirty="0" smtClean="0"/>
            </a:b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11270" r="8000" b="4588"/>
          <a:stretch/>
        </p:blipFill>
        <p:spPr>
          <a:xfrm>
            <a:off x="1366221" y="1656678"/>
            <a:ext cx="7078532" cy="480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6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365504" cy="669330"/>
          </a:xfrm>
        </p:spPr>
        <p:txBody>
          <a:bodyPr/>
          <a:lstStyle/>
          <a:p>
            <a:r>
              <a:rPr lang="nb-NO" dirty="0"/>
              <a:t>Finansieringsmodellen </a:t>
            </a:r>
            <a:r>
              <a:rPr lang="nb-NO" dirty="0" smtClean="0"/>
              <a:t>2017</a:t>
            </a:r>
            <a:r>
              <a:rPr lang="nb-NO" sz="2000" dirty="0" smtClean="0"/>
              <a:t> </a:t>
            </a:r>
            <a:endParaRPr lang="nb-NO" sz="2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7584" y="1676793"/>
            <a:ext cx="7488832" cy="4359189"/>
          </a:xfrm>
        </p:spPr>
        <p:txBody>
          <a:bodyPr>
            <a:normAutofit/>
          </a:bodyPr>
          <a:lstStyle/>
          <a:p>
            <a:r>
              <a:rPr lang="nb-NO" sz="2200" u="sng" dirty="0" smtClean="0"/>
              <a:t>Åpen</a:t>
            </a:r>
            <a:r>
              <a:rPr lang="nb-NO" sz="2200" dirty="0" smtClean="0"/>
              <a:t> ramme</a:t>
            </a:r>
            <a:endParaRPr lang="nb-NO" sz="2200" dirty="0"/>
          </a:p>
          <a:p>
            <a:pPr lvl="1"/>
            <a:r>
              <a:rPr lang="nb-NO" sz="2200" dirty="0"/>
              <a:t>Fast sats for alle doktorgrader, lik for alle fag </a:t>
            </a:r>
            <a:r>
              <a:rPr lang="nb-NO" sz="2200" dirty="0" smtClean="0"/>
              <a:t>Kandidatmidler og studiepoengbasert kategoriinndeling av ulike studieprogram</a:t>
            </a:r>
          </a:p>
          <a:p>
            <a:pPr lvl="1"/>
            <a:r>
              <a:rPr lang="nb-NO" sz="2200" dirty="0" smtClean="0"/>
              <a:t>To satser for utvekslingsstudenter (Erasmus+/andre)</a:t>
            </a:r>
          </a:p>
          <a:p>
            <a:pPr lvl="1"/>
            <a:r>
              <a:rPr lang="nb-NO" sz="2200" dirty="0" smtClean="0"/>
              <a:t>Satsene reguleres</a:t>
            </a:r>
            <a:r>
              <a:rPr lang="nb-NO" sz="2200" dirty="0"/>
              <a:t> </a:t>
            </a:r>
            <a:r>
              <a:rPr lang="nb-NO" sz="2200" dirty="0" smtClean="0"/>
              <a:t>med lønns- og priskompensasjon</a:t>
            </a:r>
          </a:p>
        </p:txBody>
      </p:sp>
    </p:spTree>
    <p:extLst>
      <p:ext uri="{BB962C8B-B14F-4D97-AF65-F5344CB8AC3E}">
        <p14:creationId xmlns:p14="http://schemas.microsoft.com/office/powerpoint/2010/main" val="137315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Satser på indikatorer </a:t>
            </a:r>
            <a:r>
              <a:rPr lang="nb-NO" dirty="0"/>
              <a:t>med å</a:t>
            </a:r>
            <a:r>
              <a:rPr lang="nb-NO" dirty="0" smtClean="0"/>
              <a:t>pen budsjettramme –  </a:t>
            </a:r>
            <a:r>
              <a:rPr lang="nb-NO" dirty="0"/>
              <a:t>2017</a:t>
            </a:r>
          </a:p>
        </p:txBody>
      </p:sp>
      <p:sp>
        <p:nvSpPr>
          <p:cNvPr id="6" name="Rectangle 1"/>
          <p:cNvSpPr/>
          <p:nvPr/>
        </p:nvSpPr>
        <p:spPr>
          <a:xfrm>
            <a:off x="2051720" y="5805264"/>
            <a:ext cx="47571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altLang="nb-NO" dirty="0" smtClean="0"/>
              <a:t>Satsene reflekterer politikk og kostnadsnivå.</a:t>
            </a:r>
            <a:endParaRPr lang="nb-NO" altLang="nb-NO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916832"/>
            <a:ext cx="8294476" cy="333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0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Satser på indikatorer </a:t>
            </a:r>
            <a:r>
              <a:rPr lang="nb-NO" dirty="0"/>
              <a:t>med å</a:t>
            </a:r>
            <a:r>
              <a:rPr lang="nb-NO" dirty="0" smtClean="0"/>
              <a:t>pen budsjettramme –  </a:t>
            </a:r>
            <a:r>
              <a:rPr lang="nb-NO" dirty="0"/>
              <a:t>2017</a:t>
            </a:r>
          </a:p>
        </p:txBody>
      </p:sp>
      <p:graphicFrame>
        <p:nvGraphicFramePr>
          <p:cNvPr id="9" name="Tabel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529815"/>
              </p:ext>
            </p:extLst>
          </p:nvPr>
        </p:nvGraphicFramePr>
        <p:xfrm>
          <a:off x="1001980" y="2276872"/>
          <a:ext cx="5642517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4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PhD</a:t>
                      </a:r>
                      <a:r>
                        <a:rPr lang="nb-NO" dirty="0" smtClean="0"/>
                        <a:t>-kandidat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367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Studentutveksling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10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Erasmus+ </a:t>
                      </a:r>
                      <a:r>
                        <a:rPr lang="nb-NO" dirty="0" err="1" smtClean="0"/>
                        <a:t>utreisande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15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18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8075" y="701040"/>
            <a:ext cx="7422739" cy="53340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Utdanningsinsentiv – </a:t>
            </a:r>
            <a:r>
              <a:rPr lang="nb-NO" dirty="0"/>
              <a:t>å</a:t>
            </a:r>
            <a:r>
              <a:rPr lang="nb-NO" dirty="0" smtClean="0"/>
              <a:t>pen ramme</a:t>
            </a:r>
            <a:endParaRPr lang="nb-NO" dirty="0"/>
          </a:p>
        </p:txBody>
      </p:sp>
      <p:grpSp>
        <p:nvGrpSpPr>
          <p:cNvPr id="3" name="Group 2"/>
          <p:cNvGrpSpPr/>
          <p:nvPr/>
        </p:nvGrpSpPr>
        <p:grpSpPr>
          <a:xfrm>
            <a:off x="1583403" y="2567329"/>
            <a:ext cx="5818206" cy="2375756"/>
            <a:chOff x="2217876" y="3899291"/>
            <a:chExt cx="5818206" cy="237575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3" t="9170" r="2507" b="34514"/>
            <a:stretch/>
          </p:blipFill>
          <p:spPr bwMode="auto">
            <a:xfrm>
              <a:off x="2217876" y="3899291"/>
              <a:ext cx="5818206" cy="18828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8" t="89364" r="20228" b="-6163"/>
            <a:stretch/>
          </p:blipFill>
          <p:spPr bwMode="auto">
            <a:xfrm>
              <a:off x="2900301" y="5782143"/>
              <a:ext cx="3886022" cy="492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 rot="16200000">
            <a:off x="89115" y="3539538"/>
            <a:ext cx="2437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Relative STP </a:t>
            </a:r>
            <a:r>
              <a:rPr lang="en-US" dirty="0" err="1" smtClean="0"/>
              <a:t>produksjon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54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/>
          <a:lstStyle/>
          <a:p>
            <a:r>
              <a:rPr lang="nb-NO" dirty="0" smtClean="0"/>
              <a:t>Studieplasser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968552"/>
          </a:xfr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914400" lvl="2" indent="0">
              <a:buNone/>
            </a:pPr>
            <a:endParaRPr lang="nb-NO" sz="1600" dirty="0" smtClean="0"/>
          </a:p>
          <a:p>
            <a:r>
              <a:rPr lang="nb-NO" sz="1800" dirty="0" smtClean="0"/>
              <a:t>Inntektene kommer gradvis og utgjør over tid betydelig summer</a:t>
            </a:r>
          </a:p>
          <a:p>
            <a:r>
              <a:rPr lang="nb-NO" sz="1800" dirty="0" smtClean="0"/>
              <a:t>Økte inntekter fra studieplasser/studiepoeng</a:t>
            </a:r>
            <a:endParaRPr lang="nb-NO" sz="1800" dirty="0"/>
          </a:p>
          <a:p>
            <a:pPr lvl="1"/>
            <a:r>
              <a:rPr lang="nb-NO" sz="1800" dirty="0"/>
              <a:t>F</a:t>
            </a:r>
            <a:r>
              <a:rPr lang="nb-NO" sz="1800" dirty="0" smtClean="0"/>
              <a:t>lere finansierte studieplasser</a:t>
            </a:r>
          </a:p>
          <a:p>
            <a:pPr lvl="1"/>
            <a:r>
              <a:rPr lang="nb-NO" sz="1800" dirty="0" smtClean="0"/>
              <a:t>Flere studieplasser finansiert på resultatmidler</a:t>
            </a:r>
          </a:p>
          <a:p>
            <a:pPr lvl="1"/>
            <a:r>
              <a:rPr lang="nb-NO" sz="1800" dirty="0" smtClean="0"/>
              <a:t>Flere studiepoeng per student</a:t>
            </a:r>
          </a:p>
          <a:p>
            <a:pPr lvl="1"/>
            <a:endParaRPr lang="nb-NO" sz="1800" dirty="0"/>
          </a:p>
          <a:p>
            <a:pPr lvl="1"/>
            <a:endParaRPr lang="nb-NO" sz="1800" dirty="0" smtClean="0"/>
          </a:p>
          <a:p>
            <a:pPr lvl="1"/>
            <a:endParaRPr lang="nb-NO" sz="1800" dirty="0"/>
          </a:p>
          <a:p>
            <a:pPr lvl="1"/>
            <a:endParaRPr lang="nb-NO" sz="1800" dirty="0" smtClean="0"/>
          </a:p>
          <a:p>
            <a:pPr lvl="1"/>
            <a:endParaRPr lang="nb-NO" sz="1800" dirty="0"/>
          </a:p>
          <a:p>
            <a:pPr lvl="1"/>
            <a:endParaRPr lang="nb-NO" sz="1800" dirty="0" smtClean="0"/>
          </a:p>
          <a:p>
            <a:pPr lvl="1"/>
            <a:endParaRPr lang="nb-NO" sz="1800" dirty="0"/>
          </a:p>
          <a:p>
            <a:pPr lvl="1"/>
            <a:endParaRPr lang="nb-NO" sz="1800" dirty="0" smtClean="0"/>
          </a:p>
          <a:p>
            <a:pPr lvl="1"/>
            <a:r>
              <a:rPr lang="nb-NO" sz="1800" dirty="0" smtClean="0"/>
              <a:t>Indirekte effekter (evt. mer forskning, større/bedre fagmiljø, mer BOA)</a:t>
            </a:r>
          </a:p>
          <a:p>
            <a:pPr marL="457200" lvl="1" indent="0">
              <a:buNone/>
            </a:pPr>
            <a:endParaRPr lang="nb-NO" sz="1100" dirty="0"/>
          </a:p>
          <a:p>
            <a:pPr marL="457200" lvl="1" indent="0">
              <a:buNone/>
            </a:pPr>
            <a:r>
              <a:rPr lang="nb-NO" sz="1800" dirty="0"/>
              <a:t>	</a:t>
            </a:r>
            <a:endParaRPr lang="nb-NO" sz="1800" dirty="0" smtClean="0"/>
          </a:p>
          <a:p>
            <a:pPr marL="457200" lvl="1" indent="0">
              <a:buNone/>
            </a:pPr>
            <a:endParaRPr lang="nb-NO" sz="1800" dirty="0" smtClean="0"/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endParaRPr lang="nb-NO" sz="18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24944"/>
            <a:ext cx="4104456" cy="246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4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 lever </a:t>
            </a:r>
            <a:r>
              <a:rPr lang="en-US" dirty="0" err="1" smtClean="0"/>
              <a:t>av</a:t>
            </a:r>
            <a:r>
              <a:rPr lang="en-US" dirty="0" smtClean="0"/>
              <a:t> Staten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694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068" y="1187550"/>
            <a:ext cx="5110901" cy="307197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85283"/>
          </a:xfrm>
        </p:spPr>
        <p:txBody>
          <a:bodyPr/>
          <a:lstStyle/>
          <a:p>
            <a:r>
              <a:rPr lang="nb-NO" dirty="0" smtClean="0"/>
              <a:t>Studieplasser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79512" y="1340768"/>
            <a:ext cx="8229600" cy="4824536"/>
          </a:xfrm>
          <a:ln>
            <a:solidFill>
              <a:schemeClr val="bg1"/>
            </a:solidFill>
          </a:ln>
        </p:spPr>
        <p:txBody>
          <a:bodyPr/>
          <a:lstStyle/>
          <a:p>
            <a:pPr marL="914400" lvl="2" indent="0">
              <a:buNone/>
            </a:pPr>
            <a:endParaRPr lang="nb-NO" sz="1600" dirty="0" smtClean="0"/>
          </a:p>
          <a:p>
            <a:pPr marL="57150" indent="0">
              <a:buNone/>
            </a:pPr>
            <a:endParaRPr lang="nb-NO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813155" y="4509120"/>
            <a:ext cx="74312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000" dirty="0" smtClean="0"/>
              <a:t>Hvor vi plasserer veksten bør også være en avveining mellom tilleggsinntekt, tilleggskostnad og antatte indirekte effekter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nb-NO" sz="1800" dirty="0" smtClean="0"/>
              <a:t>Vekst på </a:t>
            </a:r>
            <a:r>
              <a:rPr lang="nb-NO" dirty="0" smtClean="0"/>
              <a:t>eksisterende</a:t>
            </a:r>
            <a:r>
              <a:rPr lang="nb-NO" sz="1800" dirty="0" smtClean="0"/>
              <a:t> studieprogram uten større kapasitetsterskler gir best finansiering. </a:t>
            </a:r>
            <a:endParaRPr lang="nb-NO" sz="1800" dirty="0"/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nb-NO" sz="1800" dirty="0" smtClean="0"/>
              <a:t>Nyetablering kan bety at en må flytte penger internt fra andre formål.</a:t>
            </a:r>
            <a:endParaRPr lang="nb-NO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7437287" y="1809018"/>
            <a:ext cx="89082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000" dirty="0" smtClean="0"/>
              <a:t>Inntekter</a:t>
            </a:r>
            <a:endParaRPr lang="nb-NO" sz="1000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6764453" y="1967498"/>
            <a:ext cx="456960" cy="19413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7442533" y="2413219"/>
            <a:ext cx="89082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000" dirty="0" smtClean="0"/>
              <a:t>Kostnader</a:t>
            </a:r>
            <a:endParaRPr lang="nb-NO" sz="1000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6773142" y="2516916"/>
            <a:ext cx="456960" cy="19413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2614418" y="1799850"/>
            <a:ext cx="89082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000" dirty="0" smtClean="0"/>
              <a:t>Må </a:t>
            </a:r>
            <a:r>
              <a:rPr lang="nb-NO" sz="1000" b="1" dirty="0" smtClean="0"/>
              <a:t>tilføres</a:t>
            </a:r>
            <a:r>
              <a:rPr lang="nb-NO" sz="1000" b="1" dirty="0"/>
              <a:t> </a:t>
            </a:r>
            <a:r>
              <a:rPr lang="nb-NO" sz="1000" dirty="0" smtClean="0"/>
              <a:t>midler fra andre poster</a:t>
            </a:r>
            <a:endParaRPr lang="nb-NO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4739112" y="1257982"/>
            <a:ext cx="890828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000" b="1" dirty="0" smtClean="0"/>
              <a:t>Gir bidrag </a:t>
            </a:r>
            <a:r>
              <a:rPr lang="nb-NO" sz="1000" dirty="0" smtClean="0"/>
              <a:t>til andre poster</a:t>
            </a:r>
            <a:endParaRPr lang="nb-NO" sz="1000" dirty="0"/>
          </a:p>
        </p:txBody>
      </p:sp>
      <p:sp>
        <p:nvSpPr>
          <p:cNvPr id="20" name="Right Brace 19"/>
          <p:cNvSpPr/>
          <p:nvPr/>
        </p:nvSpPr>
        <p:spPr bwMode="auto">
          <a:xfrm rot="16200000">
            <a:off x="2891822" y="1676813"/>
            <a:ext cx="336020" cy="2016223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ight Brace 23"/>
          <p:cNvSpPr/>
          <p:nvPr/>
        </p:nvSpPr>
        <p:spPr bwMode="auto">
          <a:xfrm rot="16200000">
            <a:off x="4991406" y="885732"/>
            <a:ext cx="395669" cy="224259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28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130" b="59030"/>
          <a:stretch/>
        </p:blipFill>
        <p:spPr>
          <a:xfrm rot="16200000">
            <a:off x="-3200980" y="3200979"/>
            <a:ext cx="7144239" cy="742282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1" t="15976" r="22353" b="1012"/>
          <a:stretch/>
        </p:blipFill>
        <p:spPr>
          <a:xfrm>
            <a:off x="1366219" y="1491183"/>
            <a:ext cx="6411559" cy="530487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8" y="348183"/>
            <a:ext cx="8229600" cy="1143000"/>
          </a:xfrm>
        </p:spPr>
        <p:txBody>
          <a:bodyPr>
            <a:noAutofit/>
          </a:bodyPr>
          <a:lstStyle/>
          <a:p>
            <a:r>
              <a:rPr lang="nb-NO" dirty="0" smtClean="0"/>
              <a:t>Lukket ramme</a:t>
            </a:r>
            <a:br>
              <a:rPr lang="nb-NO" dirty="0" smtClean="0"/>
            </a:br>
            <a:r>
              <a:rPr lang="nb-NO" sz="2400" dirty="0" smtClean="0"/>
              <a:t>						</a:t>
            </a:r>
            <a:endParaRPr lang="en-US" sz="2400" dirty="0"/>
          </a:p>
        </p:txBody>
      </p:sp>
      <p:sp>
        <p:nvSpPr>
          <p:cNvPr id="3" name="&quot;No&quot; Symbol 2"/>
          <p:cNvSpPr/>
          <p:nvPr/>
        </p:nvSpPr>
        <p:spPr>
          <a:xfrm>
            <a:off x="4905487" y="1491183"/>
            <a:ext cx="3033657" cy="1075765"/>
          </a:xfrm>
          <a:prstGeom prst="noSmoking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5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9551" y="1969485"/>
            <a:ext cx="8136904" cy="4359189"/>
          </a:xfrm>
        </p:spPr>
        <p:txBody>
          <a:bodyPr>
            <a:normAutofit/>
          </a:bodyPr>
          <a:lstStyle/>
          <a:p>
            <a:r>
              <a:rPr lang="nb-NO" sz="2200" u="sng" dirty="0" smtClean="0"/>
              <a:t>Lukket</a:t>
            </a:r>
            <a:r>
              <a:rPr lang="nb-NO" sz="2200" dirty="0" smtClean="0"/>
              <a:t> ramme - Indikatorer og satser</a:t>
            </a:r>
          </a:p>
          <a:p>
            <a:pPr lvl="1"/>
            <a:r>
              <a:rPr lang="nb-NO" sz="2200" dirty="0" smtClean="0"/>
              <a:t>Publikasjonspoeng		25.550</a:t>
            </a:r>
          </a:p>
          <a:p>
            <a:pPr lvl="1"/>
            <a:r>
              <a:rPr lang="nb-NO" sz="2200" dirty="0" smtClean="0"/>
              <a:t>Inntekter fra EU			1,374</a:t>
            </a:r>
          </a:p>
          <a:p>
            <a:pPr lvl="1"/>
            <a:r>
              <a:rPr lang="nb-NO" sz="2200" dirty="0" smtClean="0"/>
              <a:t>Inntekter fra NFR		0,120</a:t>
            </a:r>
          </a:p>
          <a:p>
            <a:pPr lvl="1"/>
            <a:r>
              <a:rPr lang="nb-NO" sz="2200" dirty="0" smtClean="0"/>
              <a:t>Inntekter fra annen BOA	0,102</a:t>
            </a:r>
          </a:p>
          <a:p>
            <a:pPr lvl="1"/>
            <a:r>
              <a:rPr lang="nb-NO" sz="2200" dirty="0" smtClean="0"/>
              <a:t>Satsene bestemmes av samlet pottstørrelse og produksjon</a:t>
            </a: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1115616" y="764704"/>
            <a:ext cx="7365504" cy="75337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914400" rtl="0" eaLnBrk="1" latinLnBrk="0" hangingPunct="1">
              <a:lnSpc>
                <a:spcPts val="4320"/>
              </a:lnSpc>
              <a:spcBef>
                <a:spcPct val="0"/>
              </a:spcBef>
              <a:buNone/>
              <a:defRPr sz="3600" b="1" i="0" u="none" kern="1200" cap="none" spc="0" normalizeH="0" baseline="0">
                <a:solidFill>
                  <a:srgbClr val="E54F4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Finansieringsmodellen </a:t>
            </a:r>
            <a:r>
              <a:rPr lang="nb-NO" dirty="0" smtClean="0"/>
              <a:t>2017</a:t>
            </a:r>
            <a:endParaRPr lang="nb-NO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970" y="4365104"/>
            <a:ext cx="6086351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4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2627313" y="1700213"/>
            <a:ext cx="5329237" cy="4321175"/>
          </a:xfrm>
          <a:prstGeom prst="rect">
            <a:avLst/>
          </a:prstGeom>
          <a:solidFill>
            <a:srgbClr val="FFFF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3200"/>
              <a:t>UiB</a:t>
            </a: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5651500" y="2997200"/>
            <a:ext cx="1368425" cy="287972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b-NO" altLang="nb-NO" sz="3600"/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2916238" y="2276475"/>
            <a:ext cx="2667000" cy="4572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400" b="1"/>
              <a:t>BFV-Bevilgn.fin.virksomhet</a:t>
            </a:r>
            <a:endParaRPr lang="nb-NO" altLang="nb-NO" sz="3600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7019925" y="2997200"/>
            <a:ext cx="792163" cy="287972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b-NO" altLang="nb-NO" sz="3600"/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2771775" y="2347913"/>
            <a:ext cx="2808288" cy="3529012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b-NO" altLang="nb-NO" sz="3600"/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2914650" y="3140075"/>
            <a:ext cx="2592388" cy="19431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1400" b="1"/>
              <a:t>GA – dep.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1400" b="1"/>
              <a:t>finansierte annuum</a:t>
            </a:r>
          </a:p>
        </p:txBody>
      </p:sp>
      <p:sp>
        <p:nvSpPr>
          <p:cNvPr id="123912" name="Rectangle 8"/>
          <p:cNvSpPr>
            <a:spLocks noChangeArrowheads="1"/>
          </p:cNvSpPr>
          <p:nvPr/>
        </p:nvSpPr>
        <p:spPr bwMode="auto">
          <a:xfrm>
            <a:off x="2916238" y="5157788"/>
            <a:ext cx="2590800" cy="6477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200" b="1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400" b="1">
                <a:solidFill>
                  <a:srgbClr val="000000"/>
                </a:solidFill>
              </a:rPr>
              <a:t>GP – dep.finansierte  øremerkede avsetninger</a:t>
            </a:r>
            <a:endParaRPr lang="nb-NO" altLang="nb-NO" sz="1400"/>
          </a:p>
          <a:p>
            <a:pPr>
              <a:spcBef>
                <a:spcPct val="0"/>
              </a:spcBef>
              <a:buFontTx/>
              <a:buNone/>
            </a:pPr>
            <a:endParaRPr lang="nb-NO" altLang="nb-NO" sz="1400"/>
          </a:p>
        </p:txBody>
      </p:sp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2771775" y="2492375"/>
            <a:ext cx="2667000" cy="4572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b="1"/>
              <a:t>Grunnbevilgning (GB)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3600"/>
          </a:p>
        </p:txBody>
      </p:sp>
      <p:sp>
        <p:nvSpPr>
          <p:cNvPr id="123914" name="Rectangle 10"/>
          <p:cNvSpPr>
            <a:spLocks noChangeArrowheads="1"/>
          </p:cNvSpPr>
          <p:nvPr/>
        </p:nvSpPr>
        <p:spPr bwMode="auto">
          <a:xfrm>
            <a:off x="7092950" y="3141663"/>
            <a:ext cx="574675" cy="266382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b-NO" altLang="nb-NO" sz="1400" b="1"/>
          </a:p>
        </p:txBody>
      </p:sp>
      <p:sp>
        <p:nvSpPr>
          <p:cNvPr id="123915" name="Text Box 11"/>
          <p:cNvSpPr txBox="1">
            <a:spLocks noChangeArrowheads="1"/>
          </p:cNvSpPr>
          <p:nvPr/>
        </p:nvSpPr>
        <p:spPr bwMode="auto">
          <a:xfrm>
            <a:off x="7085013" y="3141663"/>
            <a:ext cx="55721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1200" b="1"/>
              <a:t>Opp-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1200" b="1"/>
              <a:t>drag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1200" b="1"/>
              <a:t>(OA)</a:t>
            </a:r>
            <a:endParaRPr lang="nb-NO" altLang="nb-NO" sz="1400"/>
          </a:p>
        </p:txBody>
      </p:sp>
      <p:sp>
        <p:nvSpPr>
          <p:cNvPr id="123916" name="Rectangle 12"/>
          <p:cNvSpPr>
            <a:spLocks noChangeArrowheads="1"/>
          </p:cNvSpPr>
          <p:nvPr/>
        </p:nvSpPr>
        <p:spPr bwMode="auto">
          <a:xfrm>
            <a:off x="5724525" y="3141663"/>
            <a:ext cx="1225550" cy="2665412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b-NO" altLang="nb-NO" sz="1400" b="1"/>
          </a:p>
        </p:txBody>
      </p:sp>
      <p:sp>
        <p:nvSpPr>
          <p:cNvPr id="123917" name="Rectangle 13"/>
          <p:cNvSpPr>
            <a:spLocks noChangeArrowheads="1"/>
          </p:cNvSpPr>
          <p:nvPr/>
        </p:nvSpPr>
        <p:spPr bwMode="auto">
          <a:xfrm>
            <a:off x="5651500" y="2347913"/>
            <a:ext cx="2160588" cy="649287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1600" b="1"/>
              <a:t>Bidrag/oppdrag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1600" b="1"/>
              <a:t>(BOA)</a:t>
            </a:r>
          </a:p>
        </p:txBody>
      </p:sp>
      <p:sp>
        <p:nvSpPr>
          <p:cNvPr id="123918" name="Rectangle 14"/>
          <p:cNvSpPr>
            <a:spLocks noChangeArrowheads="1"/>
          </p:cNvSpPr>
          <p:nvPr/>
        </p:nvSpPr>
        <p:spPr bwMode="auto">
          <a:xfrm>
            <a:off x="250825" y="981075"/>
            <a:ext cx="84248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2600" b="1">
                <a:solidFill>
                  <a:srgbClr val="FF0000"/>
                </a:solidFill>
              </a:rPr>
              <a:t>Økonomimodell - virksomhetsområder (prosjekt)</a:t>
            </a:r>
          </a:p>
        </p:txBody>
      </p:sp>
      <p:sp>
        <p:nvSpPr>
          <p:cNvPr id="123919" name="Line 15"/>
          <p:cNvSpPr>
            <a:spLocks noChangeShapeType="1"/>
          </p:cNvSpPr>
          <p:nvPr/>
        </p:nvSpPr>
        <p:spPr bwMode="auto">
          <a:xfrm>
            <a:off x="7019925" y="3284538"/>
            <a:ext cx="0" cy="237648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nb-NO"/>
          </a:p>
        </p:txBody>
      </p:sp>
      <p:sp>
        <p:nvSpPr>
          <p:cNvPr id="123920" name="Text Box 16"/>
          <p:cNvSpPr txBox="1">
            <a:spLocks noChangeArrowheads="1"/>
          </p:cNvSpPr>
          <p:nvPr/>
        </p:nvSpPr>
        <p:spPr bwMode="auto">
          <a:xfrm>
            <a:off x="5761038" y="3213100"/>
            <a:ext cx="1030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1200" b="1"/>
              <a:t>Bidrag (BA)</a:t>
            </a:r>
            <a:endParaRPr lang="nb-NO" altLang="nb-NO" sz="1400"/>
          </a:p>
        </p:txBody>
      </p:sp>
      <p:sp>
        <p:nvSpPr>
          <p:cNvPr id="123921" name="Rectangle 17"/>
          <p:cNvSpPr>
            <a:spLocks noChangeArrowheads="1"/>
          </p:cNvSpPr>
          <p:nvPr/>
        </p:nvSpPr>
        <p:spPr bwMode="auto">
          <a:xfrm>
            <a:off x="5867400" y="3644900"/>
            <a:ext cx="936625" cy="115252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1200"/>
              <a:t>NFR</a:t>
            </a:r>
          </a:p>
        </p:txBody>
      </p:sp>
      <p:sp>
        <p:nvSpPr>
          <p:cNvPr id="123922" name="Rectangle 18"/>
          <p:cNvSpPr>
            <a:spLocks noChangeArrowheads="1"/>
          </p:cNvSpPr>
          <p:nvPr/>
        </p:nvSpPr>
        <p:spPr bwMode="auto">
          <a:xfrm>
            <a:off x="5867400" y="4868863"/>
            <a:ext cx="936625" cy="2159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1200"/>
              <a:t>EU</a:t>
            </a:r>
          </a:p>
        </p:txBody>
      </p:sp>
      <p:sp>
        <p:nvSpPr>
          <p:cNvPr id="123923" name="Rectangle 19"/>
          <p:cNvSpPr>
            <a:spLocks noChangeArrowheads="1"/>
          </p:cNvSpPr>
          <p:nvPr/>
        </p:nvSpPr>
        <p:spPr bwMode="auto">
          <a:xfrm>
            <a:off x="5867400" y="5157788"/>
            <a:ext cx="936625" cy="50482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1200"/>
              <a:t>Andre</a:t>
            </a:r>
          </a:p>
        </p:txBody>
      </p:sp>
    </p:spTree>
    <p:extLst>
      <p:ext uri="{BB962C8B-B14F-4D97-AF65-F5344CB8AC3E}">
        <p14:creationId xmlns:p14="http://schemas.microsoft.com/office/powerpoint/2010/main" val="189736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5696" y="661328"/>
            <a:ext cx="5773406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2400" b="1" dirty="0">
                <a:solidFill>
                  <a:srgbClr val="FF0000"/>
                </a:solidFill>
                <a:latin typeface="+mj-lt"/>
                <a:cs typeface="Arial"/>
              </a:rPr>
              <a:t>BOA-innt</a:t>
            </a:r>
            <a:r>
              <a:rPr sz="2400" b="1" spc="-15" dirty="0">
                <a:solidFill>
                  <a:srgbClr val="FF0000"/>
                </a:solidFill>
                <a:latin typeface="+mj-lt"/>
                <a:cs typeface="Arial"/>
              </a:rPr>
              <a:t>e</a:t>
            </a:r>
            <a:r>
              <a:rPr sz="2400" b="1" dirty="0">
                <a:solidFill>
                  <a:srgbClr val="FF0000"/>
                </a:solidFill>
                <a:latin typeface="+mj-lt"/>
                <a:cs typeface="Arial"/>
              </a:rPr>
              <a:t>k</a:t>
            </a:r>
            <a:r>
              <a:rPr sz="2400" b="1" spc="-15" dirty="0">
                <a:solidFill>
                  <a:srgbClr val="FF0000"/>
                </a:solidFill>
                <a:latin typeface="+mj-lt"/>
                <a:cs typeface="Arial"/>
              </a:rPr>
              <a:t>t</a:t>
            </a:r>
            <a:r>
              <a:rPr sz="2400" b="1" dirty="0">
                <a:solidFill>
                  <a:srgbClr val="FF0000"/>
                </a:solidFill>
                <a:latin typeface="+mj-lt"/>
                <a:cs typeface="Arial"/>
              </a:rPr>
              <a:t>er</a:t>
            </a:r>
            <a:r>
              <a:rPr sz="2400" b="1" spc="-34" dirty="0">
                <a:solidFill>
                  <a:srgbClr val="FF0000"/>
                </a:solidFill>
                <a:latin typeface="+mj-lt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+mj-lt"/>
                <a:cs typeface="Arial"/>
              </a:rPr>
              <a:t>i Ui</a:t>
            </a:r>
            <a:r>
              <a:rPr sz="2400" b="1" spc="-8" dirty="0">
                <a:solidFill>
                  <a:srgbClr val="FF0000"/>
                </a:solidFill>
                <a:latin typeface="+mj-lt"/>
                <a:cs typeface="Arial"/>
              </a:rPr>
              <a:t>B</a:t>
            </a:r>
            <a:r>
              <a:rPr sz="2400" b="1" dirty="0">
                <a:solidFill>
                  <a:srgbClr val="FF0000"/>
                </a:solidFill>
                <a:latin typeface="+mj-lt"/>
                <a:cs typeface="Arial"/>
              </a:rPr>
              <a:t>-ø</a:t>
            </a:r>
            <a:r>
              <a:rPr sz="2400" b="1" spc="-8" dirty="0">
                <a:solidFill>
                  <a:srgbClr val="FF0000"/>
                </a:solidFill>
                <a:latin typeface="+mj-lt"/>
                <a:cs typeface="Arial"/>
              </a:rPr>
              <a:t>k</a:t>
            </a:r>
            <a:r>
              <a:rPr sz="2400" b="1" dirty="0">
                <a:solidFill>
                  <a:srgbClr val="FF0000"/>
                </a:solidFill>
                <a:latin typeface="+mj-lt"/>
                <a:cs typeface="Arial"/>
              </a:rPr>
              <a:t>ono</a:t>
            </a:r>
            <a:r>
              <a:rPr sz="2400" b="1" spc="-15" dirty="0">
                <a:solidFill>
                  <a:srgbClr val="FF0000"/>
                </a:solidFill>
                <a:latin typeface="+mj-lt"/>
                <a:cs typeface="Arial"/>
              </a:rPr>
              <a:t>m</a:t>
            </a:r>
            <a:r>
              <a:rPr sz="2400" b="1" dirty="0">
                <a:solidFill>
                  <a:srgbClr val="FF0000"/>
                </a:solidFill>
                <a:latin typeface="+mj-lt"/>
                <a:cs typeface="Arial"/>
              </a:rPr>
              <a:t>i</a:t>
            </a:r>
            <a:r>
              <a:rPr sz="2400" b="1" spc="-8" dirty="0">
                <a:solidFill>
                  <a:srgbClr val="FF0000"/>
                </a:solidFill>
                <a:latin typeface="+mj-lt"/>
                <a:cs typeface="Arial"/>
              </a:rPr>
              <a:t>e</a:t>
            </a:r>
            <a:r>
              <a:rPr sz="2400" b="1" dirty="0">
                <a:solidFill>
                  <a:srgbClr val="FF0000"/>
                </a:solidFill>
                <a:latin typeface="+mj-lt"/>
                <a:cs typeface="Arial"/>
              </a:rPr>
              <a:t>n</a:t>
            </a:r>
            <a:endParaRPr sz="2400" dirty="0">
              <a:solidFill>
                <a:srgbClr val="FF0000"/>
              </a:solidFill>
              <a:latin typeface="+mj-lt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80436" y="3159253"/>
            <a:ext cx="1999106" cy="8103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3480434" y="3159251"/>
            <a:ext cx="1999298" cy="810578"/>
          </a:xfrm>
          <a:custGeom>
            <a:avLst/>
            <a:gdLst/>
            <a:ahLst/>
            <a:cxnLst/>
            <a:rect l="l" t="t" r="r" b="b"/>
            <a:pathLst>
              <a:path w="2665729" h="1080770">
                <a:moveTo>
                  <a:pt x="0" y="540257"/>
                </a:moveTo>
                <a:lnTo>
                  <a:pt x="4417" y="495955"/>
                </a:lnTo>
                <a:lnTo>
                  <a:pt x="17442" y="452638"/>
                </a:lnTo>
                <a:lnTo>
                  <a:pt x="38730" y="410445"/>
                </a:lnTo>
                <a:lnTo>
                  <a:pt x="67939" y="369515"/>
                </a:lnTo>
                <a:lnTo>
                  <a:pt x="104727" y="329987"/>
                </a:lnTo>
                <a:lnTo>
                  <a:pt x="148750" y="292001"/>
                </a:lnTo>
                <a:lnTo>
                  <a:pt x="199664" y="255696"/>
                </a:lnTo>
                <a:lnTo>
                  <a:pt x="257129" y="221211"/>
                </a:lnTo>
                <a:lnTo>
                  <a:pt x="320800" y="188685"/>
                </a:lnTo>
                <a:lnTo>
                  <a:pt x="390334" y="158257"/>
                </a:lnTo>
                <a:lnTo>
                  <a:pt x="465389" y="130067"/>
                </a:lnTo>
                <a:lnTo>
                  <a:pt x="545622" y="104253"/>
                </a:lnTo>
                <a:lnTo>
                  <a:pt x="630690" y="80955"/>
                </a:lnTo>
                <a:lnTo>
                  <a:pt x="720250" y="60312"/>
                </a:lnTo>
                <a:lnTo>
                  <a:pt x="813958" y="42463"/>
                </a:lnTo>
                <a:lnTo>
                  <a:pt x="911473" y="27547"/>
                </a:lnTo>
                <a:lnTo>
                  <a:pt x="1012452" y="15704"/>
                </a:lnTo>
                <a:lnTo>
                  <a:pt x="1116550" y="7072"/>
                </a:lnTo>
                <a:lnTo>
                  <a:pt x="1223427" y="1791"/>
                </a:lnTo>
                <a:lnTo>
                  <a:pt x="1332737" y="0"/>
                </a:lnTo>
                <a:lnTo>
                  <a:pt x="1442048" y="1791"/>
                </a:lnTo>
                <a:lnTo>
                  <a:pt x="1548925" y="7072"/>
                </a:lnTo>
                <a:lnTo>
                  <a:pt x="1653023" y="15704"/>
                </a:lnTo>
                <a:lnTo>
                  <a:pt x="1754002" y="27547"/>
                </a:lnTo>
                <a:lnTo>
                  <a:pt x="1851517" y="42463"/>
                </a:lnTo>
                <a:lnTo>
                  <a:pt x="1945225" y="60312"/>
                </a:lnTo>
                <a:lnTo>
                  <a:pt x="2034785" y="80955"/>
                </a:lnTo>
                <a:lnTo>
                  <a:pt x="2119853" y="104253"/>
                </a:lnTo>
                <a:lnTo>
                  <a:pt x="2200086" y="130067"/>
                </a:lnTo>
                <a:lnTo>
                  <a:pt x="2275141" y="158257"/>
                </a:lnTo>
                <a:lnTo>
                  <a:pt x="2344675" y="188685"/>
                </a:lnTo>
                <a:lnTo>
                  <a:pt x="2408346" y="221211"/>
                </a:lnTo>
                <a:lnTo>
                  <a:pt x="2465811" y="255696"/>
                </a:lnTo>
                <a:lnTo>
                  <a:pt x="2516725" y="292001"/>
                </a:lnTo>
                <a:lnTo>
                  <a:pt x="2560748" y="329987"/>
                </a:lnTo>
                <a:lnTo>
                  <a:pt x="2597536" y="369515"/>
                </a:lnTo>
                <a:lnTo>
                  <a:pt x="2626745" y="410445"/>
                </a:lnTo>
                <a:lnTo>
                  <a:pt x="2648033" y="452638"/>
                </a:lnTo>
                <a:lnTo>
                  <a:pt x="2661058" y="495955"/>
                </a:lnTo>
                <a:lnTo>
                  <a:pt x="2665475" y="540257"/>
                </a:lnTo>
                <a:lnTo>
                  <a:pt x="2661058" y="584560"/>
                </a:lnTo>
                <a:lnTo>
                  <a:pt x="2648033" y="627877"/>
                </a:lnTo>
                <a:lnTo>
                  <a:pt x="2626745" y="670070"/>
                </a:lnTo>
                <a:lnTo>
                  <a:pt x="2597536" y="711000"/>
                </a:lnTo>
                <a:lnTo>
                  <a:pt x="2560748" y="750528"/>
                </a:lnTo>
                <a:lnTo>
                  <a:pt x="2516725" y="788514"/>
                </a:lnTo>
                <a:lnTo>
                  <a:pt x="2465811" y="824819"/>
                </a:lnTo>
                <a:lnTo>
                  <a:pt x="2408346" y="859304"/>
                </a:lnTo>
                <a:lnTo>
                  <a:pt x="2344675" y="891830"/>
                </a:lnTo>
                <a:lnTo>
                  <a:pt x="2275141" y="922258"/>
                </a:lnTo>
                <a:lnTo>
                  <a:pt x="2200086" y="950448"/>
                </a:lnTo>
                <a:lnTo>
                  <a:pt x="2119853" y="976262"/>
                </a:lnTo>
                <a:lnTo>
                  <a:pt x="2034785" y="999560"/>
                </a:lnTo>
                <a:lnTo>
                  <a:pt x="1945225" y="1020203"/>
                </a:lnTo>
                <a:lnTo>
                  <a:pt x="1851517" y="1038052"/>
                </a:lnTo>
                <a:lnTo>
                  <a:pt x="1754002" y="1052968"/>
                </a:lnTo>
                <a:lnTo>
                  <a:pt x="1653023" y="1064811"/>
                </a:lnTo>
                <a:lnTo>
                  <a:pt x="1548925" y="1073443"/>
                </a:lnTo>
                <a:lnTo>
                  <a:pt x="1442048" y="1078724"/>
                </a:lnTo>
                <a:lnTo>
                  <a:pt x="1332737" y="1080515"/>
                </a:lnTo>
                <a:lnTo>
                  <a:pt x="1223427" y="1078724"/>
                </a:lnTo>
                <a:lnTo>
                  <a:pt x="1116550" y="1073443"/>
                </a:lnTo>
                <a:lnTo>
                  <a:pt x="1012452" y="1064811"/>
                </a:lnTo>
                <a:lnTo>
                  <a:pt x="911473" y="1052968"/>
                </a:lnTo>
                <a:lnTo>
                  <a:pt x="813958" y="1038052"/>
                </a:lnTo>
                <a:lnTo>
                  <a:pt x="720250" y="1020203"/>
                </a:lnTo>
                <a:lnTo>
                  <a:pt x="630690" y="999560"/>
                </a:lnTo>
                <a:lnTo>
                  <a:pt x="545622" y="976262"/>
                </a:lnTo>
                <a:lnTo>
                  <a:pt x="465389" y="950448"/>
                </a:lnTo>
                <a:lnTo>
                  <a:pt x="390334" y="922258"/>
                </a:lnTo>
                <a:lnTo>
                  <a:pt x="320800" y="891830"/>
                </a:lnTo>
                <a:lnTo>
                  <a:pt x="257129" y="859304"/>
                </a:lnTo>
                <a:lnTo>
                  <a:pt x="199664" y="824819"/>
                </a:lnTo>
                <a:lnTo>
                  <a:pt x="148750" y="788514"/>
                </a:lnTo>
                <a:lnTo>
                  <a:pt x="104727" y="750528"/>
                </a:lnTo>
                <a:lnTo>
                  <a:pt x="67939" y="711000"/>
                </a:lnTo>
                <a:lnTo>
                  <a:pt x="38730" y="670070"/>
                </a:lnTo>
                <a:lnTo>
                  <a:pt x="17442" y="627877"/>
                </a:lnTo>
                <a:lnTo>
                  <a:pt x="4417" y="584560"/>
                </a:lnTo>
                <a:lnTo>
                  <a:pt x="0" y="54025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 txBox="1"/>
          <p:nvPr/>
        </p:nvSpPr>
        <p:spPr>
          <a:xfrm>
            <a:off x="3766948" y="3318628"/>
            <a:ext cx="142922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149"/>
            <a:r>
              <a:rPr dirty="0">
                <a:latin typeface="Arial"/>
                <a:cs typeface="Arial"/>
              </a:rPr>
              <a:t>BO</a:t>
            </a:r>
            <a:r>
              <a:rPr spc="-4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-relatert</a:t>
            </a:r>
            <a:endParaRPr>
              <a:latin typeface="Arial"/>
              <a:cs typeface="Arial"/>
            </a:endParaRPr>
          </a:p>
          <a:p>
            <a:pPr marL="9525"/>
            <a:r>
              <a:rPr dirty="0">
                <a:latin typeface="Arial"/>
                <a:cs typeface="Arial"/>
              </a:rPr>
              <a:t>akti</a:t>
            </a:r>
            <a:r>
              <a:rPr spc="-8" dirty="0">
                <a:latin typeface="Arial"/>
                <a:cs typeface="Arial"/>
              </a:rPr>
              <a:t>v</a:t>
            </a:r>
            <a:r>
              <a:rPr dirty="0">
                <a:latin typeface="Arial"/>
                <a:cs typeface="Arial"/>
              </a:rPr>
              <a:t>itet: </a:t>
            </a:r>
            <a:r>
              <a:rPr spc="-8" dirty="0">
                <a:latin typeface="Arial"/>
                <a:cs typeface="Arial"/>
              </a:rPr>
              <a:t>1</a:t>
            </a:r>
            <a:r>
              <a:rPr dirty="0">
                <a:latin typeface="Arial"/>
                <a:cs typeface="Arial"/>
              </a:rPr>
              <a:t>2</a:t>
            </a:r>
            <a:r>
              <a:rPr spc="-8" dirty="0">
                <a:latin typeface="Arial"/>
                <a:cs typeface="Arial"/>
              </a:rPr>
              <a:t>3</a:t>
            </a:r>
            <a:r>
              <a:rPr dirty="0">
                <a:latin typeface="Arial"/>
                <a:cs typeface="Arial"/>
              </a:rPr>
              <a:t>9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60754" y="2402587"/>
            <a:ext cx="1565910" cy="461665"/>
          </a:xfrm>
          <a:prstGeom prst="rect">
            <a:avLst/>
          </a:prstGeom>
          <a:solidFill>
            <a:srgbClr val="FFC000"/>
          </a:solidFill>
          <a:ln w="914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pc="-4" dirty="0">
                <a:latin typeface="Arial"/>
                <a:cs typeface="Arial"/>
              </a:rPr>
              <a:t>38</a:t>
            </a:r>
            <a:r>
              <a:rPr dirty="0">
                <a:latin typeface="Arial"/>
                <a:cs typeface="Arial"/>
              </a:rPr>
              <a:t>0</a:t>
            </a:r>
            <a:r>
              <a:rPr spc="8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</a:t>
            </a:r>
            <a:r>
              <a:rPr spc="4" dirty="0">
                <a:latin typeface="Arial"/>
                <a:cs typeface="Arial"/>
              </a:rPr>
              <a:t>r</a:t>
            </a:r>
            <a:r>
              <a:rPr dirty="0">
                <a:latin typeface="Arial"/>
                <a:cs typeface="Arial"/>
              </a:rPr>
              <a:t>a</a:t>
            </a:r>
            <a:r>
              <a:rPr spc="-19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oss</a:t>
            </a:r>
            <a:endParaRPr>
              <a:latin typeface="Arial"/>
              <a:cs typeface="Arial"/>
            </a:endParaRPr>
          </a:p>
          <a:p>
            <a:pPr algn="ctr">
              <a:spcBef>
                <a:spcPts val="15"/>
              </a:spcBef>
            </a:pPr>
            <a:r>
              <a:rPr sz="1200" spc="-8" dirty="0">
                <a:latin typeface="Arial"/>
                <a:cs typeface="Arial"/>
              </a:rPr>
              <a:t>(egeninnsats)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60755" y="4077082"/>
            <a:ext cx="1618774" cy="461665"/>
          </a:xfrm>
          <a:prstGeom prst="rect">
            <a:avLst/>
          </a:prstGeom>
          <a:solidFill>
            <a:srgbClr val="CC3300"/>
          </a:solidFill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pc="-4" dirty="0">
                <a:latin typeface="Arial"/>
                <a:cs typeface="Arial"/>
              </a:rPr>
              <a:t>8</a:t>
            </a:r>
            <a:r>
              <a:rPr dirty="0">
                <a:latin typeface="Arial"/>
                <a:cs typeface="Arial"/>
              </a:rPr>
              <a:t>59</a:t>
            </a:r>
            <a:r>
              <a:rPr spc="4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</a:t>
            </a:r>
            <a:r>
              <a:rPr spc="4" dirty="0">
                <a:latin typeface="Arial"/>
                <a:cs typeface="Arial"/>
              </a:rPr>
              <a:t>r</a:t>
            </a:r>
            <a:r>
              <a:rPr dirty="0">
                <a:latin typeface="Arial"/>
                <a:cs typeface="Arial"/>
              </a:rPr>
              <a:t>a</a:t>
            </a:r>
            <a:r>
              <a:rPr spc="-19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an</a:t>
            </a:r>
            <a:r>
              <a:rPr spc="-8" dirty="0">
                <a:latin typeface="Arial"/>
                <a:cs typeface="Arial"/>
              </a:rPr>
              <a:t>d</a:t>
            </a:r>
            <a:r>
              <a:rPr dirty="0">
                <a:latin typeface="Arial"/>
                <a:cs typeface="Arial"/>
              </a:rPr>
              <a:t>re</a:t>
            </a:r>
            <a:endParaRPr>
              <a:latin typeface="Arial"/>
              <a:cs typeface="Arial"/>
            </a:endParaRPr>
          </a:p>
          <a:p>
            <a:pPr algn="ctr">
              <a:spcBef>
                <a:spcPts val="15"/>
              </a:spcBef>
            </a:pPr>
            <a:r>
              <a:rPr sz="1200" spc="-8" dirty="0">
                <a:latin typeface="Arial"/>
                <a:cs typeface="Arial"/>
              </a:rPr>
              <a:t>(B</a:t>
            </a:r>
            <a:r>
              <a:rPr sz="1200" spc="-19" dirty="0">
                <a:latin typeface="Arial"/>
                <a:cs typeface="Arial"/>
              </a:rPr>
              <a:t>O</a:t>
            </a:r>
            <a:r>
              <a:rPr sz="1200" spc="-11" dirty="0">
                <a:latin typeface="Arial"/>
                <a:cs typeface="Arial"/>
              </a:rPr>
              <a:t>A-</a:t>
            </a:r>
            <a:r>
              <a:rPr sz="1200" spc="-8" dirty="0">
                <a:latin typeface="Arial"/>
                <a:cs typeface="Arial"/>
              </a:rPr>
              <a:t>innte</a:t>
            </a:r>
            <a:r>
              <a:rPr sz="1200" spc="-4" dirty="0">
                <a:latin typeface="Arial"/>
                <a:cs typeface="Arial"/>
              </a:rPr>
              <a:t>kt)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51042" y="2402587"/>
            <a:ext cx="1626870" cy="738664"/>
          </a:xfrm>
          <a:prstGeom prst="rect">
            <a:avLst/>
          </a:prstGeom>
          <a:solidFill>
            <a:srgbClr val="FFFF00"/>
          </a:solidFill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09086" marR="60484" indent="-306705"/>
            <a:r>
              <a:rPr spc="-4" dirty="0">
                <a:latin typeface="Arial"/>
                <a:cs typeface="Arial"/>
              </a:rPr>
              <a:t>54</a:t>
            </a:r>
            <a:r>
              <a:rPr dirty="0">
                <a:latin typeface="Arial"/>
                <a:cs typeface="Arial"/>
              </a:rPr>
              <a:t>5</a:t>
            </a:r>
            <a:r>
              <a:rPr spc="11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til «g</a:t>
            </a:r>
            <a:r>
              <a:rPr spc="-8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mle» kostnader</a:t>
            </a:r>
            <a:endParaRPr>
              <a:latin typeface="Arial"/>
              <a:cs typeface="Arial"/>
            </a:endParaRPr>
          </a:p>
          <a:p>
            <a:pPr marL="41433">
              <a:spcBef>
                <a:spcPts val="15"/>
              </a:spcBef>
            </a:pPr>
            <a:r>
              <a:rPr sz="1200" spc="-8" dirty="0">
                <a:latin typeface="Arial"/>
                <a:cs typeface="Arial"/>
              </a:rPr>
              <a:t>(internhandel</a:t>
            </a:r>
            <a:r>
              <a:rPr sz="1200" spc="11" dirty="0">
                <a:latin typeface="Arial"/>
                <a:cs typeface="Arial"/>
              </a:rPr>
              <a:t> </a:t>
            </a:r>
            <a:r>
              <a:rPr sz="1200" spc="-11" dirty="0">
                <a:latin typeface="Arial"/>
                <a:cs typeface="Arial"/>
              </a:rPr>
              <a:t>med</a:t>
            </a:r>
            <a:r>
              <a:rPr sz="1200" spc="-4" dirty="0">
                <a:latin typeface="Arial"/>
                <a:cs typeface="Arial"/>
              </a:rPr>
              <a:t> </a:t>
            </a:r>
            <a:r>
              <a:rPr sz="1200" spc="-8" dirty="0">
                <a:latin typeface="Arial"/>
                <a:cs typeface="Arial"/>
              </a:rPr>
              <a:t>GB)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51042" y="3969640"/>
            <a:ext cx="1512570" cy="738664"/>
          </a:xfrm>
          <a:prstGeom prst="rect">
            <a:avLst/>
          </a:prstGeom>
          <a:solidFill>
            <a:srgbClr val="33CC33"/>
          </a:solidFill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2390" marR="130493" algn="ctr"/>
            <a:r>
              <a:rPr spc="-4" dirty="0">
                <a:latin typeface="Arial"/>
                <a:cs typeface="Arial"/>
              </a:rPr>
              <a:t>69</a:t>
            </a:r>
            <a:r>
              <a:rPr dirty="0">
                <a:latin typeface="Arial"/>
                <a:cs typeface="Arial"/>
              </a:rPr>
              <a:t>4</a:t>
            </a:r>
            <a:r>
              <a:rPr spc="8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til «ny</a:t>
            </a:r>
            <a:r>
              <a:rPr spc="-8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» kostnader</a:t>
            </a:r>
            <a:endParaRPr>
              <a:latin typeface="Arial"/>
              <a:cs typeface="Arial"/>
            </a:endParaRPr>
          </a:p>
          <a:p>
            <a:pPr marL="953" algn="ctr">
              <a:spcBef>
                <a:spcPts val="15"/>
              </a:spcBef>
            </a:pPr>
            <a:r>
              <a:rPr sz="1200" spc="-8" dirty="0">
                <a:latin typeface="Arial"/>
                <a:cs typeface="Arial"/>
              </a:rPr>
              <a:t>(ek</a:t>
            </a:r>
            <a:r>
              <a:rPr sz="1200" spc="-4" dirty="0">
                <a:latin typeface="Arial"/>
                <a:cs typeface="Arial"/>
              </a:rPr>
              <a:t>s</a:t>
            </a:r>
            <a:r>
              <a:rPr sz="1200" spc="-8" dirty="0">
                <a:latin typeface="Arial"/>
                <a:cs typeface="Arial"/>
              </a:rPr>
              <a:t>ternhandel)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86208" y="3155347"/>
            <a:ext cx="294799" cy="215265"/>
          </a:xfrm>
          <a:custGeom>
            <a:avLst/>
            <a:gdLst/>
            <a:ahLst/>
            <a:cxnLst/>
            <a:rect l="l" t="t" r="r" b="b"/>
            <a:pathLst>
              <a:path w="393064" h="287020">
                <a:moveTo>
                  <a:pt x="291846" y="263906"/>
                </a:moveTo>
                <a:lnTo>
                  <a:pt x="288798" y="266446"/>
                </a:lnTo>
                <a:lnTo>
                  <a:pt x="288036" y="273431"/>
                </a:lnTo>
                <a:lnTo>
                  <a:pt x="290575" y="276606"/>
                </a:lnTo>
                <a:lnTo>
                  <a:pt x="294131" y="276860"/>
                </a:lnTo>
                <a:lnTo>
                  <a:pt x="392684" y="286638"/>
                </a:lnTo>
                <a:lnTo>
                  <a:pt x="391675" y="284353"/>
                </a:lnTo>
                <a:lnTo>
                  <a:pt x="378841" y="284353"/>
                </a:lnTo>
                <a:lnTo>
                  <a:pt x="359863" y="270630"/>
                </a:lnTo>
                <a:lnTo>
                  <a:pt x="291846" y="263906"/>
                </a:lnTo>
                <a:close/>
              </a:path>
              <a:path w="393064" h="287020">
                <a:moveTo>
                  <a:pt x="359863" y="270630"/>
                </a:moveTo>
                <a:lnTo>
                  <a:pt x="378841" y="284353"/>
                </a:lnTo>
                <a:lnTo>
                  <a:pt x="380659" y="281813"/>
                </a:lnTo>
                <a:lnTo>
                  <a:pt x="376681" y="281813"/>
                </a:lnTo>
                <a:lnTo>
                  <a:pt x="372281" y="271852"/>
                </a:lnTo>
                <a:lnTo>
                  <a:pt x="359863" y="270630"/>
                </a:lnTo>
                <a:close/>
              </a:path>
              <a:path w="393064" h="287020">
                <a:moveTo>
                  <a:pt x="347472" y="191262"/>
                </a:moveTo>
                <a:lnTo>
                  <a:pt x="344297" y="192786"/>
                </a:lnTo>
                <a:lnTo>
                  <a:pt x="340995" y="194183"/>
                </a:lnTo>
                <a:lnTo>
                  <a:pt x="339598" y="197866"/>
                </a:lnTo>
                <a:lnTo>
                  <a:pt x="367178" y="260300"/>
                </a:lnTo>
                <a:lnTo>
                  <a:pt x="386206" y="274066"/>
                </a:lnTo>
                <a:lnTo>
                  <a:pt x="378841" y="284353"/>
                </a:lnTo>
                <a:lnTo>
                  <a:pt x="391675" y="284353"/>
                </a:lnTo>
                <a:lnTo>
                  <a:pt x="351281" y="192786"/>
                </a:lnTo>
                <a:lnTo>
                  <a:pt x="347472" y="191262"/>
                </a:lnTo>
                <a:close/>
              </a:path>
              <a:path w="393064" h="287020">
                <a:moveTo>
                  <a:pt x="372281" y="271852"/>
                </a:moveTo>
                <a:lnTo>
                  <a:pt x="376681" y="281813"/>
                </a:lnTo>
                <a:lnTo>
                  <a:pt x="383159" y="272923"/>
                </a:lnTo>
                <a:lnTo>
                  <a:pt x="372281" y="271852"/>
                </a:lnTo>
                <a:close/>
              </a:path>
              <a:path w="393064" h="287020">
                <a:moveTo>
                  <a:pt x="367178" y="260300"/>
                </a:moveTo>
                <a:lnTo>
                  <a:pt x="372281" y="271852"/>
                </a:lnTo>
                <a:lnTo>
                  <a:pt x="383159" y="272923"/>
                </a:lnTo>
                <a:lnTo>
                  <a:pt x="376681" y="281813"/>
                </a:lnTo>
                <a:lnTo>
                  <a:pt x="380659" y="281813"/>
                </a:lnTo>
                <a:lnTo>
                  <a:pt x="386206" y="274066"/>
                </a:lnTo>
                <a:lnTo>
                  <a:pt x="367178" y="260300"/>
                </a:lnTo>
                <a:close/>
              </a:path>
              <a:path w="393064" h="287020">
                <a:moveTo>
                  <a:pt x="7366" y="0"/>
                </a:moveTo>
                <a:lnTo>
                  <a:pt x="0" y="10413"/>
                </a:lnTo>
                <a:lnTo>
                  <a:pt x="359863" y="270630"/>
                </a:lnTo>
                <a:lnTo>
                  <a:pt x="372281" y="271852"/>
                </a:lnTo>
                <a:lnTo>
                  <a:pt x="367178" y="260300"/>
                </a:lnTo>
                <a:lnTo>
                  <a:pt x="73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/>
          <p:nvPr/>
        </p:nvSpPr>
        <p:spPr>
          <a:xfrm>
            <a:off x="3186018" y="3801617"/>
            <a:ext cx="350044" cy="279083"/>
          </a:xfrm>
          <a:custGeom>
            <a:avLst/>
            <a:gdLst/>
            <a:ahLst/>
            <a:cxnLst/>
            <a:rect l="l" t="t" r="r" b="b"/>
            <a:pathLst>
              <a:path w="466725" h="372110">
                <a:moveTo>
                  <a:pt x="446742" y="15640"/>
                </a:moveTo>
                <a:lnTo>
                  <a:pt x="434315" y="17410"/>
                </a:lnTo>
                <a:lnTo>
                  <a:pt x="0" y="361695"/>
                </a:lnTo>
                <a:lnTo>
                  <a:pt x="7874" y="371728"/>
                </a:lnTo>
                <a:lnTo>
                  <a:pt x="442098" y="27516"/>
                </a:lnTo>
                <a:lnTo>
                  <a:pt x="446742" y="15640"/>
                </a:lnTo>
                <a:close/>
              </a:path>
              <a:path w="466725" h="372110">
                <a:moveTo>
                  <a:pt x="465379" y="2793"/>
                </a:moveTo>
                <a:lnTo>
                  <a:pt x="452754" y="2793"/>
                </a:lnTo>
                <a:lnTo>
                  <a:pt x="460628" y="12826"/>
                </a:lnTo>
                <a:lnTo>
                  <a:pt x="442098" y="27516"/>
                </a:lnTo>
                <a:lnTo>
                  <a:pt x="418591" y="87630"/>
                </a:lnTo>
                <a:lnTo>
                  <a:pt x="417321" y="90931"/>
                </a:lnTo>
                <a:lnTo>
                  <a:pt x="418972" y="94614"/>
                </a:lnTo>
                <a:lnTo>
                  <a:pt x="422275" y="95884"/>
                </a:lnTo>
                <a:lnTo>
                  <a:pt x="425450" y="97155"/>
                </a:lnTo>
                <a:lnTo>
                  <a:pt x="429132" y="95503"/>
                </a:lnTo>
                <a:lnTo>
                  <a:pt x="430402" y="92328"/>
                </a:lnTo>
                <a:lnTo>
                  <a:pt x="465379" y="2793"/>
                </a:lnTo>
                <a:close/>
              </a:path>
              <a:path w="466725" h="372110">
                <a:moveTo>
                  <a:pt x="454848" y="5461"/>
                </a:moveTo>
                <a:lnTo>
                  <a:pt x="450722" y="5461"/>
                </a:lnTo>
                <a:lnTo>
                  <a:pt x="457581" y="14096"/>
                </a:lnTo>
                <a:lnTo>
                  <a:pt x="446742" y="15640"/>
                </a:lnTo>
                <a:lnTo>
                  <a:pt x="442098" y="27516"/>
                </a:lnTo>
                <a:lnTo>
                  <a:pt x="460628" y="12826"/>
                </a:lnTo>
                <a:lnTo>
                  <a:pt x="454848" y="5461"/>
                </a:lnTo>
                <a:close/>
              </a:path>
              <a:path w="466725" h="372110">
                <a:moveTo>
                  <a:pt x="466470" y="0"/>
                </a:moveTo>
                <a:lnTo>
                  <a:pt x="364997" y="14477"/>
                </a:lnTo>
                <a:lnTo>
                  <a:pt x="362584" y="17780"/>
                </a:lnTo>
                <a:lnTo>
                  <a:pt x="363093" y="21208"/>
                </a:lnTo>
                <a:lnTo>
                  <a:pt x="363474" y="24637"/>
                </a:lnTo>
                <a:lnTo>
                  <a:pt x="366775" y="27050"/>
                </a:lnTo>
                <a:lnTo>
                  <a:pt x="434315" y="17410"/>
                </a:lnTo>
                <a:lnTo>
                  <a:pt x="452754" y="2793"/>
                </a:lnTo>
                <a:lnTo>
                  <a:pt x="465379" y="2793"/>
                </a:lnTo>
                <a:lnTo>
                  <a:pt x="466470" y="0"/>
                </a:lnTo>
                <a:close/>
              </a:path>
              <a:path w="466725" h="372110">
                <a:moveTo>
                  <a:pt x="452754" y="2793"/>
                </a:moveTo>
                <a:lnTo>
                  <a:pt x="434315" y="17410"/>
                </a:lnTo>
                <a:lnTo>
                  <a:pt x="446742" y="15640"/>
                </a:lnTo>
                <a:lnTo>
                  <a:pt x="450722" y="5461"/>
                </a:lnTo>
                <a:lnTo>
                  <a:pt x="454848" y="5461"/>
                </a:lnTo>
                <a:lnTo>
                  <a:pt x="452754" y="2793"/>
                </a:lnTo>
                <a:close/>
              </a:path>
              <a:path w="466725" h="372110">
                <a:moveTo>
                  <a:pt x="450722" y="5461"/>
                </a:moveTo>
                <a:lnTo>
                  <a:pt x="446742" y="15640"/>
                </a:lnTo>
                <a:lnTo>
                  <a:pt x="457581" y="14096"/>
                </a:lnTo>
                <a:lnTo>
                  <a:pt x="450722" y="54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/>
          <p:nvPr/>
        </p:nvSpPr>
        <p:spPr>
          <a:xfrm>
            <a:off x="5477636" y="3852102"/>
            <a:ext cx="380048" cy="180499"/>
          </a:xfrm>
          <a:custGeom>
            <a:avLst/>
            <a:gdLst/>
            <a:ahLst/>
            <a:cxnLst/>
            <a:rect l="l" t="t" r="r" b="b"/>
            <a:pathLst>
              <a:path w="506729" h="240664">
                <a:moveTo>
                  <a:pt x="470937" y="219950"/>
                </a:moveTo>
                <a:lnTo>
                  <a:pt x="403225" y="227584"/>
                </a:lnTo>
                <a:lnTo>
                  <a:pt x="400685" y="230759"/>
                </a:lnTo>
                <a:lnTo>
                  <a:pt x="401447" y="237617"/>
                </a:lnTo>
                <a:lnTo>
                  <a:pt x="404622" y="240157"/>
                </a:lnTo>
                <a:lnTo>
                  <a:pt x="499815" y="229489"/>
                </a:lnTo>
                <a:lnTo>
                  <a:pt x="492506" y="229489"/>
                </a:lnTo>
                <a:lnTo>
                  <a:pt x="470937" y="219950"/>
                </a:lnTo>
                <a:close/>
              </a:path>
              <a:path w="506729" h="240664">
                <a:moveTo>
                  <a:pt x="483586" y="218520"/>
                </a:moveTo>
                <a:lnTo>
                  <a:pt x="470937" y="219950"/>
                </a:lnTo>
                <a:lnTo>
                  <a:pt x="492506" y="229489"/>
                </a:lnTo>
                <a:lnTo>
                  <a:pt x="493468" y="227330"/>
                </a:lnTo>
                <a:lnTo>
                  <a:pt x="489966" y="227330"/>
                </a:lnTo>
                <a:lnTo>
                  <a:pt x="483586" y="218520"/>
                </a:lnTo>
                <a:close/>
              </a:path>
              <a:path w="506729" h="240664">
                <a:moveTo>
                  <a:pt x="442468" y="144907"/>
                </a:moveTo>
                <a:lnTo>
                  <a:pt x="439674" y="147066"/>
                </a:lnTo>
                <a:lnTo>
                  <a:pt x="436753" y="149098"/>
                </a:lnTo>
                <a:lnTo>
                  <a:pt x="436118" y="153035"/>
                </a:lnTo>
                <a:lnTo>
                  <a:pt x="438276" y="155956"/>
                </a:lnTo>
                <a:lnTo>
                  <a:pt x="476170" y="208280"/>
                </a:lnTo>
                <a:lnTo>
                  <a:pt x="497713" y="217805"/>
                </a:lnTo>
                <a:lnTo>
                  <a:pt x="492506" y="229489"/>
                </a:lnTo>
                <a:lnTo>
                  <a:pt x="499815" y="229489"/>
                </a:lnTo>
                <a:lnTo>
                  <a:pt x="506603" y="228727"/>
                </a:lnTo>
                <a:lnTo>
                  <a:pt x="448563" y="148463"/>
                </a:lnTo>
                <a:lnTo>
                  <a:pt x="446405" y="145669"/>
                </a:lnTo>
                <a:lnTo>
                  <a:pt x="442468" y="144907"/>
                </a:lnTo>
                <a:close/>
              </a:path>
              <a:path w="506729" h="240664">
                <a:moveTo>
                  <a:pt x="494411" y="217297"/>
                </a:moveTo>
                <a:lnTo>
                  <a:pt x="483586" y="218520"/>
                </a:lnTo>
                <a:lnTo>
                  <a:pt x="489966" y="227330"/>
                </a:lnTo>
                <a:lnTo>
                  <a:pt x="494411" y="217297"/>
                </a:lnTo>
                <a:close/>
              </a:path>
              <a:path w="506729" h="240664">
                <a:moveTo>
                  <a:pt x="496564" y="217297"/>
                </a:moveTo>
                <a:lnTo>
                  <a:pt x="494411" y="217297"/>
                </a:lnTo>
                <a:lnTo>
                  <a:pt x="489966" y="227330"/>
                </a:lnTo>
                <a:lnTo>
                  <a:pt x="493468" y="227330"/>
                </a:lnTo>
                <a:lnTo>
                  <a:pt x="497713" y="217805"/>
                </a:lnTo>
                <a:lnTo>
                  <a:pt x="496564" y="217297"/>
                </a:lnTo>
                <a:close/>
              </a:path>
              <a:path w="506729" h="240664">
                <a:moveTo>
                  <a:pt x="5080" y="0"/>
                </a:moveTo>
                <a:lnTo>
                  <a:pt x="0" y="11684"/>
                </a:lnTo>
                <a:lnTo>
                  <a:pt x="470937" y="219950"/>
                </a:lnTo>
                <a:lnTo>
                  <a:pt x="483586" y="218520"/>
                </a:lnTo>
                <a:lnTo>
                  <a:pt x="476170" y="208280"/>
                </a:lnTo>
                <a:lnTo>
                  <a:pt x="5080" y="0"/>
                </a:lnTo>
                <a:close/>
              </a:path>
              <a:path w="506729" h="240664">
                <a:moveTo>
                  <a:pt x="476170" y="208280"/>
                </a:moveTo>
                <a:lnTo>
                  <a:pt x="483586" y="218520"/>
                </a:lnTo>
                <a:lnTo>
                  <a:pt x="494411" y="217297"/>
                </a:lnTo>
                <a:lnTo>
                  <a:pt x="496564" y="217297"/>
                </a:lnTo>
                <a:lnTo>
                  <a:pt x="476170" y="2082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3"/>
          <p:cNvSpPr/>
          <p:nvPr/>
        </p:nvSpPr>
        <p:spPr>
          <a:xfrm>
            <a:off x="5477542" y="3039331"/>
            <a:ext cx="466725" cy="229553"/>
          </a:xfrm>
          <a:custGeom>
            <a:avLst/>
            <a:gdLst/>
            <a:ahLst/>
            <a:cxnLst/>
            <a:rect l="l" t="t" r="r" b="b"/>
            <a:pathLst>
              <a:path w="622300" h="306069">
                <a:moveTo>
                  <a:pt x="586444" y="18637"/>
                </a:moveTo>
                <a:lnTo>
                  <a:pt x="0" y="294640"/>
                </a:lnTo>
                <a:lnTo>
                  <a:pt x="5334" y="306070"/>
                </a:lnTo>
                <a:lnTo>
                  <a:pt x="591928" y="29996"/>
                </a:lnTo>
                <a:lnTo>
                  <a:pt x="598991" y="19743"/>
                </a:lnTo>
                <a:lnTo>
                  <a:pt x="586444" y="18637"/>
                </a:lnTo>
                <a:close/>
              </a:path>
              <a:path w="622300" h="306069">
                <a:moveTo>
                  <a:pt x="617501" y="8636"/>
                </a:moveTo>
                <a:lnTo>
                  <a:pt x="607695" y="8636"/>
                </a:lnTo>
                <a:lnTo>
                  <a:pt x="613028" y="20066"/>
                </a:lnTo>
                <a:lnTo>
                  <a:pt x="591928" y="29996"/>
                </a:lnTo>
                <a:lnTo>
                  <a:pt x="555116" y="83439"/>
                </a:lnTo>
                <a:lnTo>
                  <a:pt x="553085" y="86360"/>
                </a:lnTo>
                <a:lnTo>
                  <a:pt x="553847" y="90297"/>
                </a:lnTo>
                <a:lnTo>
                  <a:pt x="556768" y="92329"/>
                </a:lnTo>
                <a:lnTo>
                  <a:pt x="559688" y="94234"/>
                </a:lnTo>
                <a:lnTo>
                  <a:pt x="563626" y="93472"/>
                </a:lnTo>
                <a:lnTo>
                  <a:pt x="565531" y="90678"/>
                </a:lnTo>
                <a:lnTo>
                  <a:pt x="621791" y="9017"/>
                </a:lnTo>
                <a:lnTo>
                  <a:pt x="617501" y="8636"/>
                </a:lnTo>
                <a:close/>
              </a:path>
              <a:path w="622300" h="306069">
                <a:moveTo>
                  <a:pt x="598991" y="19743"/>
                </a:moveTo>
                <a:lnTo>
                  <a:pt x="591928" y="29996"/>
                </a:lnTo>
                <a:lnTo>
                  <a:pt x="611679" y="20701"/>
                </a:lnTo>
                <a:lnTo>
                  <a:pt x="609853" y="20701"/>
                </a:lnTo>
                <a:lnTo>
                  <a:pt x="598991" y="19743"/>
                </a:lnTo>
                <a:close/>
              </a:path>
              <a:path w="622300" h="306069">
                <a:moveTo>
                  <a:pt x="605155" y="10795"/>
                </a:moveTo>
                <a:lnTo>
                  <a:pt x="598991" y="19743"/>
                </a:lnTo>
                <a:lnTo>
                  <a:pt x="609853" y="20701"/>
                </a:lnTo>
                <a:lnTo>
                  <a:pt x="605155" y="10795"/>
                </a:lnTo>
                <a:close/>
              </a:path>
              <a:path w="622300" h="306069">
                <a:moveTo>
                  <a:pt x="608702" y="10795"/>
                </a:moveTo>
                <a:lnTo>
                  <a:pt x="605155" y="10795"/>
                </a:lnTo>
                <a:lnTo>
                  <a:pt x="609853" y="20701"/>
                </a:lnTo>
                <a:lnTo>
                  <a:pt x="611679" y="20701"/>
                </a:lnTo>
                <a:lnTo>
                  <a:pt x="613028" y="20066"/>
                </a:lnTo>
                <a:lnTo>
                  <a:pt x="608702" y="10795"/>
                </a:lnTo>
                <a:close/>
              </a:path>
              <a:path w="622300" h="306069">
                <a:moveTo>
                  <a:pt x="607695" y="8636"/>
                </a:moveTo>
                <a:lnTo>
                  <a:pt x="586444" y="18637"/>
                </a:lnTo>
                <a:lnTo>
                  <a:pt x="598991" y="19743"/>
                </a:lnTo>
                <a:lnTo>
                  <a:pt x="605155" y="10795"/>
                </a:lnTo>
                <a:lnTo>
                  <a:pt x="608702" y="10795"/>
                </a:lnTo>
                <a:lnTo>
                  <a:pt x="607695" y="8636"/>
                </a:lnTo>
                <a:close/>
              </a:path>
              <a:path w="622300" h="306069">
                <a:moveTo>
                  <a:pt x="519557" y="0"/>
                </a:moveTo>
                <a:lnTo>
                  <a:pt x="516509" y="2540"/>
                </a:lnTo>
                <a:lnTo>
                  <a:pt x="516127" y="6096"/>
                </a:lnTo>
                <a:lnTo>
                  <a:pt x="515874" y="9525"/>
                </a:lnTo>
                <a:lnTo>
                  <a:pt x="518413" y="12573"/>
                </a:lnTo>
                <a:lnTo>
                  <a:pt x="521970" y="12954"/>
                </a:lnTo>
                <a:lnTo>
                  <a:pt x="586444" y="18637"/>
                </a:lnTo>
                <a:lnTo>
                  <a:pt x="607695" y="8636"/>
                </a:lnTo>
                <a:lnTo>
                  <a:pt x="617501" y="8636"/>
                </a:lnTo>
                <a:lnTo>
                  <a:pt x="523113" y="254"/>
                </a:lnTo>
                <a:lnTo>
                  <a:pt x="5195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 txBox="1"/>
          <p:nvPr/>
        </p:nvSpPr>
        <p:spPr>
          <a:xfrm>
            <a:off x="1520038" y="1955041"/>
            <a:ext cx="3825716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tabLst>
                <a:tab pos="2271713" algn="l"/>
              </a:tabLst>
            </a:pPr>
            <a:r>
              <a:rPr sz="2100" spc="-11" dirty="0">
                <a:latin typeface="Arial"/>
                <a:cs typeface="Arial"/>
              </a:rPr>
              <a:t>Fina</a:t>
            </a:r>
            <a:r>
              <a:rPr sz="2100" spc="-15" dirty="0">
                <a:latin typeface="Arial"/>
                <a:cs typeface="Arial"/>
              </a:rPr>
              <a:t>n</a:t>
            </a:r>
            <a:r>
              <a:rPr sz="2100" spc="-8" dirty="0">
                <a:latin typeface="Arial"/>
                <a:cs typeface="Arial"/>
              </a:rPr>
              <a:t>si</a:t>
            </a:r>
            <a:r>
              <a:rPr sz="2100" spc="-11" dirty="0">
                <a:latin typeface="Arial"/>
                <a:cs typeface="Arial"/>
              </a:rPr>
              <a:t>e</a:t>
            </a:r>
            <a:r>
              <a:rPr sz="2100" spc="-8" dirty="0">
                <a:latin typeface="Arial"/>
                <a:cs typeface="Arial"/>
              </a:rPr>
              <a:t>rin</a:t>
            </a:r>
            <a:r>
              <a:rPr sz="2100" spc="-15" dirty="0">
                <a:latin typeface="Arial"/>
                <a:cs typeface="Arial"/>
              </a:rPr>
              <a:t>g</a:t>
            </a:r>
            <a:r>
              <a:rPr sz="2100" dirty="0">
                <a:latin typeface="Arial"/>
                <a:cs typeface="Arial"/>
              </a:rPr>
              <a:t>	</a:t>
            </a:r>
            <a:r>
              <a:rPr sz="2100" spc="-255" dirty="0">
                <a:latin typeface="Arial"/>
                <a:cs typeface="Arial"/>
              </a:rPr>
              <a:t>T</a:t>
            </a:r>
            <a:r>
              <a:rPr sz="2100" spc="-11" dirty="0">
                <a:latin typeface="Arial"/>
                <a:cs typeface="Arial"/>
              </a:rPr>
              <a:t>ot</a:t>
            </a:r>
            <a:r>
              <a:rPr sz="2100" spc="-8" dirty="0">
                <a:latin typeface="Arial"/>
                <a:cs typeface="Arial"/>
              </a:rPr>
              <a:t>al</a:t>
            </a:r>
            <a:r>
              <a:rPr sz="2100" spc="8" dirty="0">
                <a:latin typeface="Arial"/>
                <a:cs typeface="Arial"/>
              </a:rPr>
              <a:t> </a:t>
            </a:r>
            <a:r>
              <a:rPr sz="2100" spc="-15" dirty="0">
                <a:latin typeface="Arial"/>
                <a:cs typeface="Arial"/>
              </a:rPr>
              <a:t>a</a:t>
            </a:r>
            <a:r>
              <a:rPr sz="2100" spc="-8" dirty="0">
                <a:latin typeface="Arial"/>
                <a:cs typeface="Arial"/>
              </a:rPr>
              <a:t>ktivit</a:t>
            </a:r>
            <a:r>
              <a:rPr sz="2100" spc="-11" dirty="0">
                <a:latin typeface="Arial"/>
                <a:cs typeface="Arial"/>
              </a:rPr>
              <a:t>e</a:t>
            </a:r>
            <a:r>
              <a:rPr sz="2100" spc="-8" dirty="0">
                <a:latin typeface="Arial"/>
                <a:cs typeface="Arial"/>
              </a:rPr>
              <a:t>t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96068" y="1955041"/>
            <a:ext cx="1413034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2100" spc="-15" dirty="0">
                <a:latin typeface="Arial"/>
                <a:cs typeface="Arial"/>
              </a:rPr>
              <a:t>Anv</a:t>
            </a:r>
            <a:r>
              <a:rPr sz="2100" spc="-11" dirty="0">
                <a:latin typeface="Arial"/>
                <a:cs typeface="Arial"/>
              </a:rPr>
              <a:t>e</a:t>
            </a:r>
            <a:r>
              <a:rPr sz="2100" spc="-15" dirty="0">
                <a:latin typeface="Arial"/>
                <a:cs typeface="Arial"/>
              </a:rPr>
              <a:t>n</a:t>
            </a:r>
            <a:r>
              <a:rPr sz="2100" spc="-11" dirty="0">
                <a:latin typeface="Arial"/>
                <a:cs typeface="Arial"/>
              </a:rPr>
              <a:t>d</a:t>
            </a:r>
            <a:r>
              <a:rPr sz="2100" spc="-15" dirty="0">
                <a:latin typeface="Arial"/>
                <a:cs typeface="Arial"/>
              </a:rPr>
              <a:t>e</a:t>
            </a:r>
            <a:r>
              <a:rPr sz="2100" spc="-4" dirty="0">
                <a:latin typeface="Arial"/>
                <a:cs typeface="Arial"/>
              </a:rPr>
              <a:t>l</a:t>
            </a:r>
            <a:r>
              <a:rPr sz="2100" spc="-11" dirty="0">
                <a:latin typeface="Arial"/>
                <a:cs typeface="Arial"/>
              </a:rPr>
              <a:t>se</a:t>
            </a:r>
            <a:endParaRPr sz="2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41199" y="5078875"/>
            <a:ext cx="4371023" cy="484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/>
            <a:r>
              <a:rPr sz="1050" b="1" dirty="0">
                <a:latin typeface="Arial"/>
                <a:cs typeface="Arial"/>
              </a:rPr>
              <a:t>380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mill.</a:t>
            </a:r>
            <a:r>
              <a:rPr sz="1050" b="1" spc="-23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kr</a:t>
            </a:r>
            <a:r>
              <a:rPr sz="1050" b="1" spc="-8" dirty="0">
                <a:latin typeface="Arial"/>
                <a:cs typeface="Arial"/>
              </a:rPr>
              <a:t>on</a:t>
            </a:r>
            <a:r>
              <a:rPr sz="1050" b="1" dirty="0">
                <a:latin typeface="Arial"/>
                <a:cs typeface="Arial"/>
              </a:rPr>
              <a:t>er</a:t>
            </a:r>
            <a:r>
              <a:rPr sz="1050" b="1" spc="-23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i</a:t>
            </a:r>
            <a:r>
              <a:rPr sz="1050" b="1" spc="-4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e</a:t>
            </a:r>
            <a:r>
              <a:rPr sz="1050" b="1" spc="-8" dirty="0">
                <a:latin typeface="Arial"/>
                <a:cs typeface="Arial"/>
              </a:rPr>
              <a:t>g</a:t>
            </a:r>
            <a:r>
              <a:rPr sz="1050" b="1" dirty="0">
                <a:latin typeface="Arial"/>
                <a:cs typeface="Arial"/>
              </a:rPr>
              <a:t>e</a:t>
            </a:r>
            <a:r>
              <a:rPr sz="1050" b="1" spc="-8" dirty="0">
                <a:latin typeface="Arial"/>
                <a:cs typeface="Arial"/>
              </a:rPr>
              <a:t>n</a:t>
            </a:r>
            <a:r>
              <a:rPr sz="1050" b="1" dirty="0">
                <a:latin typeface="Arial"/>
                <a:cs typeface="Arial"/>
              </a:rPr>
              <a:t>i</a:t>
            </a:r>
            <a:r>
              <a:rPr sz="1050" b="1" spc="-8" dirty="0">
                <a:latin typeface="Arial"/>
                <a:cs typeface="Arial"/>
              </a:rPr>
              <a:t>nn</a:t>
            </a:r>
            <a:r>
              <a:rPr sz="1050" b="1" dirty="0">
                <a:latin typeface="Arial"/>
                <a:cs typeface="Arial"/>
              </a:rPr>
              <a:t>sats</a:t>
            </a:r>
            <a:r>
              <a:rPr sz="1050" b="1" spc="-41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ska</a:t>
            </a:r>
            <a:r>
              <a:rPr sz="1050" b="1" spc="-8" dirty="0">
                <a:latin typeface="Arial"/>
                <a:cs typeface="Arial"/>
              </a:rPr>
              <a:t>p</a:t>
            </a:r>
            <a:r>
              <a:rPr sz="1050" b="1" dirty="0">
                <a:latin typeface="Arial"/>
                <a:cs typeface="Arial"/>
              </a:rPr>
              <a:t>er</a:t>
            </a:r>
            <a:r>
              <a:rPr sz="1050" b="1" spc="-11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1,2</a:t>
            </a:r>
            <a:r>
              <a:rPr sz="1050" b="1" spc="-23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mr</a:t>
            </a:r>
            <a:r>
              <a:rPr sz="1050" b="1" spc="-8" dirty="0">
                <a:latin typeface="Arial"/>
                <a:cs typeface="Arial"/>
              </a:rPr>
              <a:t>d</a:t>
            </a:r>
            <a:r>
              <a:rPr sz="1050" b="1" dirty="0">
                <a:latin typeface="Arial"/>
                <a:cs typeface="Arial"/>
              </a:rPr>
              <a:t>.</a:t>
            </a:r>
            <a:r>
              <a:rPr sz="1050" b="1" spc="-4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i</a:t>
            </a:r>
            <a:r>
              <a:rPr sz="1050" b="1" spc="-11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akti</a:t>
            </a:r>
            <a:r>
              <a:rPr sz="1050" b="1" spc="-11" dirty="0">
                <a:latin typeface="Arial"/>
                <a:cs typeface="Arial"/>
              </a:rPr>
              <a:t>v</a:t>
            </a:r>
            <a:r>
              <a:rPr sz="1050" b="1" dirty="0">
                <a:latin typeface="Arial"/>
                <a:cs typeface="Arial"/>
              </a:rPr>
              <a:t>itet</a:t>
            </a:r>
            <a:r>
              <a:rPr sz="1050" b="1" spc="-34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(fakt</a:t>
            </a:r>
            <a:r>
              <a:rPr sz="1050" b="1" spc="-8" dirty="0">
                <a:latin typeface="Arial"/>
                <a:cs typeface="Arial"/>
              </a:rPr>
              <a:t>o</a:t>
            </a:r>
            <a:r>
              <a:rPr sz="1050" b="1" dirty="0">
                <a:latin typeface="Arial"/>
                <a:cs typeface="Arial"/>
              </a:rPr>
              <a:t>r</a:t>
            </a:r>
            <a:r>
              <a:rPr sz="1050" b="1" spc="-23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=</a:t>
            </a:r>
            <a:r>
              <a:rPr sz="1050" b="1" spc="-8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3,3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) </a:t>
            </a:r>
            <a:r>
              <a:rPr sz="1050" dirty="0">
                <a:latin typeface="Arial"/>
                <a:cs typeface="Arial"/>
              </a:rPr>
              <a:t>260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spc="-8" dirty="0">
                <a:latin typeface="Arial"/>
                <a:cs typeface="Arial"/>
              </a:rPr>
              <a:t>m</a:t>
            </a:r>
            <a:r>
              <a:rPr sz="1050" dirty="0">
                <a:latin typeface="Arial"/>
                <a:cs typeface="Arial"/>
              </a:rPr>
              <a:t>ill. i</a:t>
            </a:r>
            <a:r>
              <a:rPr sz="1050" spc="-4" dirty="0">
                <a:latin typeface="Arial"/>
                <a:cs typeface="Arial"/>
              </a:rPr>
              <a:t> </a:t>
            </a:r>
            <a:r>
              <a:rPr sz="1050" spc="-8" dirty="0">
                <a:latin typeface="Arial"/>
                <a:cs typeface="Arial"/>
              </a:rPr>
              <a:t>R</a:t>
            </a:r>
            <a:r>
              <a:rPr sz="1050" dirty="0">
                <a:latin typeface="Arial"/>
                <a:cs typeface="Arial"/>
              </a:rPr>
              <a:t>B</a:t>
            </a:r>
            <a:r>
              <a:rPr sz="1050" spc="-4" dirty="0">
                <a:latin typeface="Arial"/>
                <a:cs typeface="Arial"/>
              </a:rPr>
              <a:t>O</a:t>
            </a:r>
            <a:r>
              <a:rPr sz="1050" dirty="0">
                <a:latin typeface="Arial"/>
                <a:cs typeface="Arial"/>
              </a:rPr>
              <a:t>-</a:t>
            </a:r>
            <a:r>
              <a:rPr sz="1050" spc="-8" dirty="0">
                <a:latin typeface="Arial"/>
                <a:cs typeface="Arial"/>
              </a:rPr>
              <a:t>m</a:t>
            </a:r>
            <a:r>
              <a:rPr sz="1050" dirty="0">
                <a:latin typeface="Arial"/>
                <a:cs typeface="Arial"/>
              </a:rPr>
              <a:t>idler</a:t>
            </a:r>
            <a:r>
              <a:rPr sz="1050" spc="-11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ko</a:t>
            </a:r>
            <a:r>
              <a:rPr sz="1050" spc="-8" dirty="0">
                <a:latin typeface="Arial"/>
                <a:cs typeface="Arial"/>
              </a:rPr>
              <a:t>mm</a:t>
            </a:r>
            <a:r>
              <a:rPr sz="1050" dirty="0">
                <a:latin typeface="Arial"/>
                <a:cs typeface="Arial"/>
              </a:rPr>
              <a:t>er</a:t>
            </a:r>
            <a:r>
              <a:rPr sz="1050" spc="-23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i</a:t>
            </a:r>
            <a:r>
              <a:rPr sz="1050" spc="-4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tillegg.</a:t>
            </a:r>
            <a:r>
              <a:rPr sz="1050" spc="-19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Inklude</a:t>
            </a:r>
            <a:r>
              <a:rPr sz="1050" spc="-11" dirty="0">
                <a:latin typeface="Arial"/>
                <a:cs typeface="Arial"/>
              </a:rPr>
              <a:t>r</a:t>
            </a:r>
            <a:r>
              <a:rPr sz="1050" dirty="0">
                <a:latin typeface="Arial"/>
                <a:cs typeface="Arial"/>
              </a:rPr>
              <a:t>es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også</a:t>
            </a:r>
            <a:r>
              <a:rPr sz="1050" spc="-23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disse</a:t>
            </a:r>
            <a:r>
              <a:rPr sz="1050" spc="-23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skapes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det akti</a:t>
            </a:r>
            <a:r>
              <a:rPr sz="1050" spc="-15" dirty="0">
                <a:latin typeface="Arial"/>
                <a:cs typeface="Arial"/>
              </a:rPr>
              <a:t>v</a:t>
            </a:r>
            <a:r>
              <a:rPr sz="1050" dirty="0">
                <a:latin typeface="Arial"/>
                <a:cs typeface="Arial"/>
              </a:rPr>
              <a:t>itet</a:t>
            </a:r>
            <a:r>
              <a:rPr sz="1050" spc="-23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for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nær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1,5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spc="-8" dirty="0">
                <a:latin typeface="Arial"/>
                <a:cs typeface="Arial"/>
              </a:rPr>
              <a:t>m</a:t>
            </a:r>
            <a:r>
              <a:rPr sz="1050" dirty="0">
                <a:latin typeface="Arial"/>
                <a:cs typeface="Arial"/>
              </a:rPr>
              <a:t>rd.</a:t>
            </a:r>
            <a:r>
              <a:rPr sz="1050" spc="-4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kroner</a:t>
            </a:r>
            <a:endParaRPr sz="10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057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0480" y="1495440"/>
            <a:ext cx="7487944" cy="5527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pos="355600" algn="l"/>
              </a:tabLst>
            </a:pPr>
            <a:r>
              <a:rPr lang="nb-NO" sz="2000" spc="-5" dirty="0" smtClean="0">
                <a:solidFill>
                  <a:srgbClr val="404040"/>
                </a:solidFill>
                <a:latin typeface="Arial"/>
                <a:cs typeface="Arial"/>
              </a:rPr>
              <a:t>75% fra KD videreføres til fakultetene</a:t>
            </a:r>
          </a:p>
          <a:p>
            <a:pPr marL="355600" indent="-3429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-5" dirty="0" err="1" smtClean="0">
                <a:solidFill>
                  <a:srgbClr val="404040"/>
                </a:solidFill>
                <a:latin typeface="Arial"/>
                <a:cs typeface="Arial"/>
              </a:rPr>
              <a:t>K</a:t>
            </a:r>
            <a:r>
              <a:rPr sz="2000" dirty="0" err="1" smtClean="0">
                <a:solidFill>
                  <a:srgbClr val="404040"/>
                </a:solidFill>
                <a:latin typeface="Arial"/>
                <a:cs typeface="Arial"/>
              </a:rPr>
              <a:t>ompon</a:t>
            </a:r>
            <a:r>
              <a:rPr sz="2000" spc="5" dirty="0" err="1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2000" dirty="0" err="1" smtClean="0">
                <a:solidFill>
                  <a:srgbClr val="404040"/>
                </a:solidFill>
                <a:latin typeface="Arial"/>
                <a:cs typeface="Arial"/>
              </a:rPr>
              <a:t>nter</a:t>
            </a:r>
            <a:r>
              <a:rPr sz="2000" spc="-4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 Ui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B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-bud</a:t>
            </a:r>
            <a:r>
              <a:rPr sz="2000" spc="10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jet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endParaRPr sz="20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240"/>
              </a:spcBef>
              <a:buClr>
                <a:srgbClr val="404040"/>
              </a:buClr>
              <a:buFont typeface="Arial"/>
              <a:buChar char="–"/>
              <a:tabLst>
                <a:tab pos="756920" algn="l"/>
              </a:tabLst>
            </a:pP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Budsjett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ordeling</a:t>
            </a:r>
            <a:r>
              <a:rPr sz="2000" spc="5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endParaRPr sz="2000" dirty="0">
              <a:latin typeface="Arial"/>
              <a:cs typeface="Arial"/>
            </a:endParaRPr>
          </a:p>
          <a:p>
            <a:pPr marL="1155065" lvl="2" indent="-228600">
              <a:lnSpc>
                <a:spcPct val="100000"/>
              </a:lnSpc>
              <a:spcBef>
                <a:spcPts val="215"/>
              </a:spcBef>
              <a:buClr>
                <a:srgbClr val="404040"/>
              </a:buClr>
              <a:buFont typeface="Arial"/>
              <a:buChar char="•"/>
              <a:tabLst>
                <a:tab pos="1155700" algn="l"/>
              </a:tabLst>
            </a:pP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Ram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endParaRPr sz="1700" dirty="0">
              <a:latin typeface="Arial"/>
              <a:cs typeface="Arial"/>
            </a:endParaRPr>
          </a:p>
          <a:p>
            <a:pPr marL="1155065" lvl="2" indent="-228600">
              <a:lnSpc>
                <a:spcPct val="100000"/>
              </a:lnSpc>
              <a:spcBef>
                <a:spcPts val="204"/>
              </a:spcBef>
              <a:buClr>
                <a:srgbClr val="404040"/>
              </a:buClr>
              <a:buFont typeface="Arial"/>
              <a:buChar char="•"/>
              <a:tabLst>
                <a:tab pos="1155700" algn="l"/>
              </a:tabLst>
            </a:pPr>
            <a:r>
              <a:rPr sz="1700" dirty="0" err="1" smtClean="0">
                <a:solidFill>
                  <a:srgbClr val="404040"/>
                </a:solidFill>
                <a:latin typeface="Arial"/>
                <a:cs typeface="Arial"/>
              </a:rPr>
              <a:t>Rekru</a:t>
            </a:r>
            <a:r>
              <a:rPr sz="1700" spc="-10" dirty="0" err="1" smtClean="0">
                <a:solidFill>
                  <a:srgbClr val="404040"/>
                </a:solidFill>
                <a:latin typeface="Arial"/>
                <a:cs typeface="Arial"/>
              </a:rPr>
              <a:t>tt</a:t>
            </a:r>
            <a:r>
              <a:rPr sz="1700" dirty="0" err="1" smtClean="0">
                <a:solidFill>
                  <a:srgbClr val="404040"/>
                </a:solidFill>
                <a:latin typeface="Arial"/>
                <a:cs typeface="Arial"/>
              </a:rPr>
              <a:t>eringssti</a:t>
            </a:r>
            <a:r>
              <a:rPr sz="1700" spc="5" dirty="0" err="1" smtClean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700" dirty="0" err="1" smtClean="0">
                <a:solidFill>
                  <a:srgbClr val="404040"/>
                </a:solidFill>
                <a:latin typeface="Arial"/>
                <a:cs typeface="Arial"/>
              </a:rPr>
              <a:t>linger</a:t>
            </a:r>
            <a:endParaRPr lang="nb-NO" sz="1700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pPr marL="1155065" lvl="2" indent="-228600">
              <a:lnSpc>
                <a:spcPct val="100000"/>
              </a:lnSpc>
              <a:spcBef>
                <a:spcPts val="204"/>
              </a:spcBef>
              <a:buClr>
                <a:srgbClr val="404040"/>
              </a:buClr>
              <a:buFont typeface="Arial"/>
              <a:buChar char="•"/>
              <a:tabLst>
                <a:tab pos="1155700" algn="l"/>
              </a:tabLst>
            </a:pPr>
            <a:r>
              <a:rPr lang="nb-NO" sz="1700" dirty="0" smtClean="0">
                <a:solidFill>
                  <a:srgbClr val="404040"/>
                </a:solidFill>
                <a:latin typeface="Arial"/>
                <a:cs typeface="Arial"/>
              </a:rPr>
              <a:t>Studieplasser</a:t>
            </a:r>
            <a:endParaRPr sz="1700" dirty="0">
              <a:latin typeface="Arial"/>
              <a:cs typeface="Arial"/>
            </a:endParaRPr>
          </a:p>
          <a:p>
            <a:pPr marL="1155065" lvl="2" indent="-228600">
              <a:lnSpc>
                <a:spcPct val="100000"/>
              </a:lnSpc>
              <a:spcBef>
                <a:spcPts val="204"/>
              </a:spcBef>
              <a:buClr>
                <a:srgbClr val="404040"/>
              </a:buClr>
              <a:buFont typeface="Arial"/>
              <a:buChar char="•"/>
              <a:tabLst>
                <a:tab pos="1155700" algn="l"/>
              </a:tabLst>
            </a:pP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Andre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øreme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kede </a:t>
            </a:r>
            <a:r>
              <a:rPr sz="1700" spc="-15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ilde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inger</a:t>
            </a:r>
            <a:endParaRPr sz="17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229"/>
              </a:spcBef>
              <a:buClr>
                <a:srgbClr val="404040"/>
              </a:buClr>
              <a:buFont typeface="Arial"/>
              <a:buChar char="–"/>
              <a:tabLst>
                <a:tab pos="756920" algn="l"/>
              </a:tabLst>
            </a:pP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ernp</a:t>
            </a:r>
            <a:r>
              <a:rPr sz="2000" spc="5" dirty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isene</a:t>
            </a:r>
            <a:endParaRPr sz="2000" dirty="0">
              <a:latin typeface="Arial"/>
              <a:cs typeface="Arial"/>
            </a:endParaRPr>
          </a:p>
          <a:p>
            <a:pPr marL="1155065" lvl="2" indent="-228600">
              <a:lnSpc>
                <a:spcPct val="100000"/>
              </a:lnSpc>
              <a:spcBef>
                <a:spcPts val="215"/>
              </a:spcBef>
              <a:buClr>
                <a:srgbClr val="404040"/>
              </a:buClr>
              <a:buFont typeface="Arial"/>
              <a:buChar char="•"/>
              <a:tabLst>
                <a:tab pos="1155700" algn="l"/>
              </a:tabLst>
            </a:pP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ernhusleie</a:t>
            </a:r>
            <a:endParaRPr sz="1700" dirty="0">
              <a:latin typeface="Arial"/>
              <a:cs typeface="Arial"/>
            </a:endParaRPr>
          </a:p>
          <a:p>
            <a:pPr marL="1155065" lvl="2" indent="-228600">
              <a:lnSpc>
                <a:spcPct val="100000"/>
              </a:lnSpc>
              <a:spcBef>
                <a:spcPts val="204"/>
              </a:spcBef>
              <a:buClr>
                <a:srgbClr val="404040"/>
              </a:buClr>
              <a:buFont typeface="Arial"/>
              <a:buChar char="•"/>
              <a:tabLst>
                <a:tab pos="1155700" algn="l"/>
              </a:tabLst>
            </a:pP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Fe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lesb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drag</a:t>
            </a:r>
            <a:endParaRPr sz="1700" dirty="0">
              <a:latin typeface="Arial"/>
              <a:cs typeface="Arial"/>
            </a:endParaRPr>
          </a:p>
          <a:p>
            <a:pPr marL="1155065" lvl="2" indent="-228600">
              <a:lnSpc>
                <a:spcPct val="100000"/>
              </a:lnSpc>
              <a:spcBef>
                <a:spcPts val="200"/>
              </a:spcBef>
              <a:buClr>
                <a:srgbClr val="404040"/>
              </a:buClr>
              <a:buFont typeface="Arial"/>
              <a:buChar char="•"/>
              <a:tabLst>
                <a:tab pos="1155700" algn="l"/>
              </a:tabLst>
            </a:pP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es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edspriser</a:t>
            </a:r>
            <a:endParaRPr sz="17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225"/>
              </a:spcBef>
              <a:buClr>
                <a:srgbClr val="404040"/>
              </a:buClr>
              <a:buFont typeface="Arial"/>
              <a:buChar char="–"/>
              <a:tabLst>
                <a:tab pos="756920" algn="l"/>
              </a:tabLst>
            </a:pP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BO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404040"/>
                </a:solidFill>
                <a:latin typeface="Arial"/>
                <a:cs typeface="Arial"/>
              </a:rPr>
              <a:t>-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inntektene</a:t>
            </a:r>
            <a:endParaRPr sz="2000" dirty="0">
              <a:latin typeface="Arial"/>
              <a:cs typeface="Arial"/>
            </a:endParaRPr>
          </a:p>
          <a:p>
            <a:pPr marL="1155065" lvl="2" indent="-228600">
              <a:lnSpc>
                <a:spcPct val="100000"/>
              </a:lnSpc>
              <a:spcBef>
                <a:spcPts val="215"/>
              </a:spcBef>
              <a:buClr>
                <a:srgbClr val="404040"/>
              </a:buClr>
              <a:buFont typeface="Arial"/>
              <a:buChar char="•"/>
              <a:tabLst>
                <a:tab pos="1155700" algn="l"/>
              </a:tabLst>
            </a:pP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nntek</a:t>
            </a:r>
            <a:r>
              <a:rPr sz="1700" spc="-15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er</a:t>
            </a:r>
            <a:endParaRPr sz="1700" dirty="0">
              <a:latin typeface="Arial"/>
              <a:cs typeface="Arial"/>
            </a:endParaRPr>
          </a:p>
          <a:p>
            <a:pPr marL="1155065" lvl="2" indent="-228600">
              <a:lnSpc>
                <a:spcPct val="100000"/>
              </a:lnSpc>
              <a:spcBef>
                <a:spcPts val="204"/>
              </a:spcBef>
              <a:buClr>
                <a:srgbClr val="404040"/>
              </a:buClr>
              <a:buFont typeface="Arial"/>
              <a:buChar char="•"/>
              <a:tabLst>
                <a:tab pos="1155700" algn="l"/>
              </a:tabLst>
            </a:pP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Egeninnsats</a:t>
            </a:r>
            <a:endParaRPr sz="1700" dirty="0">
              <a:latin typeface="Arial"/>
              <a:cs typeface="Arial"/>
            </a:endParaRPr>
          </a:p>
          <a:p>
            <a:pPr marL="1155065" lvl="2" indent="-228600">
              <a:lnSpc>
                <a:spcPct val="100000"/>
              </a:lnSpc>
              <a:spcBef>
                <a:spcPts val="204"/>
              </a:spcBef>
              <a:buClr>
                <a:srgbClr val="404040"/>
              </a:buClr>
              <a:buFont typeface="Arial"/>
              <a:buChar char="•"/>
              <a:tabLst>
                <a:tab pos="1155700" algn="l"/>
              </a:tabLst>
            </a:pP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verhead</a:t>
            </a:r>
            <a:endParaRPr sz="1700" dirty="0">
              <a:latin typeface="Arial"/>
              <a:cs typeface="Arial"/>
            </a:endParaRPr>
          </a:p>
          <a:p>
            <a:pPr marL="355600" indent="-342900">
              <a:lnSpc>
                <a:spcPts val="2280"/>
              </a:lnSpc>
              <a:spcBef>
                <a:spcPts val="1150"/>
              </a:spcBef>
              <a:buClr>
                <a:srgbClr val="404040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Di</a:t>
            </a:r>
            <a:r>
              <a:rPr sz="2000" spc="5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se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v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404040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er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mmen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og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definer</a:t>
            </a:r>
            <a:r>
              <a:rPr sz="2000" spc="5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fakultetenes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øk</a:t>
            </a:r>
            <a:r>
              <a:rPr sz="2000" spc="5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nomi</a:t>
            </a:r>
            <a:r>
              <a:rPr sz="2000" spc="5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ke</a:t>
            </a:r>
            <a:endParaRPr sz="2000" dirty="0">
              <a:latin typeface="Arial"/>
              <a:cs typeface="Arial"/>
            </a:endParaRPr>
          </a:p>
          <a:p>
            <a:pPr marL="355600">
              <a:lnSpc>
                <a:spcPts val="2280"/>
              </a:lnSpc>
            </a:pPr>
            <a:r>
              <a:rPr lang="nb-NO" sz="200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2000" spc="-10" dirty="0" err="1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2000" dirty="0" err="1" smtClean="0">
                <a:solidFill>
                  <a:srgbClr val="404040"/>
                </a:solidFill>
                <a:latin typeface="Arial"/>
                <a:cs typeface="Arial"/>
              </a:rPr>
              <a:t>lgang</a:t>
            </a:r>
            <a:endParaRPr lang="nb-NO" sz="2000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pPr marL="355600">
              <a:lnSpc>
                <a:spcPts val="2280"/>
              </a:lnSpc>
            </a:pPr>
            <a:endParaRPr lang="nb-NO" sz="2000" dirty="0" smtClean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87624" y="620688"/>
            <a:ext cx="5284470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2856865" algn="l"/>
              </a:tabLst>
            </a:pP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Fi</a:t>
            </a:r>
            <a:r>
              <a:rPr sz="3600" b="1" spc="-1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ansiering	</a:t>
            </a:r>
            <a:r>
              <a:rPr sz="3600" b="1" spc="5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akultetene</a:t>
            </a:r>
            <a:endParaRPr sz="36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085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919" y="548680"/>
            <a:ext cx="7365504" cy="652934"/>
          </a:xfrm>
        </p:spPr>
        <p:txBody>
          <a:bodyPr/>
          <a:lstStyle/>
          <a:p>
            <a:r>
              <a:rPr lang="nb-NO" sz="2800" dirty="0"/>
              <a:t>UiB total pr. fakultet (</a:t>
            </a:r>
            <a:r>
              <a:rPr lang="nb-NO" sz="2800" dirty="0" smtClean="0"/>
              <a:t>virksomhetsområde)</a:t>
            </a:r>
            <a:endParaRPr lang="nb-NO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2919" y="1412776"/>
            <a:ext cx="7064497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885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76672"/>
            <a:ext cx="7365504" cy="652934"/>
          </a:xfrm>
        </p:spPr>
        <p:txBody>
          <a:bodyPr/>
          <a:lstStyle/>
          <a:p>
            <a:pPr algn="ctr"/>
            <a:r>
              <a:rPr lang="nb-NO" altLang="nb-NO" b="1" dirty="0" smtClean="0">
                <a:solidFill>
                  <a:srgbClr val="FF3300"/>
                </a:solidFill>
              </a:rPr>
              <a:t>UiBs kostnader</a:t>
            </a:r>
          </a:p>
        </p:txBody>
      </p:sp>
      <p:pic>
        <p:nvPicPr>
          <p:cNvPr id="108547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484313"/>
            <a:ext cx="6624638" cy="3983037"/>
          </a:xfrm>
        </p:spPr>
      </p:pic>
    </p:spTree>
    <p:extLst>
      <p:ext uri="{BB962C8B-B14F-4D97-AF65-F5344CB8AC3E}">
        <p14:creationId xmlns:p14="http://schemas.microsoft.com/office/powerpoint/2010/main" val="210952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76672"/>
            <a:ext cx="7365504" cy="652934"/>
          </a:xfrm>
        </p:spPr>
        <p:txBody>
          <a:bodyPr/>
          <a:lstStyle/>
          <a:p>
            <a:pPr algn="ctr"/>
            <a:r>
              <a:rPr lang="nb-NO" altLang="nb-NO" b="1" dirty="0" smtClean="0">
                <a:solidFill>
                  <a:srgbClr val="FF3300"/>
                </a:solidFill>
              </a:rPr>
              <a:t>Lønnsandel pr. fakultet GB</a:t>
            </a:r>
          </a:p>
        </p:txBody>
      </p:sp>
      <p:graphicFrame>
        <p:nvGraphicFramePr>
          <p:cNvPr id="110595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1067479"/>
              </p:ext>
            </p:extLst>
          </p:nvPr>
        </p:nvGraphicFramePr>
        <p:xfrm>
          <a:off x="899592" y="1412776"/>
          <a:ext cx="7267575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hart" r:id="rId4" imgW="6648512" imgH="3781357" progId="Excel.Chart.8">
                  <p:embed/>
                </p:oleObj>
              </mc:Choice>
              <mc:Fallback>
                <p:oleObj name="Chart" r:id="rId4" imgW="6648512" imgH="3781357" progId="Excel.Chart.8">
                  <p:embed/>
                  <p:pic>
                    <p:nvPicPr>
                      <p:cNvPr id="11059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412776"/>
                        <a:ext cx="7267575" cy="413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020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3"/>
          <p:cNvSpPr>
            <a:spLocks noGrp="1"/>
          </p:cNvSpPr>
          <p:nvPr>
            <p:ph type="title"/>
          </p:nvPr>
        </p:nvSpPr>
        <p:spPr>
          <a:xfrm>
            <a:off x="846137" y="332656"/>
            <a:ext cx="6842125" cy="724914"/>
          </a:xfrm>
          <a:noFill/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nb-NO" altLang="nb-NO" sz="2800" dirty="0" smtClean="0">
                <a:solidFill>
                  <a:srgbClr val="FF0000"/>
                </a:solidFill>
                <a:ea typeface="ＭＳ Ｐゴシック" pitchFamily="34" charset="-128"/>
              </a:rPr>
              <a:t>MATNAT budsjett 2017:  1038 MNOK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67200" y="0"/>
            <a:ext cx="4873625" cy="1793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100" smtClean="0">
                <a:solidFill>
                  <a:srgbClr val="FFFFFF"/>
                </a:solidFill>
              </a:rPr>
              <a:t>Det matematisk-naturvitenskapelige fakultet</a:t>
            </a:r>
            <a:endParaRPr lang="nb-NO" sz="1100" dirty="0">
              <a:solidFill>
                <a:srgbClr val="FFFFFF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/>
          <a:srcRect l="17372" t="5572" r="19882" b="14242"/>
          <a:stretch/>
        </p:blipFill>
        <p:spPr>
          <a:xfrm>
            <a:off x="454309" y="1196752"/>
            <a:ext cx="8150139" cy="482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6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b="1" smtClean="0">
                <a:solidFill>
                  <a:srgbClr val="FF0000"/>
                </a:solidFill>
              </a:rPr>
              <a:t>Bevilgningsreglementet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nb-NO" altLang="nb-NO" sz="2200" smtClean="0"/>
              <a:t>Bevilgningsreglementet inneholder Stortingets bestemmelser om</a:t>
            </a:r>
          </a:p>
          <a:p>
            <a:pPr marL="914400" lvl="1" indent="-457200">
              <a:lnSpc>
                <a:spcPct val="90000"/>
              </a:lnSpc>
            </a:pPr>
            <a:r>
              <a:rPr lang="nb-NO" altLang="nb-NO" sz="2200" smtClean="0"/>
              <a:t>Statsbudsjett</a:t>
            </a:r>
          </a:p>
          <a:p>
            <a:pPr marL="914400" lvl="1" indent="-457200">
              <a:lnSpc>
                <a:spcPct val="90000"/>
              </a:lnSpc>
            </a:pPr>
            <a:r>
              <a:rPr lang="nb-NO" altLang="nb-NO" sz="2200" smtClean="0"/>
              <a:t>Statsregnskapet</a:t>
            </a:r>
          </a:p>
          <a:p>
            <a:pPr marL="457200" indent="-457200">
              <a:lnSpc>
                <a:spcPct val="90000"/>
              </a:lnSpc>
            </a:pPr>
            <a:r>
              <a:rPr lang="nb-NO" altLang="nb-NO" sz="2200" smtClean="0"/>
              <a:t>Viktige prinsipper er nedfelt i bevilgningsreglementet</a:t>
            </a:r>
          </a:p>
          <a:p>
            <a:pPr marL="914400" lvl="1" indent="-457200">
              <a:lnSpc>
                <a:spcPct val="90000"/>
              </a:lnSpc>
            </a:pPr>
            <a:r>
              <a:rPr lang="nb-NO" altLang="nb-NO" sz="2200" smtClean="0"/>
              <a:t>Ettårsprinsippet</a:t>
            </a:r>
          </a:p>
          <a:p>
            <a:pPr marL="1371600" lvl="2" indent="-457200">
              <a:lnSpc>
                <a:spcPct val="90000"/>
              </a:lnSpc>
            </a:pPr>
            <a:r>
              <a:rPr lang="nb-NO" altLang="nb-NO" smtClean="0"/>
              <a:t>Staten vedtar budsjett for ett år av gangen.</a:t>
            </a:r>
          </a:p>
          <a:p>
            <a:pPr marL="1371600" lvl="2" indent="-457200">
              <a:lnSpc>
                <a:spcPct val="90000"/>
              </a:lnSpc>
            </a:pPr>
            <a:r>
              <a:rPr lang="nb-NO" altLang="nb-NO" smtClean="0"/>
              <a:t>Budsjettet er en ramme for hva en kan bruke i budsjettåret</a:t>
            </a:r>
          </a:p>
          <a:p>
            <a:pPr marL="1371600" lvl="2" indent="-457200">
              <a:lnSpc>
                <a:spcPct val="90000"/>
              </a:lnSpc>
            </a:pPr>
            <a:r>
              <a:rPr lang="nb-NO" altLang="nb-NO" smtClean="0"/>
              <a:t>Budsjettet er også en pålegg om hva en skal skape aktivitet for i budsjettåret.</a:t>
            </a:r>
          </a:p>
          <a:p>
            <a:pPr marL="457200" indent="-457200">
              <a:lnSpc>
                <a:spcPct val="90000"/>
              </a:lnSpc>
            </a:pPr>
            <a:endParaRPr lang="nb-NO" altLang="nb-NO" sz="2200" smtClean="0"/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nb-NO" altLang="nb-NO" sz="2200" smtClean="0"/>
          </a:p>
        </p:txBody>
      </p:sp>
      <p:sp>
        <p:nvSpPr>
          <p:cNvPr id="66564" name="Line 4"/>
          <p:cNvSpPr>
            <a:spLocks noChangeShapeType="1"/>
          </p:cNvSpPr>
          <p:nvPr/>
        </p:nvSpPr>
        <p:spPr bwMode="auto">
          <a:xfrm flipH="1">
            <a:off x="6227763" y="4076700"/>
            <a:ext cx="4318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678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0480" y="1497018"/>
            <a:ext cx="7440930" cy="387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solidFill>
                  <a:srgbClr val="404040"/>
                </a:solidFill>
                <a:latin typeface="Arial"/>
                <a:cs typeface="Arial"/>
              </a:rPr>
              <a:t>Fa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kultete</a:t>
            </a:r>
            <a:r>
              <a:rPr sz="2200" spc="-15" dirty="0">
                <a:solidFill>
                  <a:srgbClr val="404040"/>
                </a:solidFill>
                <a:latin typeface="Arial"/>
                <a:cs typeface="Arial"/>
              </a:rPr>
              <a:t>ne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404040"/>
                </a:solidFill>
                <a:latin typeface="Arial"/>
                <a:cs typeface="Arial"/>
              </a:rPr>
              <a:t>vedtar</a:t>
            </a:r>
            <a:r>
              <a:rPr sz="22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elv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404040"/>
                </a:solidFill>
                <a:latin typeface="Arial"/>
                <a:cs typeface="Arial"/>
              </a:rPr>
              <a:t>bu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2200" spc="-15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j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ettfordelings</a:t>
            </a:r>
            <a:r>
              <a:rPr sz="2200" spc="-15" dirty="0">
                <a:solidFill>
                  <a:srgbClr val="404040"/>
                </a:solidFill>
                <a:latin typeface="Arial"/>
                <a:cs typeface="Arial"/>
              </a:rPr>
              <a:t>mode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ler</a:t>
            </a:r>
            <a:endParaRPr sz="22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260"/>
              </a:spcBef>
              <a:buClr>
                <a:srgbClr val="404040"/>
              </a:buClr>
              <a:buFont typeface="Arial"/>
              <a:buChar char="–"/>
              <a:tabLst>
                <a:tab pos="756920" algn="l"/>
              </a:tabLst>
            </a:pPr>
            <a:r>
              <a:rPr sz="2200" spc="-55" dirty="0" err="1">
                <a:solidFill>
                  <a:srgbClr val="404040"/>
                </a:solidFill>
                <a:latin typeface="Arial"/>
                <a:cs typeface="Arial"/>
              </a:rPr>
              <a:t>V</a:t>
            </a:r>
            <a:r>
              <a:rPr sz="2200" spc="-5" dirty="0" err="1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2200" spc="-10" dirty="0" err="1">
                <a:solidFill>
                  <a:srgbClr val="404040"/>
                </a:solidFill>
                <a:latin typeface="Arial"/>
                <a:cs typeface="Arial"/>
              </a:rPr>
              <a:t>ktig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5" dirty="0" err="1" smtClean="0">
                <a:solidFill>
                  <a:srgbClr val="404040"/>
                </a:solidFill>
                <a:latin typeface="Arial"/>
                <a:cs typeface="Arial"/>
              </a:rPr>
              <a:t>av</a:t>
            </a:r>
            <a:r>
              <a:rPr sz="2200" spc="-25" dirty="0" err="1" smtClean="0">
                <a:solidFill>
                  <a:srgbClr val="404040"/>
                </a:solidFill>
                <a:latin typeface="Arial"/>
                <a:cs typeface="Arial"/>
              </a:rPr>
              <a:t>v</a:t>
            </a:r>
            <a:r>
              <a:rPr sz="2200" spc="-10" dirty="0" err="1" smtClean="0">
                <a:solidFill>
                  <a:srgbClr val="404040"/>
                </a:solidFill>
                <a:latin typeface="Arial"/>
                <a:cs typeface="Arial"/>
              </a:rPr>
              <a:t>eining</a:t>
            </a:r>
            <a:r>
              <a:rPr sz="2200" spc="5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i </a:t>
            </a:r>
            <a:r>
              <a:rPr sz="2200" spc="-15" dirty="0">
                <a:solidFill>
                  <a:srgbClr val="404040"/>
                </a:solidFill>
                <a:latin typeface="Arial"/>
                <a:cs typeface="Arial"/>
              </a:rPr>
              <a:t>modellvurd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erin</a:t>
            </a:r>
            <a:r>
              <a:rPr sz="2200" spc="-15" dirty="0">
                <a:solidFill>
                  <a:srgbClr val="404040"/>
                </a:solidFill>
                <a:latin typeface="Arial"/>
                <a:cs typeface="Arial"/>
              </a:rPr>
              <a:t>g</a:t>
            </a:r>
            <a:endParaRPr sz="2200" dirty="0">
              <a:latin typeface="Arial"/>
              <a:cs typeface="Arial"/>
            </a:endParaRPr>
          </a:p>
          <a:p>
            <a:pPr marL="1155065" lvl="2" indent="-228600">
              <a:lnSpc>
                <a:spcPct val="100000"/>
              </a:lnSpc>
              <a:spcBef>
                <a:spcPts val="229"/>
              </a:spcBef>
              <a:buClr>
                <a:srgbClr val="404040"/>
              </a:buClr>
              <a:buFont typeface="Arial"/>
              <a:buChar char="•"/>
              <a:tabLst>
                <a:tab pos="1155700" algn="l"/>
              </a:tabLst>
            </a:pP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Ins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ntivst</a:t>
            </a:r>
            <a:r>
              <a:rPr sz="1800" spc="-30" dirty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rke</a:t>
            </a:r>
            <a:r>
              <a:rPr sz="18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vs sta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itet</a:t>
            </a:r>
            <a:endParaRPr sz="1800" dirty="0">
              <a:latin typeface="Arial"/>
              <a:cs typeface="Arial"/>
            </a:endParaRPr>
          </a:p>
          <a:p>
            <a:pPr marL="1155065" lvl="2" indent="-228600">
              <a:lnSpc>
                <a:spcPct val="100000"/>
              </a:lnSpc>
              <a:spcBef>
                <a:spcPts val="215"/>
              </a:spcBef>
              <a:buClr>
                <a:srgbClr val="404040"/>
              </a:buClr>
              <a:buFont typeface="Arial"/>
              <a:buChar char="•"/>
              <a:tabLst>
                <a:tab pos="1155700" algn="l"/>
              </a:tabLst>
            </a:pP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dre</a:t>
            </a:r>
            <a:endParaRPr sz="1800" dirty="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endParaRPr sz="1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85"/>
              </a:spcBef>
              <a:buClr>
                <a:srgbClr val="404040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solidFill>
                  <a:srgbClr val="404040"/>
                </a:solidFill>
                <a:latin typeface="Arial"/>
                <a:cs typeface="Arial"/>
              </a:rPr>
              <a:t>Fa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kultete</a:t>
            </a:r>
            <a:r>
              <a:rPr sz="2200" spc="-15" dirty="0">
                <a:solidFill>
                  <a:srgbClr val="404040"/>
                </a:solidFill>
                <a:latin typeface="Arial"/>
                <a:cs typeface="Arial"/>
              </a:rPr>
              <a:t>ne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404040"/>
                </a:solidFill>
                <a:latin typeface="Arial"/>
                <a:cs typeface="Arial"/>
              </a:rPr>
              <a:t>avgjør</a:t>
            </a:r>
            <a:r>
              <a:rPr sz="22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elv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404040"/>
                </a:solidFill>
                <a:latin typeface="Arial"/>
                <a:cs typeface="Arial"/>
              </a:rPr>
              <a:t>grad</a:t>
            </a:r>
            <a:r>
              <a:rPr sz="22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404040"/>
                </a:solidFill>
                <a:latin typeface="Arial"/>
                <a:cs typeface="Arial"/>
              </a:rPr>
              <a:t>av</a:t>
            </a:r>
            <a:r>
              <a:rPr sz="22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2200" spc="-15" dirty="0">
                <a:solidFill>
                  <a:srgbClr val="404040"/>
                </a:solidFill>
                <a:latin typeface="Arial"/>
                <a:cs typeface="Arial"/>
              </a:rPr>
              <a:t>eg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erin</a:t>
            </a:r>
            <a:r>
              <a:rPr sz="2200" spc="-15" dirty="0">
                <a:solidFill>
                  <a:srgbClr val="404040"/>
                </a:solidFill>
                <a:latin typeface="Arial"/>
                <a:cs typeface="Arial"/>
              </a:rPr>
              <a:t>g</a:t>
            </a:r>
            <a:endParaRPr sz="22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265"/>
              </a:spcBef>
              <a:buClr>
                <a:srgbClr val="404040"/>
              </a:buClr>
              <a:buFont typeface="Arial"/>
              <a:buChar char="–"/>
              <a:tabLst>
                <a:tab pos="756920" algn="l"/>
              </a:tabLst>
            </a:pPr>
            <a:r>
              <a:rPr lang="nb-NO" sz="2200" spc="-254" dirty="0" smtClean="0">
                <a:solidFill>
                  <a:srgbClr val="404040"/>
                </a:solidFill>
                <a:latin typeface="Arial"/>
                <a:cs typeface="Arial"/>
              </a:rPr>
              <a:t>Ulike </a:t>
            </a:r>
            <a:r>
              <a:rPr sz="2200" spc="-15" dirty="0" err="1" smtClean="0">
                <a:solidFill>
                  <a:srgbClr val="404040"/>
                </a:solidFill>
                <a:latin typeface="Arial"/>
                <a:cs typeface="Arial"/>
              </a:rPr>
              <a:t>mod</a:t>
            </a:r>
            <a:r>
              <a:rPr sz="2200" spc="-10" dirty="0" err="1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2200" spc="-5" dirty="0" err="1" smtClean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2200" dirty="0" err="1" smtClean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2200" spc="-10" dirty="0" err="1" smtClean="0">
                <a:solidFill>
                  <a:srgbClr val="404040"/>
                </a:solidFill>
                <a:latin typeface="Arial"/>
                <a:cs typeface="Arial"/>
              </a:rPr>
              <a:t>er</a:t>
            </a:r>
            <a:endParaRPr sz="2200" dirty="0">
              <a:latin typeface="Arial"/>
              <a:cs typeface="Arial"/>
            </a:endParaRPr>
          </a:p>
          <a:p>
            <a:pPr marL="1155065" lvl="2" indent="-228600">
              <a:lnSpc>
                <a:spcPct val="100000"/>
              </a:lnSpc>
              <a:spcBef>
                <a:spcPts val="229"/>
              </a:spcBef>
              <a:buClr>
                <a:srgbClr val="404040"/>
              </a:buClr>
              <a:buFont typeface="Arial"/>
              <a:buChar char="•"/>
              <a:tabLst>
                <a:tab pos="1155700" algn="l"/>
              </a:tabLst>
            </a:pPr>
            <a:r>
              <a:rPr sz="1800" dirty="0" err="1">
                <a:solidFill>
                  <a:srgbClr val="404040"/>
                </a:solidFill>
                <a:latin typeface="Arial"/>
                <a:cs typeface="Arial"/>
              </a:rPr>
              <a:t>Fastlønn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endParaRPr lang="nb-NO" sz="1800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pPr marL="1155065" lvl="2" indent="-228600">
              <a:lnSpc>
                <a:spcPct val="100000"/>
              </a:lnSpc>
              <a:spcBef>
                <a:spcPts val="229"/>
              </a:spcBef>
              <a:buClr>
                <a:srgbClr val="404040"/>
              </a:buClr>
              <a:buFont typeface="Arial"/>
              <a:buChar char="•"/>
              <a:tabLst>
                <a:tab pos="1155700" algn="l"/>
              </a:tabLst>
            </a:pPr>
            <a:r>
              <a:rPr lang="nb-NO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pc="-10" dirty="0" err="1" smtClean="0">
                <a:solidFill>
                  <a:srgbClr val="404040"/>
                </a:solidFill>
                <a:latin typeface="Arial"/>
                <a:cs typeface="Arial"/>
              </a:rPr>
              <a:t>ntern</a:t>
            </a:r>
            <a:r>
              <a:rPr spc="-15" dirty="0" err="1" smtClean="0">
                <a:solidFill>
                  <a:srgbClr val="404040"/>
                </a:solidFill>
                <a:latin typeface="Arial"/>
                <a:cs typeface="Arial"/>
              </a:rPr>
              <a:t>hu</a:t>
            </a:r>
            <a:r>
              <a:rPr spc="-10" dirty="0" err="1" smtClean="0">
                <a:solidFill>
                  <a:srgbClr val="404040"/>
                </a:solidFill>
                <a:latin typeface="Arial"/>
                <a:cs typeface="Arial"/>
              </a:rPr>
              <a:t>sleie</a:t>
            </a:r>
            <a:endParaRPr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7"/>
              </a:spcBef>
              <a:buClr>
                <a:srgbClr val="404040"/>
              </a:buClr>
              <a:buFont typeface="Arial"/>
              <a:buChar char="–"/>
            </a:pPr>
            <a:endParaRPr sz="27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solidFill>
                  <a:srgbClr val="404040"/>
                </a:solidFill>
                <a:latin typeface="Arial"/>
                <a:cs typeface="Arial"/>
              </a:rPr>
              <a:t>Fa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kultetene/institutten</a:t>
            </a:r>
            <a:r>
              <a:rPr sz="2200" spc="-15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404040"/>
                </a:solidFill>
                <a:latin typeface="Arial"/>
                <a:cs typeface="Arial"/>
              </a:rPr>
              <a:t>har</a:t>
            </a:r>
            <a:r>
              <a:rPr sz="22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ulik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404040"/>
                </a:solidFill>
                <a:latin typeface="Arial"/>
                <a:cs typeface="Arial"/>
              </a:rPr>
              <a:t>grad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404040"/>
                </a:solidFill>
                <a:latin typeface="Arial"/>
                <a:cs typeface="Arial"/>
              </a:rPr>
              <a:t>av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Arial"/>
                <a:cs typeface="Arial"/>
              </a:rPr>
              <a:t>BO</a:t>
            </a:r>
            <a:r>
              <a:rPr sz="2200" spc="25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-fin</a:t>
            </a:r>
            <a:r>
              <a:rPr sz="2200" spc="-15" dirty="0">
                <a:solidFill>
                  <a:srgbClr val="404040"/>
                </a:solidFill>
                <a:latin typeface="Arial"/>
                <a:cs typeface="Arial"/>
              </a:rPr>
              <a:t>an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sierin</a:t>
            </a:r>
            <a:r>
              <a:rPr sz="2200" spc="-15" dirty="0">
                <a:solidFill>
                  <a:srgbClr val="404040"/>
                </a:solidFill>
                <a:latin typeface="Arial"/>
                <a:cs typeface="Arial"/>
              </a:rPr>
              <a:t>g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3608" y="403712"/>
            <a:ext cx="7429344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2856865" algn="l"/>
              </a:tabLst>
            </a:pP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Fi</a:t>
            </a:r>
            <a:r>
              <a:rPr sz="3600" b="1" spc="-1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ansiering	</a:t>
            </a:r>
            <a:r>
              <a:rPr lang="nb-NO" sz="3600" b="1" dirty="0" smtClean="0">
                <a:solidFill>
                  <a:srgbClr val="FF0000"/>
                </a:solidFill>
                <a:latin typeface="Arial"/>
                <a:cs typeface="Arial"/>
              </a:rPr>
              <a:t>av </a:t>
            </a:r>
            <a:r>
              <a:rPr sz="3600" b="1" dirty="0" err="1" smtClean="0">
                <a:solidFill>
                  <a:srgbClr val="FF0000"/>
                </a:solidFill>
                <a:latin typeface="Arial"/>
                <a:cs typeface="Arial"/>
              </a:rPr>
              <a:t>instituttene</a:t>
            </a:r>
            <a:endParaRPr sz="36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761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365504" cy="652934"/>
          </a:xfrm>
        </p:spPr>
        <p:txBody>
          <a:bodyPr/>
          <a:lstStyle/>
          <a:p>
            <a:r>
              <a:rPr lang="nb-NO" dirty="0" smtClean="0"/>
              <a:t>Fra fakultet til institutt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5123985"/>
          </a:xfrm>
        </p:spPr>
        <p:txBody>
          <a:bodyPr>
            <a:normAutofit/>
          </a:bodyPr>
          <a:lstStyle/>
          <a:p>
            <a:r>
              <a:rPr lang="nb-NO" dirty="0" smtClean="0"/>
              <a:t>Gjeldende modell: Historisk basert basis + dempet resultatmodell</a:t>
            </a:r>
          </a:p>
          <a:p>
            <a:pPr lvl="1"/>
            <a:r>
              <a:rPr lang="nb-NO" dirty="0" smtClean="0"/>
              <a:t>50% av KD sine satser (2/3 videreføring fra MN)</a:t>
            </a:r>
          </a:p>
          <a:p>
            <a:pPr lvl="1"/>
            <a:r>
              <a:rPr lang="nb-NO" dirty="0" smtClean="0"/>
              <a:t>Glatting over 3 år</a:t>
            </a:r>
          </a:p>
          <a:p>
            <a:pPr lvl="1"/>
            <a:r>
              <a:rPr lang="nb-NO" dirty="0" smtClean="0"/>
              <a:t>Ikke videreføring av kandidatinsentiv </a:t>
            </a:r>
            <a:r>
              <a:rPr lang="nb-NO" dirty="0" err="1" smtClean="0"/>
              <a:t>BSc</a:t>
            </a:r>
            <a:r>
              <a:rPr lang="nb-NO" dirty="0" smtClean="0"/>
              <a:t>-nivå</a:t>
            </a:r>
          </a:p>
          <a:p>
            <a:r>
              <a:rPr lang="nb-NO" dirty="0" smtClean="0"/>
              <a:t>Utfordringer: </a:t>
            </a:r>
          </a:p>
          <a:p>
            <a:pPr lvl="1"/>
            <a:r>
              <a:rPr lang="nb-NO" dirty="0" smtClean="0"/>
              <a:t>Resultatmodellen tar ikke hensyn til kostnader</a:t>
            </a:r>
          </a:p>
          <a:p>
            <a:pPr lvl="1"/>
            <a:r>
              <a:rPr lang="nb-NO" dirty="0" smtClean="0"/>
              <a:t>Innsatsfaktorer ligger/lå i basiskomponenten</a:t>
            </a:r>
          </a:p>
          <a:p>
            <a:pPr lvl="1"/>
            <a:r>
              <a:rPr lang="nb-NO" dirty="0" smtClean="0"/>
              <a:t>Flate rammekutt, internhusleie med realprisvekst, og realprisvekst knyttet til HMS har erodert basis for laboratorietunge fag. </a:t>
            </a:r>
          </a:p>
        </p:txBody>
      </p:sp>
    </p:spTree>
    <p:extLst>
      <p:ext uri="{BB962C8B-B14F-4D97-AF65-F5344CB8AC3E}">
        <p14:creationId xmlns:p14="http://schemas.microsoft.com/office/powerpoint/2010/main" val="149209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920" y="476672"/>
            <a:ext cx="7365504" cy="652934"/>
          </a:xfrm>
        </p:spPr>
        <p:txBody>
          <a:bodyPr/>
          <a:lstStyle/>
          <a:p>
            <a:r>
              <a:rPr lang="nb-NO" sz="3200" dirty="0" smtClean="0"/>
              <a:t>Grunnbevilgning og BOA pr institutt</a:t>
            </a:r>
            <a:endParaRPr lang="nb-NO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471" y="1268760"/>
            <a:ext cx="8181479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231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920" y="476672"/>
            <a:ext cx="7365504" cy="652934"/>
          </a:xfrm>
        </p:spPr>
        <p:txBody>
          <a:bodyPr/>
          <a:lstStyle/>
          <a:p>
            <a:r>
              <a:rPr lang="nb-NO" sz="3200" dirty="0" smtClean="0"/>
              <a:t>Fordeling av BOA</a:t>
            </a:r>
            <a:endParaRPr lang="nb-NO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93" y="1484784"/>
            <a:ext cx="804415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181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smtClean="0"/>
              <a:t>Økonomikurs ved UiB</a:t>
            </a:r>
            <a:br>
              <a:rPr lang="nb-NO" sz="2400" dirty="0" smtClean="0"/>
            </a:br>
            <a:r>
              <a:rPr lang="nb-NO" sz="1600" dirty="0" err="1" smtClean="0"/>
              <a:t>UiB</a:t>
            </a:r>
            <a:r>
              <a:rPr lang="nb-NO" sz="1600" dirty="0" smtClean="0"/>
              <a:t> &gt; Ansattsider &gt; Kompetanse &gt; Kompetanseutvikling &gt; Økonomikurs</a:t>
            </a:r>
            <a:endParaRPr lang="nb-NO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Økonomikurs for ledere og </a:t>
            </a:r>
            <a:r>
              <a:rPr lang="nb-NO" dirty="0" smtClean="0"/>
              <a:t>økonomimedarbeidere</a:t>
            </a:r>
          </a:p>
          <a:p>
            <a:pPr lvl="1"/>
            <a:r>
              <a:rPr lang="nb-NO" dirty="0" smtClean="0"/>
              <a:t>Grunnkurset i økonomiforvaltningen ved UiB er basis for de andre kursene</a:t>
            </a:r>
          </a:p>
          <a:p>
            <a:pPr lvl="1"/>
            <a:r>
              <a:rPr lang="nb-NO" dirty="0" smtClean="0"/>
              <a:t>E-læringskurs</a:t>
            </a:r>
          </a:p>
          <a:p>
            <a:pPr lvl="1"/>
            <a:r>
              <a:rPr lang="nb-NO" dirty="0" smtClean="0"/>
              <a:t>Kursdokumentasjonen ligger tilgjengelig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696882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33375"/>
            <a:ext cx="6096000" cy="633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3" name="Line 4"/>
          <p:cNvSpPr>
            <a:spLocks noChangeShapeType="1"/>
          </p:cNvSpPr>
          <p:nvPr/>
        </p:nvSpPr>
        <p:spPr bwMode="auto">
          <a:xfrm flipH="1">
            <a:off x="6227763" y="4076700"/>
            <a:ext cx="4318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nb-NO"/>
          </a:p>
        </p:txBody>
      </p:sp>
      <p:sp>
        <p:nvSpPr>
          <p:cNvPr id="138244" name="Rectangle 5"/>
          <p:cNvSpPr>
            <a:spLocks noChangeArrowheads="1"/>
          </p:cNvSpPr>
          <p:nvPr/>
        </p:nvSpPr>
        <p:spPr bwMode="auto">
          <a:xfrm>
            <a:off x="0" y="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360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8463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ssholder for bunn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1600" dirty="0" smtClean="0">
                <a:latin typeface="Times New Roman" pitchFamily="18" charset="0"/>
              </a:rPr>
              <a:t>MATNAT / FAKULTETSADMINISTRASJON</a:t>
            </a:r>
          </a:p>
        </p:txBody>
      </p:sp>
    </p:spTree>
    <p:extLst>
      <p:ext uri="{BB962C8B-B14F-4D97-AF65-F5344CB8AC3E}">
        <p14:creationId xmlns:p14="http://schemas.microsoft.com/office/powerpoint/2010/main" val="1664997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Statens budsjetter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b-NO" sz="2000" dirty="0"/>
              <a:t>Nasjonalbudsjett (st.mld.nr.1</a:t>
            </a:r>
            <a:r>
              <a:rPr lang="nb-NO" sz="2000" dirty="0" smtClean="0"/>
              <a:t>)	- Makroanalyse</a:t>
            </a:r>
          </a:p>
          <a:p>
            <a:pPr marL="0" indent="0">
              <a:buNone/>
            </a:pPr>
            <a:endParaRPr lang="nb-NO" sz="2000" dirty="0"/>
          </a:p>
          <a:p>
            <a:r>
              <a:rPr lang="nb-NO" sz="2000" dirty="0" smtClean="0"/>
              <a:t>Statsbudsjett </a:t>
            </a:r>
            <a:r>
              <a:rPr lang="nb-NO" sz="2000" dirty="0"/>
              <a:t>(st.prp.nr.1) </a:t>
            </a:r>
            <a:r>
              <a:rPr lang="nb-NO" sz="2000" dirty="0" smtClean="0"/>
              <a:t>	- Statsfinansene</a:t>
            </a:r>
          </a:p>
          <a:p>
            <a:pPr lvl="1"/>
            <a:r>
              <a:rPr lang="nb-NO" sz="2000" dirty="0" smtClean="0"/>
              <a:t>Gul bok			- </a:t>
            </a:r>
            <a:r>
              <a:rPr lang="nb-NO" sz="2000" dirty="0"/>
              <a:t>Totalbudsjettet (forslaget)</a:t>
            </a:r>
            <a:r>
              <a:rPr lang="nb-NO" sz="2000" dirty="0" smtClean="0"/>
              <a:t> </a:t>
            </a:r>
          </a:p>
          <a:p>
            <a:pPr lvl="1"/>
            <a:r>
              <a:rPr lang="nb-NO" sz="2000" dirty="0" smtClean="0"/>
              <a:t>Fagproposisjoner 	- </a:t>
            </a:r>
            <a:r>
              <a:rPr lang="nb-NO" sz="2000" dirty="0"/>
              <a:t>Kapitler med omtale </a:t>
            </a:r>
            <a:endParaRPr lang="nb-NO" sz="2000" dirty="0" smtClean="0"/>
          </a:p>
          <a:p>
            <a:pPr lvl="2"/>
            <a:r>
              <a:rPr lang="nb-NO" sz="2000" dirty="0" smtClean="0"/>
              <a:t>Rammer 			- budsjettrammene</a:t>
            </a:r>
          </a:p>
          <a:p>
            <a:pPr lvl="2"/>
            <a:r>
              <a:rPr lang="nb-NO" sz="2000" dirty="0" smtClean="0"/>
              <a:t>Romertallsvedtak	</a:t>
            </a:r>
            <a:r>
              <a:rPr lang="nb-NO" sz="2000" dirty="0"/>
              <a:t> </a:t>
            </a:r>
            <a:r>
              <a:rPr lang="nb-NO" sz="2000" dirty="0" smtClean="0"/>
              <a:t>	- </a:t>
            </a:r>
            <a:r>
              <a:rPr lang="nb-NO" sz="2000" dirty="0" err="1" smtClean="0"/>
              <a:t>evt</a:t>
            </a:r>
            <a:r>
              <a:rPr lang="nb-NO" sz="2000" dirty="0" smtClean="0"/>
              <a:t> </a:t>
            </a:r>
            <a:r>
              <a:rPr lang="nb-NO" sz="2000" dirty="0" err="1"/>
              <a:t>tilleggsfullmakter</a:t>
            </a:r>
            <a:r>
              <a:rPr lang="nb-NO" sz="2000" dirty="0"/>
              <a:t> </a:t>
            </a:r>
            <a:endParaRPr lang="nb-NO" sz="2000" dirty="0" smtClean="0"/>
          </a:p>
          <a:p>
            <a:pPr lvl="1"/>
            <a:r>
              <a:rPr lang="nb-NO" sz="2000" dirty="0" smtClean="0"/>
              <a:t>Blå bok			- </a:t>
            </a:r>
            <a:r>
              <a:rPr lang="nb-NO" sz="2000" dirty="0"/>
              <a:t>Vedtatt totalbudsjett</a:t>
            </a:r>
          </a:p>
          <a:p>
            <a:endParaRPr lang="nb-NO" sz="2000" dirty="0"/>
          </a:p>
          <a:p>
            <a:r>
              <a:rPr lang="nb-NO" sz="2000" dirty="0" smtClean="0"/>
              <a:t>Revidert nasjonalbudsjett	– Makroanalyse / 						statsbudsjettjusteringer</a:t>
            </a:r>
            <a:endParaRPr lang="nb-NO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dirty="0" smtClean="0"/>
              <a:t>Side </a:t>
            </a:r>
            <a:fld id="{06C54713-27B5-4268-B680-29C9FB350413}" type="slidenum">
              <a:rPr lang="nb-NO" smtClean="0"/>
              <a:pPr/>
              <a:t>4</a:t>
            </a:fld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328153"/>
            <a:ext cx="31623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25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Gul bok og blått hefte</a:t>
            </a:r>
            <a:endParaRPr lang="nb-NO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920" y="2060848"/>
            <a:ext cx="2684984" cy="379307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6030406"/>
            <a:ext cx="7272808" cy="7109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200" dirty="0">
                <a:hlinkClick r:id="rId3"/>
              </a:rPr>
              <a:t>https://www.regjeringen.no/no/dokumenter/prop.-1-s-gul-bok-20172018/id2574460</a:t>
            </a:r>
            <a:r>
              <a:rPr lang="nb-NO" sz="1200" dirty="0" smtClean="0">
                <a:hlinkClick r:id="rId3"/>
              </a:rPr>
              <a:t>/</a:t>
            </a:r>
            <a:endParaRPr lang="nb-NO" sz="1200" dirty="0" smtClean="0"/>
          </a:p>
          <a:p>
            <a:r>
              <a:rPr lang="nb-NO" sz="1200" dirty="0">
                <a:hlinkClick r:id="rId4"/>
              </a:rPr>
              <a:t>https://</a:t>
            </a:r>
            <a:r>
              <a:rPr lang="nb-NO" sz="1200" dirty="0" smtClean="0">
                <a:hlinkClick r:id="rId4"/>
              </a:rPr>
              <a:t>www.regjeringen.no/contentassets/fd3d8dd3cddf489fb8406684777d6604/orientering-om-forslag-til-statsbudsjettet-2018-for-universiteter-og-hogskolar.pdf</a:t>
            </a:r>
            <a:endParaRPr lang="nb-NO" sz="1200" dirty="0" smtClean="0"/>
          </a:p>
          <a:p>
            <a:endParaRPr lang="nb-NO" sz="1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3" r="122" b="4705"/>
          <a:stretch/>
        </p:blipFill>
        <p:spPr>
          <a:xfrm>
            <a:off x="4139952" y="2111492"/>
            <a:ext cx="2472258" cy="3830671"/>
          </a:xfrm>
        </p:spPr>
      </p:pic>
    </p:spTree>
    <p:extLst>
      <p:ext uri="{BB962C8B-B14F-4D97-AF65-F5344CB8AC3E}">
        <p14:creationId xmlns:p14="http://schemas.microsoft.com/office/powerpoint/2010/main" val="1080896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mtClean="0">
                <a:solidFill>
                  <a:srgbClr val="FF3300"/>
                </a:solidFill>
              </a:rPr>
              <a:t>Statsbudsjettkalender</a:t>
            </a:r>
          </a:p>
        </p:txBody>
      </p:sp>
      <p:graphicFrame>
        <p:nvGraphicFramePr>
          <p:cNvPr id="279587" name="Group 35"/>
          <p:cNvGraphicFramePr>
            <a:graphicFrameLocks noGrp="1"/>
          </p:cNvGraphicFramePr>
          <p:nvPr>
            <p:ph type="tbl" idx="1"/>
          </p:nvPr>
        </p:nvGraphicFramePr>
        <p:xfrm>
          <a:off x="468313" y="1628775"/>
          <a:ext cx="8229600" cy="3810001"/>
        </p:xfrm>
        <a:graphic>
          <a:graphicData uri="http://schemas.openxmlformats.org/drawingml/2006/table">
            <a:tbl>
              <a:tblPr/>
              <a:tblGrid>
                <a:gridCol w="1954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5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Når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Hva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8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Høst 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Budsjettarbeidet starter (fin, dep, inst.)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Des/feb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Budsjettforslag fra etatene til dep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Konsekvensjusteringer mv fra dep til finans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Mars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R-konferanse 1 om budsjett (rammer)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Mai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R-konferanse 2 om budsjett (profil)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8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August/sept.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R-konferanse 3 om budsjett (fordeling)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8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 10. sept.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Fagproposisjoner i statsråd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8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 1. okt 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Gul bok i statsråd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8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 6. okt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Statsbudsjettet legges frem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82901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mtClean="0">
                <a:solidFill>
                  <a:srgbClr val="FF3300"/>
                </a:solidFill>
              </a:rPr>
              <a:t>Statsbudsjettkalender</a:t>
            </a:r>
          </a:p>
        </p:txBody>
      </p:sp>
      <p:graphicFrame>
        <p:nvGraphicFramePr>
          <p:cNvPr id="280579" name="Group 3"/>
          <p:cNvGraphicFramePr>
            <a:graphicFrameLocks noGrp="1"/>
          </p:cNvGraphicFramePr>
          <p:nvPr>
            <p:ph type="tbl" idx="1"/>
          </p:nvPr>
        </p:nvGraphicFramePr>
        <p:xfrm>
          <a:off x="457200" y="1916113"/>
          <a:ext cx="8229600" cy="3116263"/>
        </p:xfrm>
        <a:graphic>
          <a:graphicData uri="http://schemas.openxmlformats.org/drawingml/2006/table">
            <a:tbl>
              <a:tblPr/>
              <a:tblGrid>
                <a:gridCol w="1954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5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Når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Hva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Okt 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Finansdebatten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Okt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Innstilling fra finanskomiteen (rammer)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Okt-des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Innstilling fra fagkomiteene (prioriteringer)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Vedtak budsjett (blå bok)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Mai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Revidert budsjett legges frem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Juni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Komitebehandling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Juni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Vedtak revidert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072537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365504" cy="652934"/>
          </a:xfrm>
        </p:spPr>
        <p:txBody>
          <a:bodyPr/>
          <a:lstStyle/>
          <a:p>
            <a:r>
              <a:rPr lang="en-US" dirty="0" smtClean="0"/>
              <a:t>Vi lever </a:t>
            </a:r>
            <a:r>
              <a:rPr lang="en-US" dirty="0" err="1" smtClean="0"/>
              <a:t>av</a:t>
            </a:r>
            <a:r>
              <a:rPr lang="en-US" dirty="0" smtClean="0"/>
              <a:t> Staten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461886"/>
              </p:ext>
            </p:extLst>
          </p:nvPr>
        </p:nvGraphicFramePr>
        <p:xfrm>
          <a:off x="467544" y="155679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426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Grunnbevilgning / Rammebevilgning blir tildelt over statsbudsjettet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55576" y="2060848"/>
            <a:ext cx="7931224" cy="4562976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r>
              <a:rPr lang="nb-NO" dirty="0" smtClean="0"/>
              <a:t>Basis:</a:t>
            </a:r>
          </a:p>
          <a:p>
            <a:pPr lvl="1"/>
            <a:r>
              <a:rPr lang="nb-NO" dirty="0"/>
              <a:t>Skal sikre langsiktig og stabil finansiering</a:t>
            </a:r>
          </a:p>
          <a:p>
            <a:pPr lvl="1"/>
            <a:r>
              <a:rPr lang="nb-NO" dirty="0"/>
              <a:t>Strategisk </a:t>
            </a:r>
            <a:r>
              <a:rPr lang="nb-NO" dirty="0" smtClean="0"/>
              <a:t>komponent</a:t>
            </a:r>
          </a:p>
          <a:p>
            <a:pPr marL="457200" lvl="1" indent="0">
              <a:buNone/>
            </a:pPr>
            <a:endParaRPr lang="nb-NO" dirty="0" smtClean="0"/>
          </a:p>
          <a:p>
            <a:r>
              <a:rPr lang="nb-NO" dirty="0" smtClean="0"/>
              <a:t>Institusjonene får handlingsrom </a:t>
            </a:r>
            <a:r>
              <a:rPr lang="nb-NO" dirty="0"/>
              <a:t>for </a:t>
            </a:r>
            <a:r>
              <a:rPr lang="nb-NO" dirty="0" smtClean="0"/>
              <a:t>egne </a:t>
            </a:r>
            <a:r>
              <a:rPr lang="nb-NO" dirty="0"/>
              <a:t>strategiske </a:t>
            </a:r>
            <a:r>
              <a:rPr lang="nb-NO" dirty="0" smtClean="0"/>
              <a:t>valg </a:t>
            </a:r>
            <a:r>
              <a:rPr lang="nb-NO" dirty="0"/>
              <a:t>og </a:t>
            </a:r>
            <a:r>
              <a:rPr lang="nb-NO" dirty="0" smtClean="0"/>
              <a:t>prioriteringer og må selv avgjøre hvordan den totale rammebevilgningen best </a:t>
            </a:r>
            <a:r>
              <a:rPr lang="nb-NO" dirty="0"/>
              <a:t>skal </a:t>
            </a:r>
            <a:r>
              <a:rPr lang="nb-NO" dirty="0" smtClean="0"/>
              <a:t>benyttes </a:t>
            </a:r>
            <a:r>
              <a:rPr lang="nb-NO" dirty="0"/>
              <a:t>for å nå </a:t>
            </a:r>
            <a:r>
              <a:rPr lang="nb-NO" dirty="0" smtClean="0"/>
              <a:t>de </a:t>
            </a:r>
            <a:r>
              <a:rPr lang="nb-NO" dirty="0"/>
              <a:t>nasjonale </a:t>
            </a:r>
            <a:r>
              <a:rPr lang="nb-NO" dirty="0" smtClean="0"/>
              <a:t>målene </a:t>
            </a:r>
            <a:r>
              <a:rPr lang="nb-NO" dirty="0"/>
              <a:t>for sektoren. 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92867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iB_norsk_rød-gen">
  <a:themeElements>
    <a:clrScheme name="UiB fargepalett">
      <a:dk1>
        <a:sysClr val="windowText" lastClr="000000"/>
      </a:dk1>
      <a:lt1>
        <a:srgbClr val="FFFFFF"/>
      </a:lt1>
      <a:dk2>
        <a:srgbClr val="716657"/>
      </a:dk2>
      <a:lt2>
        <a:srgbClr val="F5F5F5"/>
      </a:lt2>
      <a:accent1>
        <a:srgbClr val="DB3F3D"/>
      </a:accent1>
      <a:accent2>
        <a:srgbClr val="4EA0B7"/>
      </a:accent2>
      <a:accent3>
        <a:srgbClr val="789A5B"/>
      </a:accent3>
      <a:accent4>
        <a:srgbClr val="CDAB3F"/>
      </a:accent4>
      <a:accent5>
        <a:srgbClr val="705686"/>
      </a:accent5>
      <a:accent6>
        <a:srgbClr val="847268"/>
      </a:accent6>
      <a:hlink>
        <a:srgbClr val="4EA0B7"/>
      </a:hlink>
      <a:folHlink>
        <a:srgbClr val="004C70"/>
      </a:folHlink>
    </a:clrScheme>
    <a:fontScheme name="UiB Maler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UiB_norsk_rød-gen.potx</Template>
  <TotalTime>19722</TotalTime>
  <Words>977</Words>
  <Application>Microsoft Office PowerPoint</Application>
  <PresentationFormat>Skjermfremvisning (4:3)</PresentationFormat>
  <Paragraphs>253</Paragraphs>
  <Slides>36</Slides>
  <Notes>11</Notes>
  <HiddenSlides>0</HiddenSlides>
  <MMClips>0</MMClips>
  <ScaleCrop>false</ScaleCrop>
  <HeadingPairs>
    <vt:vector size="8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36</vt:i4>
      </vt:variant>
    </vt:vector>
  </HeadingPairs>
  <TitlesOfParts>
    <vt:vector size="44" baseType="lpstr">
      <vt:lpstr>ＭＳ Ｐゴシック</vt:lpstr>
      <vt:lpstr>Arial</vt:lpstr>
      <vt:lpstr>Calibri</vt:lpstr>
      <vt:lpstr>Myriad Pro</vt:lpstr>
      <vt:lpstr>Times New Roman</vt:lpstr>
      <vt:lpstr>Wingdings</vt:lpstr>
      <vt:lpstr>UiB_norsk_rød-gen</vt:lpstr>
      <vt:lpstr>Chart</vt:lpstr>
      <vt:lpstr>Finansieringsmodell i høyere utdanning</vt:lpstr>
      <vt:lpstr>Vi lever av Staten</vt:lpstr>
      <vt:lpstr>Bevilgningsreglementet</vt:lpstr>
      <vt:lpstr>Statens budsjetter</vt:lpstr>
      <vt:lpstr>Gul bok og blått hefte</vt:lpstr>
      <vt:lpstr>Statsbudsjettkalender</vt:lpstr>
      <vt:lpstr>Statsbudsjettkalender</vt:lpstr>
      <vt:lpstr>Vi lever av Staten</vt:lpstr>
      <vt:lpstr>Grunnbevilgning / Rammebevilgning blir tildelt over statsbudsjettet</vt:lpstr>
      <vt:lpstr>Grunnbevilgning / Rammebevilgning blir tildelt over statsbudsjettet</vt:lpstr>
      <vt:lpstr>Grunnbevilgning / Rammebevilgning blir tildelt over statsbudsjettet</vt:lpstr>
      <vt:lpstr> Finansieringsmodellen 2017    </vt:lpstr>
      <vt:lpstr> Finansieringsmodellen 2017    </vt:lpstr>
      <vt:lpstr>Resultatbasert – Åpen ramme </vt:lpstr>
      <vt:lpstr>Finansieringsmodellen 2017 </vt:lpstr>
      <vt:lpstr>Satser på indikatorer med åpen budsjettramme –  2017</vt:lpstr>
      <vt:lpstr>Satser på indikatorer med åpen budsjettramme –  2017</vt:lpstr>
      <vt:lpstr>Utdanningsinsentiv – åpen ramme</vt:lpstr>
      <vt:lpstr>Studieplasser</vt:lpstr>
      <vt:lpstr>Studieplasser</vt:lpstr>
      <vt:lpstr>Lukket ramme       </vt:lpstr>
      <vt:lpstr>PowerPoint-presentasjon</vt:lpstr>
      <vt:lpstr>PowerPoint-presentasjon</vt:lpstr>
      <vt:lpstr>PowerPoint-presentasjon</vt:lpstr>
      <vt:lpstr>PowerPoint-presentasjon</vt:lpstr>
      <vt:lpstr>UiB total pr. fakultet (virksomhetsområde)</vt:lpstr>
      <vt:lpstr>UiBs kostnader</vt:lpstr>
      <vt:lpstr>Lønnsandel pr. fakultet GB</vt:lpstr>
      <vt:lpstr>MATNAT budsjett 2017:  1038 MNOK</vt:lpstr>
      <vt:lpstr>PowerPoint-presentasjon</vt:lpstr>
      <vt:lpstr>Fra fakultet til institutt</vt:lpstr>
      <vt:lpstr>Grunnbevilgning og BOA pr institutt</vt:lpstr>
      <vt:lpstr>Fordeling av BOA</vt:lpstr>
      <vt:lpstr>Økonomikurs ved UiB UiB &gt; Ansattsider &gt; Kompetanse &gt; Kompetanseutvikling &gt; Økonomikurs</vt:lpstr>
      <vt:lpstr>PowerPoint-presentasjon</vt:lpstr>
      <vt:lpstr>PowerPoint-presentasjon</vt:lpstr>
    </vt:vector>
  </TitlesOfParts>
  <Company>UiB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Helge Grønhaug</dc:creator>
  <cp:lastModifiedBy>Trine Steensæth</cp:lastModifiedBy>
  <cp:revision>546</cp:revision>
  <cp:lastPrinted>2017-09-05T09:50:17Z</cp:lastPrinted>
  <dcterms:created xsi:type="dcterms:W3CDTF">2015-10-30T09:38:42Z</dcterms:created>
  <dcterms:modified xsi:type="dcterms:W3CDTF">2017-10-23T12:43:42Z</dcterms:modified>
</cp:coreProperties>
</file>