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75" r:id="rId2"/>
    <p:sldMasterId id="2147483831" r:id="rId3"/>
    <p:sldMasterId id="2147483843" r:id="rId4"/>
    <p:sldMasterId id="2147483856" r:id="rId5"/>
  </p:sldMasterIdLst>
  <p:notesMasterIdLst>
    <p:notesMasterId r:id="rId24"/>
  </p:notesMasterIdLst>
  <p:sldIdLst>
    <p:sldId id="403" r:id="rId6"/>
    <p:sldId id="402" r:id="rId7"/>
    <p:sldId id="270" r:id="rId8"/>
    <p:sldId id="315" r:id="rId9"/>
    <p:sldId id="300" r:id="rId10"/>
    <p:sldId id="310" r:id="rId11"/>
    <p:sldId id="312" r:id="rId12"/>
    <p:sldId id="317" r:id="rId13"/>
    <p:sldId id="320" r:id="rId14"/>
    <p:sldId id="399" r:id="rId15"/>
    <p:sldId id="306" r:id="rId16"/>
    <p:sldId id="293" r:id="rId17"/>
    <p:sldId id="257" r:id="rId18"/>
    <p:sldId id="322" r:id="rId19"/>
    <p:sldId id="321" r:id="rId20"/>
    <p:sldId id="397" r:id="rId21"/>
    <p:sldId id="401" r:id="rId22"/>
    <p:sldId id="3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F04A2-D604-408C-A7C1-E7FF620A38E8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3D19F-BEE4-4772-BD40-44A505B7F0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93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A2AF7-2D85-4421-9B02-2B5F9CC3744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0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74642-E75E-4F0A-A1F6-50A20905EBA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2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269594" cy="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2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159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8FA96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18.12.2018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638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066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/>
          <p:cNvSpPr/>
          <p:nvPr userDrawn="1"/>
        </p:nvSpPr>
        <p:spPr bwMode="auto">
          <a:xfrm>
            <a:off x="-9525" y="1226"/>
            <a:ext cx="9180000" cy="180000"/>
          </a:xfrm>
          <a:prstGeom prst="rect">
            <a:avLst/>
          </a:prstGeom>
          <a:gradFill flip="none" rotWithShape="1">
            <a:gsLst>
              <a:gs pos="50000">
                <a:srgbClr val="00BBFE">
                  <a:shade val="67500"/>
                  <a:satMod val="115000"/>
                </a:srgbClr>
              </a:gs>
              <a:gs pos="100000">
                <a:srgbClr val="00BBF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1422" tIns="45710" rIns="91422" bIns="457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36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3" name="Bilde 1"/>
          <p:cNvPicPr>
            <a:picLocks noChangeAspect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2"/>
          <p:cNvSpPr txBox="1">
            <a:spLocks noChangeArrowheads="1"/>
          </p:cNvSpPr>
          <p:nvPr userDrawn="1"/>
        </p:nvSpPr>
        <p:spPr bwMode="auto">
          <a:xfrm>
            <a:off x="8390065" y="6519865"/>
            <a:ext cx="601410" cy="2769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2" tIns="45710" rIns="91422" bIns="4571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err="1">
                <a:solidFill>
                  <a:srgbClr val="4E4A48"/>
                </a:solidFill>
                <a:ea typeface="ＭＳ Ｐゴシック" charset="-128"/>
              </a:rPr>
              <a:t>uib.no</a:t>
            </a:r>
            <a:endParaRPr lang="nb-NO" sz="1200" dirty="0">
              <a:solidFill>
                <a:srgbClr val="4E4A48"/>
              </a:solidFill>
              <a:ea typeface="ＭＳ Ｐゴシック" charset="-128"/>
            </a:endParaRPr>
          </a:p>
        </p:txBody>
      </p:sp>
      <p:pic>
        <p:nvPicPr>
          <p:cNvPr id="5" name="Bild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5" y="3871913"/>
            <a:ext cx="5083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11"/>
          <p:cNvSpPr>
            <a:spLocks noChangeArrowheads="1"/>
          </p:cNvSpPr>
          <p:nvPr userDrawn="1"/>
        </p:nvSpPr>
        <p:spPr bwMode="auto">
          <a:xfrm>
            <a:off x="7956550" y="5661027"/>
            <a:ext cx="1187450" cy="11969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1422" tIns="45710" rIns="91422" bIns="4571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2" y="5589590"/>
            <a:ext cx="5889625" cy="2889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/>
              <a:t>Avdeling / enhet</a:t>
            </a:r>
          </a:p>
        </p:txBody>
      </p:sp>
    </p:spTree>
    <p:extLst>
      <p:ext uri="{BB962C8B-B14F-4D97-AF65-F5344CB8AC3E}">
        <p14:creationId xmlns:p14="http://schemas.microsoft.com/office/powerpoint/2010/main" val="3144342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269594" cy="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96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1169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969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2729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9244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562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6046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6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18.12.2018</a:t>
            </a:fld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8900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7845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6492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814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7611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5FAFC7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9350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1237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401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29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9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98742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431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168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263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028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6994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228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8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48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915475-016B-4411-A267-F7C1732E9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F86B3AD-E413-4D03-9C9F-A956E0ED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03A113-E595-430A-92C2-F5C8CA24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60603D-D694-46C7-8EF4-39B280A4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D14E3C-E57D-48E8-B711-A55CDC3F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352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D12E77-67AE-47A9-BA45-058C675D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6AFC10-2BE7-490A-B0B4-7E07FCD96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8C5304-DEF7-4394-9626-736AF9E7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FCFF73-18CD-4C33-B66F-1D8563F2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EC3DC5-05B5-4938-9871-0E9510AF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8578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1EFF5D-6EB1-4CA5-B439-DCFE6DBE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9D51BF-5E59-4C2A-834A-C9043E665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9D0A2E-1E99-4CC2-955F-4893B216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97E063-E956-484E-9F31-3A7A04E8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902A3-DF76-43BD-90EF-B432E368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89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10CC19-1DE5-4D93-B2A6-DD9C9C9E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0CC520-A66C-467C-804B-132D08AD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272A5E4-5D99-4F5B-AC6D-D5F31A456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3BF9B1-8304-4583-8629-6337AA0B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FDA42F-99C6-4FED-9624-1518B1FB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8542E4E-B4B2-4D3D-A111-224EAB8D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76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6A4A45-E1E1-4247-8BE9-1645699A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9E0EBF-7923-4D9E-BB84-81582518D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8A8A79-4615-4F20-B558-BF10684B4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0E3AB81-D903-4D85-8A95-6D7EC7078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A49FA6E-1534-41A6-9BBE-6ED14D41D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5FF6915-EAD6-45E4-ADC3-850C09B3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BDA5B6A-52E0-42FB-92E7-EF16F9C7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9B0E05E-1F4B-4686-A21D-119B1331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032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54E5AC-336A-4E64-A9C1-4C6A1917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60E9B30-9D7D-4445-A78A-91DDA360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5420153-6E56-4452-8810-D280E179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E75A99-BDA9-4402-A851-D3F72EB3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968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149E55C-9080-4098-8649-5C4F37BC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D4DA67-B655-461C-9DB4-DB7591DD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D87C1C-F720-4B16-BDF4-CE91C25E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250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072D88-889F-4FCF-9B1B-99609063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468723-C39C-475B-A7D5-3E4A9BCD0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2CF8B89-0F35-416D-884B-17A0736F6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B35B85C-4855-4672-B9A6-D98CEF98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538763-6377-4CD5-A87C-EC30448E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96E2829-E864-404A-9697-50BA977B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794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9387D6-F713-419C-8519-B428C15C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BA40C20-C210-4A0C-9F80-8F38E11C9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AD141FD-8CF1-4FB5-8F24-6A6F6741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B2EA19-93DD-478E-BEB0-7E811DA2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8111C33-507D-4C0D-9F48-CAF546FE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F95A0C-2CE9-4A94-B25C-505EE7EF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661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3F369A-7B6C-4CEF-80D8-15C1015F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D8F0B42-300A-461A-B629-459E577AB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0D3E9B-123D-42C5-94F3-F016A223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FEA4DF-6CD9-4269-B486-133488B8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8D7BFA-58F4-485F-994A-C2014F13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331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153FED0-A69E-450B-A929-DB0EA0159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54FEE0A-3953-401B-8070-595A92419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68DD3E-560F-4E7D-9BDF-3A9D1F65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2D5898-14D7-40C0-A4FC-4A149075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3A1840-0CDA-438B-AA28-448DE6A2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991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te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884613"/>
            <a:ext cx="4781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2" y="5589592"/>
            <a:ext cx="5889625" cy="288925"/>
          </a:xfrm>
        </p:spPr>
        <p:txBody>
          <a:bodyPr/>
          <a:lstStyle>
            <a:lvl1pPr algn="ctr" eaLnBrk="0" hangingPunct="0">
              <a:defRPr sz="1275" i="1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5447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7337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0" y="5688000"/>
            <a:ext cx="3780000" cy="720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9762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>
                <a:solidFill>
                  <a:srgbClr val="8FA968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4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eu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>
                <a:solidFill>
                  <a:srgbClr val="8FA968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07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28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4059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577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2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9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 with coloph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6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18.12.2018</a:t>
            </a:fld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77166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17298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duc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6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8FA968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8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20"/>
              </a:lnSpc>
              <a:defRPr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5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18.12.2018</a:t>
            </a:fld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751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95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71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103006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8FA9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02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5FAF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5C1A-74A3-49A5-9AF0-382D96114A11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3FEF-D8FE-4DCF-9797-290EF53C3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63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86525E7-F76A-4AD7-B194-B05FE6CC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6F152C-55BE-48E1-9B47-15C4BE378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7B45E0-B1DB-498B-9CDF-5687514F9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06BD-47BC-4A8C-8D46-95660D1FC8E4}" type="datetimeFigureOut">
              <a:rPr lang="nb-NO" smtClean="0"/>
              <a:t>18.12.2018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39A014-4620-4E05-85E5-CD9ECFB5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CC6460-FB9C-498C-9D97-2A3525968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7629-0F20-419C-924D-BA798CB3E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72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29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019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8FA9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610" y="1552074"/>
            <a:ext cx="7976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Velkommen og presentasjon av arbeidsgruppemedlemmene</a:t>
            </a:r>
          </a:p>
          <a:p>
            <a:endParaRPr lang="nb-NO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Presentere bakgrunn for 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Struktur og rammer for arbeidsgruppene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Diskusjon av mandater/arbeidsoppgaver i de enkelte gruppene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Tidsplan for 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Grenseoppganger og interaksjon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Eventuelt/diskusjon/innspill/avklaringer</a:t>
            </a:r>
          </a:p>
          <a:p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0179" y="709863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0070C0"/>
                </a:solidFill>
              </a:rPr>
              <a:t>Plan for dagen:</a:t>
            </a:r>
          </a:p>
          <a:p>
            <a:endParaRPr lang="nb-NO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5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854073"/>
            <a:ext cx="7365504" cy="6529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2400" dirty="0">
                <a:solidFill>
                  <a:srgbClr val="3208B8"/>
                </a:solidFill>
              </a:rPr>
              <a:t>Vi ønsker omfattende endringer der tiltakene har ulike ressursbehov og utfordringer: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883965"/>
            <a:ext cx="7732166" cy="388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b="1" dirty="0"/>
              <a:t>1)</a:t>
            </a:r>
            <a:r>
              <a:rPr lang="nb-NO" sz="1800" dirty="0"/>
              <a:t> </a:t>
            </a:r>
            <a:r>
              <a:rPr lang="nb-NO" sz="1900" b="1" dirty="0"/>
              <a:t>Tiltak som kan implementeres innenfor eksisterende emner uten</a:t>
            </a:r>
          </a:p>
          <a:p>
            <a:pPr marL="0" indent="0">
              <a:buNone/>
            </a:pPr>
            <a:r>
              <a:rPr lang="nb-NO" sz="1900" b="1" dirty="0"/>
              <a:t>    behov for strukturell endring eller vesentlige økonomiske ressurser:</a:t>
            </a:r>
          </a:p>
          <a:p>
            <a:pPr marL="0" indent="0">
              <a:buNone/>
            </a:pPr>
            <a:r>
              <a:rPr lang="nb-NO" sz="1900" b="1" dirty="0">
                <a:sym typeface="Wingdings" panose="05000000000000000000" pitchFamily="2" charset="2"/>
              </a:rPr>
              <a:t>	 </a:t>
            </a:r>
            <a:r>
              <a:rPr lang="nb-NO" sz="1900" dirty="0">
                <a:sym typeface="Wingdings" panose="05000000000000000000" pitchFamily="2" charset="2"/>
              </a:rPr>
              <a:t>ved å endre måten vi underviser på….. men dette krever til 	 	      gjengjeld kulturendring og sterkere programstyring</a:t>
            </a:r>
            <a:endParaRPr lang="nb-NO" sz="1900" dirty="0"/>
          </a:p>
          <a:p>
            <a:endParaRPr lang="nb-NO" sz="1800" dirty="0"/>
          </a:p>
          <a:p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2) </a:t>
            </a:r>
            <a:r>
              <a:rPr lang="nb-NO" sz="1900" b="1" dirty="0"/>
              <a:t>Tiltak som krever strukturelle endringer i studieprogrammene</a:t>
            </a:r>
          </a:p>
          <a:p>
            <a:pPr marL="0" indent="0">
              <a:buNone/>
            </a:pPr>
            <a:r>
              <a:rPr lang="nb-NO" sz="1900" dirty="0">
                <a:sym typeface="Wingdings" panose="05000000000000000000" pitchFamily="2" charset="2"/>
              </a:rPr>
              <a:t>	 Flytte og endre </a:t>
            </a:r>
            <a:r>
              <a:rPr lang="nb-NO" sz="1900" dirty="0" err="1">
                <a:sym typeface="Wingdings" panose="05000000000000000000" pitchFamily="2" charset="2"/>
              </a:rPr>
              <a:t>ex.phil</a:t>
            </a:r>
            <a:r>
              <a:rPr lang="nb-NO" sz="1900" dirty="0">
                <a:sym typeface="Wingdings" panose="05000000000000000000" pitchFamily="2" charset="2"/>
              </a:rPr>
              <a:t>., programmeringsemne for alle, 	 	     utviklingssemester….</a:t>
            </a:r>
            <a:endParaRPr lang="nb-NO" sz="1900" dirty="0"/>
          </a:p>
          <a:p>
            <a:endParaRPr lang="nb-NO" sz="1800" b="1" dirty="0"/>
          </a:p>
          <a:p>
            <a:pPr marL="0" indent="0">
              <a:buNone/>
            </a:pPr>
            <a:r>
              <a:rPr lang="nb-NO" sz="1900" b="1" dirty="0"/>
              <a:t>3) Tiltak som krever økt tilførsel av ressurser</a:t>
            </a:r>
          </a:p>
          <a:p>
            <a:pPr marL="457200" lvl="1" indent="0">
              <a:buNone/>
            </a:pPr>
            <a:r>
              <a:rPr lang="nb-NO" sz="1900" b="1" dirty="0">
                <a:sym typeface="Wingdings" panose="05000000000000000000" pitchFamily="2" charset="2"/>
              </a:rPr>
              <a:t>	</a:t>
            </a:r>
            <a:r>
              <a:rPr lang="nb-NO" sz="1900" dirty="0">
                <a:sym typeface="Wingdings" panose="05000000000000000000" pitchFamily="2" charset="2"/>
              </a:rPr>
              <a:t></a:t>
            </a:r>
            <a:r>
              <a:rPr lang="nb-NO" sz="1900" dirty="0"/>
              <a:t>Praksis og innovasjonstilbud til alle, eventuelt emne av type 	«Eksperter i team»</a:t>
            </a:r>
          </a:p>
          <a:p>
            <a:endParaRPr lang="nb-NO" sz="1800" b="1" dirty="0"/>
          </a:p>
          <a:p>
            <a:pPr marL="0" indent="0">
              <a:buNone/>
            </a:pPr>
            <a:endParaRPr lang="nb-NO" sz="1800" b="1" dirty="0"/>
          </a:p>
          <a:p>
            <a:endParaRPr lang="nb-NO" sz="1800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94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B62CE-12FB-4BBD-BA47-4426017871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708525" y="6300788"/>
            <a:ext cx="4435475" cy="2159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172CE-4567-4240-AB5A-07201D64159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00788"/>
            <a:ext cx="935038" cy="215900"/>
          </a:xfrm>
        </p:spPr>
        <p:txBody>
          <a:bodyPr/>
          <a:lstStyle/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5CC8-7403-414D-8003-07C418EAEF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0788"/>
            <a:ext cx="709613" cy="2159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728B08-0F02-48AA-8FCC-2B13956A92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8000" y="1884363"/>
            <a:ext cx="7366000" cy="388778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62614-1751-48A0-8FB2-0810FBC35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94" y="1591138"/>
            <a:ext cx="6915980" cy="4445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8356FA-6316-42D9-97ED-CBB38CFE6186}"/>
              </a:ext>
            </a:extLst>
          </p:cNvPr>
          <p:cNvSpPr txBox="1"/>
          <p:nvPr/>
        </p:nvSpPr>
        <p:spPr>
          <a:xfrm>
            <a:off x="935038" y="738231"/>
            <a:ext cx="721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3208B8"/>
                </a:solidFill>
              </a:rPr>
              <a:t>Mange generiske ferdigheter kan forbedres ved å endre form på </a:t>
            </a:r>
          </a:p>
          <a:p>
            <a:r>
              <a:rPr lang="nb-NO" b="1" dirty="0">
                <a:solidFill>
                  <a:srgbClr val="3208B8"/>
                </a:solidFill>
              </a:rPr>
              <a:t>undervisningen uten å renonsere på disiplinfaglig kunnskap</a:t>
            </a:r>
          </a:p>
        </p:txBody>
      </p:sp>
    </p:spTree>
    <p:extLst>
      <p:ext uri="{BB962C8B-B14F-4D97-AF65-F5344CB8AC3E}">
        <p14:creationId xmlns:p14="http://schemas.microsoft.com/office/powerpoint/2010/main" val="98360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b="1333"/>
          <a:stretch/>
        </p:blipFill>
        <p:spPr>
          <a:xfrm>
            <a:off x="736334" y="1645866"/>
            <a:ext cx="7232454" cy="465258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kstSylinder 2"/>
          <p:cNvSpPr txBox="1"/>
          <p:nvPr/>
        </p:nvSpPr>
        <p:spPr>
          <a:xfrm>
            <a:off x="611560" y="6381333"/>
            <a:ext cx="4783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(fra Eimund Nygaard, Lyse/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UiS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, UH-nett vest 9. mars 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AA6F-8D1E-410F-BAA2-EF8D4FBCB356}"/>
              </a:ext>
            </a:extLst>
          </p:cNvPr>
          <p:cNvSpPr txBox="1"/>
          <p:nvPr/>
        </p:nvSpPr>
        <p:spPr>
          <a:xfrm>
            <a:off x="452796" y="639653"/>
            <a:ext cx="826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3208B8"/>
                </a:solidFill>
              </a:rPr>
              <a:t>... men slike endringer krever endrede metoder også fra den enkelte underviser og tydeligere utdanningsledeldse. Hvordan skape kultur og aksept for å gjøre undervisningen på nye måter? </a:t>
            </a:r>
          </a:p>
        </p:txBody>
      </p:sp>
    </p:spTree>
    <p:extLst>
      <p:ext uri="{BB962C8B-B14F-4D97-AF65-F5344CB8AC3E}">
        <p14:creationId xmlns:p14="http://schemas.microsoft.com/office/powerpoint/2010/main" val="233968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80333"/>
              </p:ext>
            </p:extLst>
          </p:nvPr>
        </p:nvGraphicFramePr>
        <p:xfrm>
          <a:off x="763109" y="1215894"/>
          <a:ext cx="7023771" cy="49157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1080">
                  <a:extLst>
                    <a:ext uri="{9D8B030D-6E8A-4147-A177-3AD203B41FA5}">
                      <a16:colId xmlns:a16="http://schemas.microsoft.com/office/drawing/2014/main" val="3763720442"/>
                    </a:ext>
                  </a:extLst>
                </a:gridCol>
                <a:gridCol w="2180897">
                  <a:extLst>
                    <a:ext uri="{9D8B030D-6E8A-4147-A177-3AD203B41FA5}">
                      <a16:colId xmlns:a16="http://schemas.microsoft.com/office/drawing/2014/main" val="2350515074"/>
                    </a:ext>
                  </a:extLst>
                </a:gridCol>
                <a:gridCol w="2180897">
                  <a:extLst>
                    <a:ext uri="{9D8B030D-6E8A-4147-A177-3AD203B41FA5}">
                      <a16:colId xmlns:a16="http://schemas.microsoft.com/office/drawing/2014/main" val="3062346534"/>
                    </a:ext>
                  </a:extLst>
                </a:gridCol>
                <a:gridCol w="2180897">
                  <a:extLst>
                    <a:ext uri="{9D8B030D-6E8A-4147-A177-3AD203B41FA5}">
                      <a16:colId xmlns:a16="http://schemas.microsoft.com/office/drawing/2014/main" val="3525248306"/>
                    </a:ext>
                  </a:extLst>
                </a:gridCol>
              </a:tblGrid>
              <a:tr h="819293">
                <a:tc>
                  <a:txBody>
                    <a:bodyPr/>
                    <a:lstStyle/>
                    <a:p>
                      <a:r>
                        <a:rPr lang="nb-NO" sz="1000" dirty="0"/>
                        <a:t>6</a:t>
                      </a:r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Utviklingssemester: anvende kunnskap og ferdigheter i praksis og prosjekt</a:t>
                      </a:r>
                    </a:p>
                    <a:p>
                      <a:pPr algn="ctr"/>
                      <a:r>
                        <a:rPr lang="nb-NO" sz="10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(prosjektoppgaver, praksis, utveksling..)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06164"/>
                  </a:ext>
                </a:extLst>
              </a:tr>
              <a:tr h="819293">
                <a:tc>
                  <a:txBody>
                    <a:bodyPr/>
                    <a:lstStyle/>
                    <a:p>
                      <a:r>
                        <a:rPr lang="nb-NO" sz="10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Ex.phil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2043390"/>
                  </a:ext>
                </a:extLst>
              </a:tr>
              <a:tr h="819293">
                <a:tc>
                  <a:txBody>
                    <a:bodyPr/>
                    <a:lstStyle/>
                    <a:p>
                      <a:r>
                        <a:rPr lang="nb-NO" sz="1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8901951"/>
                  </a:ext>
                </a:extLst>
              </a:tr>
              <a:tr h="819293">
                <a:tc>
                  <a:txBody>
                    <a:bodyPr/>
                    <a:lstStyle/>
                    <a:p>
                      <a:r>
                        <a:rPr lang="nb-NO" sz="1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0125891"/>
                  </a:ext>
                </a:extLst>
              </a:tr>
              <a:tr h="819293">
                <a:tc>
                  <a:txBody>
                    <a:bodyPr/>
                    <a:lstStyle/>
                    <a:p>
                      <a:r>
                        <a:rPr lang="nb-NO" sz="1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5573454"/>
                  </a:ext>
                </a:extLst>
              </a:tr>
              <a:tr h="819293">
                <a:tc>
                  <a:txBody>
                    <a:bodyPr/>
                    <a:lstStyle/>
                    <a:p>
                      <a:r>
                        <a:rPr lang="nb-NO" sz="1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Matematikk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Programmering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Innføringsemne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153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014233" y="4830575"/>
            <a:ext cx="1205110" cy="904673"/>
          </a:xfrm>
          <a:prstGeom prst="ellipse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IKT programmering</a:t>
            </a:r>
          </a:p>
        </p:txBody>
      </p:sp>
      <p:sp>
        <p:nvSpPr>
          <p:cNvPr id="6" name="Oval 5"/>
          <p:cNvSpPr/>
          <p:nvPr/>
        </p:nvSpPr>
        <p:spPr>
          <a:xfrm>
            <a:off x="1279467" y="2167559"/>
            <a:ext cx="1554173" cy="1023836"/>
          </a:xfrm>
          <a:prstGeom prst="ellipse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Næringslivskontakt</a:t>
            </a:r>
          </a:p>
        </p:txBody>
      </p:sp>
      <p:sp>
        <p:nvSpPr>
          <p:cNvPr id="7" name="Oval 6"/>
          <p:cNvSpPr/>
          <p:nvPr/>
        </p:nvSpPr>
        <p:spPr>
          <a:xfrm>
            <a:off x="4009471" y="4302850"/>
            <a:ext cx="1430210" cy="1077339"/>
          </a:xfrm>
          <a:prstGeom prst="ellipse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Innovasjon/ nyskaping</a:t>
            </a:r>
          </a:p>
        </p:txBody>
      </p:sp>
      <p:sp>
        <p:nvSpPr>
          <p:cNvPr id="8" name="Oval 7"/>
          <p:cNvSpPr/>
          <p:nvPr/>
        </p:nvSpPr>
        <p:spPr>
          <a:xfrm>
            <a:off x="1390542" y="3587799"/>
            <a:ext cx="1291347" cy="1057951"/>
          </a:xfrm>
          <a:prstGeom prst="ellipse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Kommunikasjon/formidling</a:t>
            </a:r>
          </a:p>
        </p:txBody>
      </p:sp>
      <p:sp>
        <p:nvSpPr>
          <p:cNvPr id="9" name="Oval 8"/>
          <p:cNvSpPr/>
          <p:nvPr/>
        </p:nvSpPr>
        <p:spPr>
          <a:xfrm>
            <a:off x="3403925" y="2644216"/>
            <a:ext cx="1291347" cy="943583"/>
          </a:xfrm>
          <a:prstGeom prst="ellipse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Etikk og </a:t>
            </a:r>
            <a:r>
              <a:rPr lang="nb-NO" sz="1350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vitskapleg</a:t>
            </a:r>
            <a:r>
              <a:rPr lang="nb-NO" sz="13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metode</a:t>
            </a:r>
          </a:p>
        </p:txBody>
      </p:sp>
      <p:sp>
        <p:nvSpPr>
          <p:cNvPr id="10" name="Oval 9"/>
          <p:cNvSpPr/>
          <p:nvPr/>
        </p:nvSpPr>
        <p:spPr>
          <a:xfrm>
            <a:off x="4622313" y="3196226"/>
            <a:ext cx="1215958" cy="943583"/>
          </a:xfrm>
          <a:prstGeom prst="ellipse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Kritisk tekning</a:t>
            </a:r>
          </a:p>
        </p:txBody>
      </p:sp>
      <p:sp>
        <p:nvSpPr>
          <p:cNvPr id="11" name="Oval 10"/>
          <p:cNvSpPr/>
          <p:nvPr/>
        </p:nvSpPr>
        <p:spPr>
          <a:xfrm>
            <a:off x="2833640" y="3550136"/>
            <a:ext cx="1359251" cy="1057951"/>
          </a:xfrm>
          <a:prstGeom prst="ellipse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Samarbeid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109" y="541421"/>
            <a:ext cx="657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En plan og struktur også for generiske ferdigheter i programdesignet:</a:t>
            </a:r>
          </a:p>
        </p:txBody>
      </p:sp>
    </p:spTree>
    <p:extLst>
      <p:ext uri="{BB962C8B-B14F-4D97-AF65-F5344CB8AC3E}">
        <p14:creationId xmlns:p14="http://schemas.microsoft.com/office/powerpoint/2010/main" val="218255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8B82-4B46-4EDD-AAC5-971210DD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7D29-779E-4908-83DC-A5D61647624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00788"/>
            <a:ext cx="935038" cy="215900"/>
          </a:xfrm>
        </p:spPr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D7934-F728-4011-BC94-2584BF28E0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0788"/>
            <a:ext cx="709613" cy="215900"/>
          </a:xfrm>
        </p:spPr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66931-30EE-4EA2-9248-C3208252C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19" y="0"/>
            <a:ext cx="6923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8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D7DE-D1E3-4022-8D30-7FBD8935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68" y="729430"/>
            <a:ext cx="7365504" cy="768073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>
                <a:solidFill>
                  <a:srgbClr val="3208B8"/>
                </a:solidFill>
              </a:rPr>
              <a:t>Noen «eksterne» ressurser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4F9C-4830-4E37-BB77-135BCFFF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56533"/>
            <a:ext cx="7365504" cy="3888000"/>
          </a:xfrm>
        </p:spPr>
        <p:txBody>
          <a:bodyPr/>
          <a:lstStyle/>
          <a:p>
            <a:r>
              <a:rPr lang="nb-NO" dirty="0"/>
              <a:t>UiBs læringslab</a:t>
            </a:r>
          </a:p>
          <a:p>
            <a:r>
              <a:rPr lang="nb-NO" dirty="0"/>
              <a:t>Senter for universitetspedagogikk</a:t>
            </a:r>
          </a:p>
          <a:p>
            <a:r>
              <a:rPr lang="nb-NO" dirty="0"/>
              <a:t>Etablerte SFUer, spesielt  BioCEED ved UiB og CCSE ved UiO</a:t>
            </a:r>
          </a:p>
          <a:p>
            <a:r>
              <a:rPr lang="nb-NO" dirty="0"/>
              <a:t>Universitetsbibliotekets tilbud og kurs</a:t>
            </a:r>
          </a:p>
          <a:p>
            <a:r>
              <a:rPr lang="nb-NO" dirty="0"/>
              <a:t>Randsone og klynger (praksis)</a:t>
            </a:r>
          </a:p>
          <a:p>
            <a:r>
              <a:rPr lang="nb-NO" dirty="0"/>
              <a:t>Erfaring fra lignende endringer ved MatNat UiO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DB3B-5AF2-474B-8AE1-4529F1DB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78FA-8AB1-4106-88D5-2604063CB084}" type="datetime1">
              <a:rPr lang="en-GB" smtClean="0"/>
              <a:t>18/12/2018</a:t>
            </a:fld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E200A-2B0D-430C-B502-4CD0C944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PAGE </a:t>
            </a:r>
            <a:fld id="{06C54713-27B5-4268-B680-29C9FB350413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3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D7DE-D1E3-4022-8D30-7FBD8935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68" y="729430"/>
            <a:ext cx="7365504" cy="768073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>
                <a:solidFill>
                  <a:srgbClr val="3208B8"/>
                </a:solidFill>
              </a:rPr>
              <a:t>Veien videre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4F9C-4830-4E37-BB77-135BCFFF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856533"/>
            <a:ext cx="7365504" cy="3888000"/>
          </a:xfrm>
        </p:spPr>
        <p:txBody>
          <a:bodyPr>
            <a:normAutofit/>
          </a:bodyPr>
          <a:lstStyle/>
          <a:p>
            <a:r>
              <a:rPr lang="nb-NO" dirty="0"/>
              <a:t>Etablere arbeidsgruppe og undergrupper for konkretisering</a:t>
            </a:r>
          </a:p>
          <a:p>
            <a:r>
              <a:rPr lang="nb-NO" dirty="0"/>
              <a:t>Klart til 1. oktober 2019 med implementering fra høstsemesteret 2020</a:t>
            </a:r>
          </a:p>
          <a:p>
            <a:r>
              <a:rPr lang="nb-NO" dirty="0"/>
              <a:t>Vil kreve ressurser, strukturelle endringer i programmer og endringer i måten vi underviser på</a:t>
            </a:r>
          </a:p>
          <a:p>
            <a:r>
              <a:rPr lang="nb-NO" dirty="0"/>
              <a:t>Et godt resultat er avhengig av aksept (om ikke entusiasme) i fagmiljøene</a:t>
            </a:r>
          </a:p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DB3B-5AF2-474B-8AE1-4529F1DB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078FA-8AB1-4106-88D5-2604063CB08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18/12/2018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E200A-2B0D-430C-B502-4CD0C944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all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 </a:t>
            </a:r>
            <a:fld id="{06C54713-27B5-4268-B680-29C9FB350413}" type="slidenum">
              <a:rPr kumimoji="0" lang="nb-NO" sz="1200" b="0" i="0" u="none" strike="noStrike" kern="1200" cap="all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4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flipV="1">
            <a:off x="1404000" y="368710"/>
            <a:ext cx="6336000" cy="11729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Rectangle 2"/>
          <p:cNvSpPr/>
          <p:nvPr/>
        </p:nvSpPr>
        <p:spPr>
          <a:xfrm>
            <a:off x="1404000" y="486000"/>
            <a:ext cx="677398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2400" b="1" dirty="0">
                <a:solidFill>
                  <a:srgbClr val="3208B8"/>
                </a:solidFill>
                <a:latin typeface="Arial" panose="020B0604020202020204" pitchFamily="34" charset="0"/>
              </a:rPr>
              <a:t>Arbeidsform</a:t>
            </a:r>
            <a:r>
              <a:rPr lang="nb-NO" sz="1300" dirty="0">
                <a:solidFill>
                  <a:srgbClr val="3208B8"/>
                </a:solidFill>
                <a:latin typeface="Arial" panose="020B0604020202020204" pitchFamily="34" charset="0"/>
              </a:rPr>
              <a:t> </a:t>
            </a:r>
          </a:p>
          <a:p>
            <a:pPr fontAlgn="base"/>
            <a:endParaRPr lang="nb-NO" dirty="0">
              <a:solidFill>
                <a:srgbClr val="365F91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En kombinasjon av samlinger og individuelt arbeid i grupper:</a:t>
            </a:r>
          </a:p>
          <a:p>
            <a:pPr fontAlgn="base"/>
            <a:endParaRPr lang="nb-N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Desember: Kick </a:t>
            </a:r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</a:rPr>
              <a:t>off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 seminar med alle arbeidsgruppene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Januar-februar: Individuelt arbeid i grupper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Februar: Fellessamling - "Fot i bakken"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Februar: Orientering instituttledere og fakultetsstyre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Februar- mars: Videre arbeid i grupper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April: Endelig samling -ferdigstille planer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April: Drøfting instituttledergruppen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Mai: Levere endelige forslag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Juni: Vedtak i fakultetsstyret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Juni-Oktober: Arbeid med studieplaner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Oktober: Levere inn studieplanendringer</a:t>
            </a:r>
            <a:r>
              <a:rPr lang="nb-NO" sz="11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nb-NO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3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0" i="1" u="none" strike="noStrike" kern="1200" cap="all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Det matematisk-naturvitenskapelige fakultet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278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739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all" spc="10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Bergen</a:t>
            </a:r>
            <a:endParaRPr kumimoji="0" lang="nb-NO" sz="1200" b="0" i="0" u="none" strike="noStrike" kern="1200" cap="all" spc="10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00788"/>
            <a:ext cx="935038" cy="2159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078FA-8AB1-4106-88D5-2604063CB08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18/12/2018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00788"/>
            <a:ext cx="709613" cy="2159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all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 </a:t>
            </a:r>
            <a:fld id="{06C54713-27B5-4268-B680-29C9FB350413}" type="slidenum">
              <a:rPr kumimoji="0" lang="nb-NO" sz="1200" b="0" i="0" u="none" strike="noStrike" kern="1200" cap="all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613" y="1015200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Generisk kompetanse i bachelorutdanningen – struktur på arbeidsgruppene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7" y="2009985"/>
            <a:ext cx="8191254" cy="25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4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7492" y="1367591"/>
            <a:ext cx="7992888" cy="2063624"/>
          </a:xfrm>
        </p:spPr>
        <p:txBody>
          <a:bodyPr>
            <a:noAutofit/>
          </a:bodyPr>
          <a:lstStyle/>
          <a:p>
            <a:r>
              <a:rPr lang="nb-NO" sz="3600" dirty="0">
                <a:solidFill>
                  <a:srgbClr val="3407D7"/>
                </a:solidFill>
              </a:rPr>
              <a:t>Å få generisk kompetanse inn i utdanningen ved MatNat </a:t>
            </a:r>
            <a:r>
              <a:rPr lang="nb-NO" sz="3200" dirty="0"/>
              <a:t/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7" y="3999170"/>
            <a:ext cx="7416559" cy="1032520"/>
          </a:xfrm>
        </p:spPr>
        <p:txBody>
          <a:bodyPr/>
          <a:lstStyle/>
          <a:p>
            <a:r>
              <a:rPr lang="nb-NO" dirty="0"/>
              <a:t>..med tanker fra arbeidsgruppen for generisk kompetanse </a:t>
            </a:r>
          </a:p>
          <a:p>
            <a:endParaRPr lang="nb-NO" dirty="0"/>
          </a:p>
        </p:txBody>
      </p:sp>
      <p:sp>
        <p:nvSpPr>
          <p:cNvPr id="5" name="Plassholder for tittel 1"/>
          <p:cNvSpPr txBox="1">
            <a:spLocks/>
          </p:cNvSpPr>
          <p:nvPr/>
        </p:nvSpPr>
        <p:spPr>
          <a:xfrm>
            <a:off x="1683936" y="460321"/>
            <a:ext cx="5760000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b="1" i="0" u="none" kern="1200" cap="none" spc="0" normalizeH="0" baseline="0">
                <a:solidFill>
                  <a:srgbClr val="E54F4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DET MATEMATISK-NATURVITENSKAPELIGE FAKULTET</a:t>
            </a:r>
          </a:p>
        </p:txBody>
      </p:sp>
      <p:cxnSp>
        <p:nvCxnSpPr>
          <p:cNvPr id="6" name="Rett pil 5"/>
          <p:cNvCxnSpPr>
            <a:cxnSpLocks/>
          </p:cNvCxnSpPr>
          <p:nvPr/>
        </p:nvCxnSpPr>
        <p:spPr>
          <a:xfrm>
            <a:off x="4391980" y="-141783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08" y="930497"/>
            <a:ext cx="5662662" cy="53344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52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06B34-98FE-42C5-9D91-B99E7B7FEA44}"/>
              </a:ext>
            </a:extLst>
          </p:cNvPr>
          <p:cNvSpPr txBox="1"/>
          <p:nvPr/>
        </p:nvSpPr>
        <p:spPr>
          <a:xfrm>
            <a:off x="796484" y="577628"/>
            <a:ext cx="187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3208B8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Bakteppe: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B08DA-ABE7-4C04-B976-2FEFDEABDAAD}"/>
              </a:ext>
            </a:extLst>
          </p:cNvPr>
          <p:cNvSpPr txBox="1"/>
          <p:nvPr/>
        </p:nvSpPr>
        <p:spPr>
          <a:xfrm>
            <a:off x="796484" y="1294392"/>
            <a:ext cx="7290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Tradisjonelt er vi gode på (og opptatt av) å gi studentene disiplinfaglig spisskompetanse og analytiske ferdigheter, men trenger også å ta inn over oss: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At de fleste kandidatene våre ikke blir værende i forskning/høyere utdanning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At arbeidslivets behov endres i stadig raskere takt, og evne til omstilling og nytenkning blir stadig viktigere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At IT i større og større grad former arbeidsmetoder og kompetansesebehov som «en integrert del av virksomhetens DNA»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At generiske kompetanser knyttet til samhandling, kommunikasjon, praksis og innovasjon blir stadig viktigere for å unngå at utdanningen går ut på dato</a:t>
            </a:r>
          </a:p>
        </p:txBody>
      </p:sp>
    </p:spTree>
    <p:extLst>
      <p:ext uri="{BB962C8B-B14F-4D97-AF65-F5344CB8AC3E}">
        <p14:creationId xmlns:p14="http://schemas.microsoft.com/office/powerpoint/2010/main" val="169237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54" t="27039" r="5411" b="10387"/>
          <a:stretch/>
        </p:blipFill>
        <p:spPr>
          <a:xfrm>
            <a:off x="436840" y="2072081"/>
            <a:ext cx="8448625" cy="32381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0C8D1-35C7-4EAF-A23E-AFD3A9C1EBC9}"/>
              </a:ext>
            </a:extLst>
          </p:cNvPr>
          <p:cNvSpPr txBox="1"/>
          <p:nvPr/>
        </p:nvSpPr>
        <p:spPr>
          <a:xfrm>
            <a:off x="1224793" y="6283354"/>
            <a:ext cx="539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Kilde: Ideas2evidence; Arbeidsgiverundersøkelsen 2011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DF415-03CE-4228-B09D-B37CD030B3C6}"/>
              </a:ext>
            </a:extLst>
          </p:cNvPr>
          <p:cNvSpPr txBox="1"/>
          <p:nvPr/>
        </p:nvSpPr>
        <p:spPr>
          <a:xfrm>
            <a:off x="352337" y="698847"/>
            <a:ext cx="8029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3208B8"/>
                </a:solidFill>
              </a:rPr>
              <a:t>Arbeidsgivernes rangering av ulike kvalifikasjoners betydning </a:t>
            </a:r>
          </a:p>
          <a:p>
            <a:r>
              <a:rPr lang="nb-NO" sz="2400" b="1" dirty="0">
                <a:solidFill>
                  <a:srgbClr val="3208B8"/>
                </a:solidFill>
              </a:rPr>
              <a:t>for ansettelse:</a:t>
            </a:r>
          </a:p>
        </p:txBody>
      </p:sp>
    </p:spTree>
    <p:extLst>
      <p:ext uri="{BB962C8B-B14F-4D97-AF65-F5344CB8AC3E}">
        <p14:creationId xmlns:p14="http://schemas.microsoft.com/office/powerpoint/2010/main" val="320678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B4D8A3-EC59-4ADA-8DC3-BEF64DFBAD1E}"/>
              </a:ext>
            </a:extLst>
          </p:cNvPr>
          <p:cNvSpPr txBox="1"/>
          <p:nvPr/>
        </p:nvSpPr>
        <p:spPr>
          <a:xfrm>
            <a:off x="293615" y="439935"/>
            <a:ext cx="8266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3208B8"/>
                </a:solidFill>
              </a:rPr>
              <a:t>UiB-Studentenes egenvurdering av ferdigheter tilegnet i studiet</a:t>
            </a:r>
          </a:p>
          <a:p>
            <a:r>
              <a:rPr lang="nb-NO" sz="2400" b="1" dirty="0">
                <a:solidFill>
                  <a:srgbClr val="3208B8"/>
                </a:solidFill>
              </a:rPr>
              <a:t>2 år etter endt utdanning: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2AB11-C544-4260-9E0D-F167AC336B35}"/>
              </a:ext>
            </a:extLst>
          </p:cNvPr>
          <p:cNvSpPr txBox="1"/>
          <p:nvPr/>
        </p:nvSpPr>
        <p:spPr>
          <a:xfrm>
            <a:off x="1350628" y="6031684"/>
            <a:ext cx="513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Kilde: Ideas2evidence – kandidatundersøkelsen 2016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5ECD5D-CCBE-4784-97D6-EB68CA6B8D47}"/>
              </a:ext>
            </a:extLst>
          </p:cNvPr>
          <p:cNvGrpSpPr/>
          <p:nvPr/>
        </p:nvGrpSpPr>
        <p:grpSpPr>
          <a:xfrm>
            <a:off x="293615" y="1646329"/>
            <a:ext cx="8276073" cy="3940739"/>
            <a:chOff x="574312" y="1528883"/>
            <a:chExt cx="7995376" cy="38002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96046D-25C8-4A10-8264-25120203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312" y="1528883"/>
              <a:ext cx="7995376" cy="38002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AED852-8EBC-403A-B224-13ADB3819E65}"/>
                </a:ext>
              </a:extLst>
            </p:cNvPr>
            <p:cNvSpPr/>
            <p:nvPr/>
          </p:nvSpPr>
          <p:spPr>
            <a:xfrm>
              <a:off x="574312" y="1528883"/>
              <a:ext cx="700815" cy="165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41846" y="2193545"/>
            <a:ext cx="614478" cy="20035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5" y="2650413"/>
            <a:ext cx="634039" cy="237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" y="3463060"/>
            <a:ext cx="634039" cy="237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" y="3197629"/>
            <a:ext cx="634039" cy="237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6" y="4704929"/>
            <a:ext cx="634039" cy="237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3" y="5002367"/>
            <a:ext cx="63403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4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4DB50-C3C2-4398-9AEC-F4FD253085B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116638"/>
            <a:ext cx="935038" cy="400050"/>
          </a:xfrm>
        </p:spPr>
        <p:txBody>
          <a:bodyPr/>
          <a:lstStyle/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AE089-FE66-4DE4-9A4F-C7A9F46B7AA9}"/>
              </a:ext>
            </a:extLst>
          </p:cNvPr>
          <p:cNvSpPr txBox="1"/>
          <p:nvPr/>
        </p:nvSpPr>
        <p:spPr>
          <a:xfrm>
            <a:off x="1184416" y="252918"/>
            <a:ext cx="605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3208B8"/>
                </a:solidFill>
              </a:rPr>
              <a:t>Arbeidsgruppe for generiske ferdigheter</a:t>
            </a:r>
          </a:p>
          <a:p>
            <a:r>
              <a:rPr lang="nb-NO" sz="2400" b="1" dirty="0">
                <a:solidFill>
                  <a:srgbClr val="3208B8"/>
                </a:solidFill>
              </a:rPr>
              <a:t> i bachelorutdanningen- Mandat: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31682F-E4E6-4518-86CB-0A8D47A0D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" r="3952" b="19520"/>
          <a:stretch/>
        </p:blipFill>
        <p:spPr>
          <a:xfrm>
            <a:off x="309445" y="1268124"/>
            <a:ext cx="8490606" cy="423443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9093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5BDF-8B56-4CA6-B554-794D2C90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56" y="521231"/>
            <a:ext cx="7365504" cy="652934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dirty="0">
                <a:solidFill>
                  <a:srgbClr val="3208B8"/>
                </a:solidFill>
              </a:rPr>
              <a:t>9 Hovedanbefalinger (1):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15AD-8BD2-4CD5-B2B0-58CB6978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48" y="1485000"/>
            <a:ext cx="7365504" cy="426984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Obligatorisk programmeringsemne i første studieår</a:t>
            </a:r>
          </a:p>
          <a:p>
            <a:pPr marL="0" indent="0">
              <a:buNone/>
            </a:pPr>
            <a:endParaRPr lang="nb-NO" sz="1400" dirty="0"/>
          </a:p>
          <a:p>
            <a:r>
              <a:rPr lang="nb-NO" dirty="0"/>
              <a:t>Aktivt ta i bruk kunnskaper i programmering/IT/numeriske metoder i disiplinfaglige emner </a:t>
            </a:r>
          </a:p>
          <a:p>
            <a:endParaRPr lang="nb-NO" sz="1300" dirty="0"/>
          </a:p>
          <a:p>
            <a:r>
              <a:rPr lang="nb-NO" dirty="0"/>
              <a:t>Hvert studieprogram skal ha en plan («Stige») for utvikling av generell kompetanse og ferdigheter, herunder muntlig og skriftlig kommunikasjon, etikk, samhandling, informasjonskompetanse, vitenskapelig metode</a:t>
            </a:r>
          </a:p>
          <a:p>
            <a:endParaRPr lang="nb-NO" sz="1300" dirty="0"/>
          </a:p>
          <a:p>
            <a:r>
              <a:rPr lang="nb-NO" dirty="0"/>
              <a:t>Mer fokus på innovasjon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A3E3D-0390-4B70-AD1E-46BB4EAEA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ABF8B-447F-4A1E-AA53-FAC637C7E8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884C-E5DC-45FB-99BC-2EA990481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827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0B09-2115-4FCB-8ADC-15F14A80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570390"/>
            <a:ext cx="7365504" cy="652934"/>
          </a:xfrm>
        </p:spPr>
        <p:txBody>
          <a:bodyPr/>
          <a:lstStyle/>
          <a:p>
            <a:r>
              <a:rPr lang="nb-NO" dirty="0">
                <a:solidFill>
                  <a:srgbClr val="3208B8"/>
                </a:solidFill>
              </a:rPr>
              <a:t>9 Hovedanbefalinger (2):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43AD-089B-4525-9EF2-948713DE0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1397403"/>
            <a:ext cx="7365504" cy="3888000"/>
          </a:xfrm>
        </p:spPr>
        <p:txBody>
          <a:bodyPr/>
          <a:lstStyle/>
          <a:p>
            <a:r>
              <a:rPr lang="nb-NO" dirty="0"/>
              <a:t>Hvert studieprogram skal ha et «Utviklingssemester» med fokus på andre ting enn disiplinfag</a:t>
            </a:r>
          </a:p>
          <a:p>
            <a:r>
              <a:rPr lang="nb-NO" dirty="0"/>
              <a:t>Tilby praksis for alle, også i disiplinutdanning</a:t>
            </a:r>
          </a:p>
          <a:p>
            <a:r>
              <a:rPr lang="nb-NO" dirty="0"/>
              <a:t>Legge Ex.phil sent i bachelorløpet med endret form og innhold</a:t>
            </a:r>
          </a:p>
          <a:p>
            <a:r>
              <a:rPr lang="nb-NO" dirty="0"/>
              <a:t>Revidere brukertilbudet i matematikk/statistikk</a:t>
            </a:r>
          </a:p>
          <a:p>
            <a:r>
              <a:rPr lang="nb-NO" dirty="0"/>
              <a:t>Tydeligere programdesign som igjen krever tydeligere utdanningsledelse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4EF57-771B-4341-A4E4-30522F50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F8A28-FEDE-4014-B83F-CB87E03416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18.12.2018</a:t>
            </a:fld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05C1-A72E-44B4-A38B-BC7DBEE71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3265044"/>
      </p:ext>
    </p:extLst>
  </p:cSld>
  <p:clrMapOvr>
    <a:masterClrMapping/>
  </p:clrMapOvr>
</p:sld>
</file>

<file path=ppt/theme/theme1.xml><?xml version="1.0" encoding="utf-8"?>
<a:theme xmlns:a="http://schemas.openxmlformats.org/drawingml/2006/main" name="4_UiB_norsk_rød-gen">
  <a:themeElements>
    <a:clrScheme name="Egendefinert 2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2015-NyMal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2015-NyMal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UiB_english_blue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579</Words>
  <Application>Microsoft Office PowerPoint</Application>
  <PresentationFormat>Skjermfremvisning (4:3)</PresentationFormat>
  <Paragraphs>141</Paragraphs>
  <Slides>18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18</vt:i4>
      </vt:variant>
    </vt:vector>
  </HeadingPairs>
  <TitlesOfParts>
    <vt:vector size="31" baseType="lpstr">
      <vt:lpstr>ＭＳ Ｐゴシック</vt:lpstr>
      <vt:lpstr>Adobe Garamond Pro</vt:lpstr>
      <vt:lpstr>Arial</vt:lpstr>
      <vt:lpstr>Calibri</vt:lpstr>
      <vt:lpstr>Calibri Light</vt:lpstr>
      <vt:lpstr>Myriad Pro</vt:lpstr>
      <vt:lpstr>Times New Roman</vt:lpstr>
      <vt:lpstr>Wingdings</vt:lpstr>
      <vt:lpstr>4_UiB_norsk_rød-gen</vt:lpstr>
      <vt:lpstr>5_UiB_norsk_rød-gen</vt:lpstr>
      <vt:lpstr>1_Office Theme</vt:lpstr>
      <vt:lpstr>Office-tema</vt:lpstr>
      <vt:lpstr>UiB_english_blue</vt:lpstr>
      <vt:lpstr>PowerPoint-presentasjon</vt:lpstr>
      <vt:lpstr>PowerPoint-presentasjon</vt:lpstr>
      <vt:lpstr>Å få generisk kompetanse inn i utdanningen ved MatNat  </vt:lpstr>
      <vt:lpstr>PowerPoint-presentasjon</vt:lpstr>
      <vt:lpstr>PowerPoint-presentasjon</vt:lpstr>
      <vt:lpstr>PowerPoint-presentasjon</vt:lpstr>
      <vt:lpstr>PowerPoint-presentasjon</vt:lpstr>
      <vt:lpstr> 9 Hovedanbefalinger (1):</vt:lpstr>
      <vt:lpstr>9 Hovedanbefalinger (2):</vt:lpstr>
      <vt:lpstr>Vi ønsker omfattende endringer der tiltakene har ulike ressursbehov og utfordringer:</vt:lpstr>
      <vt:lpstr>PowerPoint-presentasjon</vt:lpstr>
      <vt:lpstr>PowerPoint-presentasjon</vt:lpstr>
      <vt:lpstr>PowerPoint-presentasjon</vt:lpstr>
      <vt:lpstr>PowerPoint-presentasjon</vt:lpstr>
      <vt:lpstr>  Noen «eksterne» ressurser</vt:lpstr>
      <vt:lpstr>  Veien videre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Harald Walderhaug</dc:creator>
  <cp:lastModifiedBy>Ingrid W. Solhøy</cp:lastModifiedBy>
  <cp:revision>102</cp:revision>
  <dcterms:created xsi:type="dcterms:W3CDTF">2018-03-21T23:05:01Z</dcterms:created>
  <dcterms:modified xsi:type="dcterms:W3CDTF">2018-12-18T13:50:44Z</dcterms:modified>
</cp:coreProperties>
</file>