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3" r:id="rId2"/>
    <p:sldId id="272" r:id="rId3"/>
    <p:sldId id="273" r:id="rId4"/>
    <p:sldId id="292" r:id="rId5"/>
    <p:sldId id="293" r:id="rId6"/>
    <p:sldId id="274" r:id="rId7"/>
    <p:sldId id="290" r:id="rId8"/>
    <p:sldId id="291" r:id="rId9"/>
    <p:sldId id="275" r:id="rId10"/>
    <p:sldId id="276" r:id="rId11"/>
    <p:sldId id="277" r:id="rId12"/>
    <p:sldId id="278" r:id="rId13"/>
    <p:sldId id="279" r:id="rId14"/>
    <p:sldId id="280" r:id="rId15"/>
    <p:sldId id="282" r:id="rId16"/>
    <p:sldId id="281" r:id="rId17"/>
    <p:sldId id="283" r:id="rId18"/>
    <p:sldId id="289" r:id="rId19"/>
    <p:sldId id="286" r:id="rId20"/>
    <p:sldId id="284" r:id="rId21"/>
    <p:sldId id="287" r:id="rId22"/>
    <p:sldId id="288" r:id="rId23"/>
    <p:sldId id="257" r:id="rId24"/>
    <p:sldId id="261" r:id="rId25"/>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8ACF6A10-BF9C-4111-8906-7AFB24F1911E}">
          <p14:sldIdLst>
            <p14:sldId id="263"/>
            <p14:sldId id="272"/>
            <p14:sldId id="273"/>
            <p14:sldId id="292"/>
            <p14:sldId id="293"/>
            <p14:sldId id="274"/>
            <p14:sldId id="290"/>
            <p14:sldId id="291"/>
            <p14:sldId id="275"/>
            <p14:sldId id="276"/>
            <p14:sldId id="277"/>
            <p14:sldId id="278"/>
            <p14:sldId id="279"/>
            <p14:sldId id="280"/>
            <p14:sldId id="282"/>
            <p14:sldId id="281"/>
            <p14:sldId id="283"/>
            <p14:sldId id="289"/>
            <p14:sldId id="286"/>
            <p14:sldId id="284"/>
            <p14:sldId id="287"/>
            <p14:sldId id="288"/>
            <p14:sldId id="257"/>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A968"/>
    <a:srgbClr val="E44E46"/>
    <a:srgbClr val="E65343"/>
    <a:srgbClr val="DB3F3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33" autoAdjust="0"/>
    <p:restoredTop sz="71292" autoAdjust="0"/>
  </p:normalViewPr>
  <p:slideViewPr>
    <p:cSldViewPr>
      <p:cViewPr varScale="1">
        <p:scale>
          <a:sx n="82" d="100"/>
          <a:sy n="82" d="100"/>
        </p:scale>
        <p:origin x="2076" y="8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100" d="100"/>
          <a:sy n="100" d="100"/>
        </p:scale>
        <p:origin x="-355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ED70CDE-D9CE-4354-94E4-1FD6DB967311}" type="datetimeFigureOut">
              <a:rPr lang="nb-NO" smtClean="0"/>
              <a:t>29.11.2017</a:t>
            </a:fld>
            <a:endParaRPr lang="nb-NO"/>
          </a:p>
        </p:txBody>
      </p:sp>
      <p:sp>
        <p:nvSpPr>
          <p:cNvPr id="4" name="Plassholder for bunn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CA25AF9-6F74-472F-B3FF-34E5DD318366}" type="slidenum">
              <a:rPr lang="nb-NO" smtClean="0"/>
              <a:t>‹#›</a:t>
            </a:fld>
            <a:endParaRPr lang="nb-NO"/>
          </a:p>
        </p:txBody>
      </p:sp>
    </p:spTree>
    <p:extLst>
      <p:ext uri="{BB962C8B-B14F-4D97-AF65-F5344CB8AC3E}">
        <p14:creationId xmlns:p14="http://schemas.microsoft.com/office/powerpoint/2010/main" val="2805144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FDDE89A-F0D7-4FF6-B2F1-98DC7792C91E}" type="datetimeFigureOut">
              <a:rPr lang="nb-NO" smtClean="0"/>
              <a:t>29.11.2017</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F8A2AF7-2D85-4421-9B02-2B5F9CC37447}" type="slidenum">
              <a:rPr lang="nb-NO" smtClean="0"/>
              <a:t>‹#›</a:t>
            </a:fld>
            <a:endParaRPr lang="nb-NO"/>
          </a:p>
        </p:txBody>
      </p:sp>
    </p:spTree>
    <p:extLst>
      <p:ext uri="{BB962C8B-B14F-4D97-AF65-F5344CB8AC3E}">
        <p14:creationId xmlns:p14="http://schemas.microsoft.com/office/powerpoint/2010/main" val="25884462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STB, </a:t>
            </a:r>
            <a:r>
              <a:rPr lang="nb-NO" baseline="0" dirty="0" smtClean="0"/>
              <a:t>BIG: doktorgrader.</a:t>
            </a: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Vi legger presentasjonen og Endelige </a:t>
            </a:r>
            <a:r>
              <a:rPr lang="nb-NO" baseline="0" dirty="0" err="1" smtClean="0"/>
              <a:t>filsettet</a:t>
            </a:r>
            <a:r>
              <a:rPr lang="nb-NO" baseline="0" dirty="0" smtClean="0"/>
              <a:t> kan vi legge ut på MN wiki. (Legg det under tall statistikker og rapporter.)</a:t>
            </a:r>
            <a:endParaRPr lang="nb-NO" dirty="0" smtClean="0"/>
          </a:p>
          <a:p>
            <a:r>
              <a:rPr lang="nb-NO" dirty="0" smtClean="0"/>
              <a:t> (i H2016 brukte vi 55 minutt! Det kom mange spørsmål</a:t>
            </a:r>
            <a:r>
              <a:rPr lang="nb-NO" baseline="0" dirty="0" smtClean="0"/>
              <a:t> og </a:t>
            </a:r>
            <a:r>
              <a:rPr lang="nb-NO" baseline="0" dirty="0" err="1" smtClean="0"/>
              <a:t>kommentarar</a:t>
            </a:r>
            <a:r>
              <a:rPr lang="nb-NO" baseline="0" dirty="0" smtClean="0"/>
              <a:t> undervegs. Det er nyttig om Eli kan være med på heile møtet).</a:t>
            </a:r>
            <a:endParaRPr lang="nb-NO" dirty="0" smtClean="0"/>
          </a:p>
        </p:txBody>
      </p:sp>
      <p:sp>
        <p:nvSpPr>
          <p:cNvPr id="4" name="Plassholder for lysbildenummer 3"/>
          <p:cNvSpPr>
            <a:spLocks noGrp="1"/>
          </p:cNvSpPr>
          <p:nvPr>
            <p:ph type="sldNum" sz="quarter" idx="10"/>
          </p:nvPr>
        </p:nvSpPr>
        <p:spPr/>
        <p:txBody>
          <a:bodyPr/>
          <a:lstStyle/>
          <a:p>
            <a:fld id="{EF8A2AF7-2D85-4421-9B02-2B5F9CC37447}" type="slidenum">
              <a:rPr lang="nb-NO" smtClean="0"/>
              <a:t>1</a:t>
            </a:fld>
            <a:endParaRPr lang="nb-NO"/>
          </a:p>
        </p:txBody>
      </p:sp>
    </p:spTree>
    <p:extLst>
      <p:ext uri="{BB962C8B-B14F-4D97-AF65-F5344CB8AC3E}">
        <p14:creationId xmlns:p14="http://schemas.microsoft.com/office/powerpoint/2010/main" val="2359155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Her ser vi hvordan </a:t>
            </a:r>
            <a:r>
              <a:rPr lang="nb-NO" dirty="0" err="1" smtClean="0"/>
              <a:t>søknadsdata</a:t>
            </a:r>
            <a:r>
              <a:rPr lang="nb-NO" dirty="0" smtClean="0"/>
              <a:t> for våre</a:t>
            </a:r>
            <a:r>
              <a:rPr lang="nb-NO" baseline="0" dirty="0" smtClean="0"/>
              <a:t> ulike opptak fordeler seg.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r>
              <a:rPr lang="nb-NO" baseline="0" dirty="0" smtClean="0"/>
              <a:t>INTGRAD: </a:t>
            </a:r>
            <a:r>
              <a:rPr lang="nb-NO" sz="1200" kern="1200" dirty="0" err="1" smtClean="0">
                <a:solidFill>
                  <a:schemeClr val="tx1"/>
                </a:solidFill>
                <a:effectLst/>
                <a:latin typeface="+mn-lt"/>
                <a:ea typeface="+mn-ea"/>
                <a:cs typeface="+mn-cs"/>
              </a:rPr>
              <a:t>fleire</a:t>
            </a:r>
            <a:r>
              <a:rPr lang="nb-NO" sz="1200" kern="1200" dirty="0" smtClean="0">
                <a:solidFill>
                  <a:schemeClr val="tx1"/>
                </a:solidFill>
                <a:effectLst/>
                <a:latin typeface="+mn-lt"/>
                <a:ea typeface="+mn-ea"/>
                <a:cs typeface="+mn-cs"/>
              </a:rPr>
              <a:t> slapp igjennom i 1 runde. I år hadde SA «arbeidsstuer» der fakultetene vurderte primærsøkerne. I utgangspunktet er dette </a:t>
            </a:r>
            <a:r>
              <a:rPr lang="nb-NO" sz="1200" kern="1200" dirty="0" err="1" smtClean="0">
                <a:solidFill>
                  <a:schemeClr val="tx1"/>
                </a:solidFill>
                <a:effectLst/>
                <a:latin typeface="+mn-lt"/>
                <a:ea typeface="+mn-ea"/>
                <a:cs typeface="+mn-cs"/>
              </a:rPr>
              <a:t>ein</a:t>
            </a:r>
            <a:r>
              <a:rPr lang="nb-NO" sz="1200" kern="1200" dirty="0" smtClean="0">
                <a:solidFill>
                  <a:schemeClr val="tx1"/>
                </a:solidFill>
                <a:effectLst/>
                <a:latin typeface="+mn-lt"/>
                <a:ea typeface="+mn-ea"/>
                <a:cs typeface="+mn-cs"/>
              </a:rPr>
              <a:t> »grovsortering». I år slapp </a:t>
            </a:r>
            <a:r>
              <a:rPr lang="nb-NO" sz="1200" kern="1200" dirty="0" err="1" smtClean="0">
                <a:solidFill>
                  <a:schemeClr val="tx1"/>
                </a:solidFill>
                <a:effectLst/>
                <a:latin typeface="+mn-lt"/>
                <a:ea typeface="+mn-ea"/>
                <a:cs typeface="+mn-cs"/>
              </a:rPr>
              <a:t>fleire</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vidare</a:t>
            </a:r>
            <a:r>
              <a:rPr lang="nb-NO" sz="1200" kern="1200" dirty="0" smtClean="0">
                <a:solidFill>
                  <a:schemeClr val="tx1"/>
                </a:solidFill>
                <a:effectLst/>
                <a:latin typeface="+mn-lt"/>
                <a:ea typeface="+mn-ea"/>
                <a:cs typeface="+mn-cs"/>
              </a:rPr>
              <a:t> til 2 runde enn tidelgare år. For eksempel vart det </a:t>
            </a:r>
            <a:r>
              <a:rPr lang="nb-NO" sz="1200" kern="1200" dirty="0" err="1" smtClean="0">
                <a:solidFill>
                  <a:schemeClr val="tx1"/>
                </a:solidFill>
                <a:effectLst/>
                <a:latin typeface="+mn-lt"/>
                <a:ea typeface="+mn-ea"/>
                <a:cs typeface="+mn-cs"/>
              </a:rPr>
              <a:t>ikkje</a:t>
            </a:r>
            <a:r>
              <a:rPr lang="nb-NO" sz="1200" kern="1200" dirty="0" smtClean="0">
                <a:solidFill>
                  <a:schemeClr val="tx1"/>
                </a:solidFill>
                <a:effectLst/>
                <a:latin typeface="+mn-lt"/>
                <a:ea typeface="+mn-ea"/>
                <a:cs typeface="+mn-cs"/>
              </a:rPr>
              <a:t> sett på finansieringen i første runde. Formålet var at </a:t>
            </a:r>
            <a:r>
              <a:rPr lang="nb-NO" sz="1200" kern="1200" dirty="0" err="1" smtClean="0">
                <a:solidFill>
                  <a:schemeClr val="tx1"/>
                </a:solidFill>
                <a:effectLst/>
                <a:latin typeface="+mn-lt"/>
                <a:ea typeface="+mn-ea"/>
                <a:cs typeface="+mn-cs"/>
              </a:rPr>
              <a:t>fleire</a:t>
            </a:r>
            <a:r>
              <a:rPr lang="nb-NO" sz="1200" kern="1200" dirty="0" smtClean="0">
                <a:solidFill>
                  <a:schemeClr val="tx1"/>
                </a:solidFill>
                <a:effectLst/>
                <a:latin typeface="+mn-lt"/>
                <a:ea typeface="+mn-ea"/>
                <a:cs typeface="+mn-cs"/>
              </a:rPr>
              <a:t> søkere skulle bli </a:t>
            </a:r>
            <a:r>
              <a:rPr lang="nb-NO" sz="1200" kern="1200" dirty="0" err="1" smtClean="0">
                <a:solidFill>
                  <a:schemeClr val="tx1"/>
                </a:solidFill>
                <a:effectLst/>
                <a:latin typeface="+mn-lt"/>
                <a:ea typeface="+mn-ea"/>
                <a:cs typeface="+mn-cs"/>
              </a:rPr>
              <a:t>fagleg</a:t>
            </a:r>
            <a:r>
              <a:rPr lang="nb-NO" sz="1200" kern="1200" dirty="0" smtClean="0">
                <a:solidFill>
                  <a:schemeClr val="tx1"/>
                </a:solidFill>
                <a:effectLst/>
                <a:latin typeface="+mn-lt"/>
                <a:ea typeface="+mn-ea"/>
                <a:cs typeface="+mn-cs"/>
              </a:rPr>
              <a:t> vurdert og at instituttene skulle overbooke. Dette førte også til </a:t>
            </a:r>
            <a:r>
              <a:rPr lang="nb-NO" sz="1200" kern="1200" dirty="0" err="1" smtClean="0">
                <a:solidFill>
                  <a:schemeClr val="tx1"/>
                </a:solidFill>
                <a:effectLst/>
                <a:latin typeface="+mn-lt"/>
                <a:ea typeface="+mn-ea"/>
                <a:cs typeface="+mn-cs"/>
              </a:rPr>
              <a:t>meir</a:t>
            </a:r>
            <a:r>
              <a:rPr lang="nb-NO" sz="1200" kern="1200" dirty="0" smtClean="0">
                <a:solidFill>
                  <a:schemeClr val="tx1"/>
                </a:solidFill>
                <a:effectLst/>
                <a:latin typeface="+mn-lt"/>
                <a:ea typeface="+mn-ea"/>
                <a:cs typeface="+mn-cs"/>
              </a:rPr>
              <a:t> arbeid for instituttene.  Eksempel: informatikk: dette er universalt. </a:t>
            </a:r>
            <a:r>
              <a:rPr lang="nb-NO" sz="1200" kern="1200" dirty="0" err="1" smtClean="0">
                <a:solidFill>
                  <a:schemeClr val="tx1"/>
                </a:solidFill>
                <a:effectLst/>
                <a:latin typeface="+mn-lt"/>
                <a:ea typeface="+mn-ea"/>
                <a:cs typeface="+mn-cs"/>
              </a:rPr>
              <a:t>Informatik</a:t>
            </a:r>
            <a:r>
              <a:rPr lang="nb-NO" sz="1200" kern="1200" dirty="0" smtClean="0">
                <a:solidFill>
                  <a:schemeClr val="tx1"/>
                </a:solidFill>
                <a:effectLst/>
                <a:latin typeface="+mn-lt"/>
                <a:ea typeface="+mn-ea"/>
                <a:cs typeface="+mn-cs"/>
              </a:rPr>
              <a:t> hadde i denne runden over 100 . </a:t>
            </a:r>
          </a:p>
          <a:p>
            <a:r>
              <a:rPr lang="nb-NO" sz="1200" kern="1200" dirty="0" smtClean="0">
                <a:solidFill>
                  <a:schemeClr val="tx1"/>
                </a:solidFill>
                <a:effectLst/>
                <a:latin typeface="+mn-lt"/>
                <a:ea typeface="+mn-ea"/>
                <a:cs typeface="+mn-cs"/>
              </a:rPr>
              <a:t>REALITETSBEHANDLING. søkere. </a:t>
            </a:r>
            <a:r>
              <a:rPr lang="nn-NO" sz="1200" kern="1200" dirty="0" smtClean="0">
                <a:solidFill>
                  <a:schemeClr val="tx1"/>
                </a:solidFill>
                <a:effectLst/>
                <a:latin typeface="+mn-lt"/>
                <a:ea typeface="+mn-ea"/>
                <a:cs typeface="+mn-cs"/>
              </a:rPr>
              <a:t>Dei ga tilbod til 25 </a:t>
            </a:r>
            <a:r>
              <a:rPr lang="nn-NO" sz="1200" kern="1200" dirty="0" err="1" smtClean="0">
                <a:solidFill>
                  <a:schemeClr val="tx1"/>
                </a:solidFill>
                <a:effectLst/>
                <a:latin typeface="+mn-lt"/>
                <a:ea typeface="+mn-ea"/>
                <a:cs typeface="+mn-cs"/>
              </a:rPr>
              <a:t>stykker</a:t>
            </a:r>
            <a:r>
              <a:rPr lang="nn-NO" sz="1200" kern="1200" dirty="0" smtClean="0">
                <a:solidFill>
                  <a:schemeClr val="tx1"/>
                </a:solidFill>
                <a:effectLst/>
                <a:latin typeface="+mn-lt"/>
                <a:ea typeface="+mn-ea"/>
                <a:cs typeface="+mn-cs"/>
              </a:rPr>
              <a:t> og 1 student kom. Eit resultat av dette er at informatikk i årets runde trekker seg </a:t>
            </a:r>
            <a:r>
              <a:rPr lang="nn-NO" sz="1200" kern="1200" dirty="0" err="1" smtClean="0">
                <a:solidFill>
                  <a:schemeClr val="tx1"/>
                </a:solidFill>
                <a:effectLst/>
                <a:latin typeface="+mn-lt"/>
                <a:ea typeface="+mn-ea"/>
                <a:cs typeface="+mn-cs"/>
              </a:rPr>
              <a:t>fra</a:t>
            </a:r>
            <a:r>
              <a:rPr lang="nn-NO" sz="1200" kern="1200" dirty="0" smtClean="0">
                <a:solidFill>
                  <a:schemeClr val="tx1"/>
                </a:solidFill>
                <a:effectLst/>
                <a:latin typeface="+mn-lt"/>
                <a:ea typeface="+mn-ea"/>
                <a:cs typeface="+mn-cs"/>
              </a:rPr>
              <a:t> det internasjonale opptaket.</a:t>
            </a:r>
            <a:endParaRPr lang="nb-NO" sz="1200" kern="1200" dirty="0" smtClean="0">
              <a:solidFill>
                <a:schemeClr val="tx1"/>
              </a:solidFill>
              <a:effectLst/>
              <a:latin typeface="+mn-lt"/>
              <a:ea typeface="+mn-ea"/>
              <a:cs typeface="+mn-cs"/>
            </a:endParaRPr>
          </a:p>
          <a:p>
            <a:r>
              <a:rPr lang="nn-NO" sz="1200" kern="1200" dirty="0" smtClean="0">
                <a:solidFill>
                  <a:schemeClr val="tx1"/>
                </a:solidFill>
                <a:effectLst/>
                <a:latin typeface="+mn-lt"/>
                <a:ea typeface="+mn-ea"/>
                <a:cs typeface="+mn-cs"/>
              </a:rPr>
              <a:t>På den andre sida opplevde BIO at dei ga 16 </a:t>
            </a:r>
            <a:r>
              <a:rPr lang="nn-NO" sz="1200" kern="1200" dirty="0" err="1" smtClean="0">
                <a:solidFill>
                  <a:schemeClr val="tx1"/>
                </a:solidFill>
                <a:effectLst/>
                <a:latin typeface="+mn-lt"/>
                <a:ea typeface="+mn-ea"/>
                <a:cs typeface="+mn-cs"/>
              </a:rPr>
              <a:t>tilbud</a:t>
            </a:r>
            <a:r>
              <a:rPr lang="nn-NO" sz="1200" kern="1200" dirty="0" smtClean="0">
                <a:solidFill>
                  <a:schemeClr val="tx1"/>
                </a:solidFill>
                <a:effectLst/>
                <a:latin typeface="+mn-lt"/>
                <a:ea typeface="+mn-ea"/>
                <a:cs typeface="+mn-cs"/>
              </a:rPr>
              <a:t> og 8 </a:t>
            </a:r>
            <a:r>
              <a:rPr lang="nn-NO" sz="1200" kern="1200" dirty="0" err="1" smtClean="0">
                <a:solidFill>
                  <a:schemeClr val="tx1"/>
                </a:solidFill>
                <a:effectLst/>
                <a:latin typeface="+mn-lt"/>
                <a:ea typeface="+mn-ea"/>
                <a:cs typeface="+mn-cs"/>
              </a:rPr>
              <a:t>stykker</a:t>
            </a:r>
            <a:r>
              <a:rPr lang="nn-NO" sz="1200" kern="1200" dirty="0" smtClean="0">
                <a:solidFill>
                  <a:schemeClr val="tx1"/>
                </a:solidFill>
                <a:effectLst/>
                <a:latin typeface="+mn-lt"/>
                <a:ea typeface="+mn-ea"/>
                <a:cs typeface="+mn-cs"/>
              </a:rPr>
              <a:t> kom. Ein del av desse var «</a:t>
            </a:r>
            <a:r>
              <a:rPr lang="nn-NO" sz="1200" kern="1200" dirty="0" err="1" smtClean="0">
                <a:solidFill>
                  <a:schemeClr val="tx1"/>
                </a:solidFill>
                <a:effectLst/>
                <a:latin typeface="+mn-lt"/>
                <a:ea typeface="+mn-ea"/>
                <a:cs typeface="+mn-cs"/>
              </a:rPr>
              <a:t>crem</a:t>
            </a:r>
            <a:r>
              <a:rPr lang="nn-NO" sz="1200" kern="1200" dirty="0" smtClean="0">
                <a:solidFill>
                  <a:schemeClr val="tx1"/>
                </a:solidFill>
                <a:effectLst/>
                <a:latin typeface="+mn-lt"/>
                <a:ea typeface="+mn-ea"/>
                <a:cs typeface="+mn-cs"/>
              </a:rPr>
              <a:t>-de-la-</a:t>
            </a:r>
            <a:r>
              <a:rPr lang="nn-NO" sz="1200" kern="1200" dirty="0" err="1" smtClean="0">
                <a:solidFill>
                  <a:schemeClr val="tx1"/>
                </a:solidFill>
                <a:effectLst/>
                <a:latin typeface="+mn-lt"/>
                <a:ea typeface="+mn-ea"/>
                <a:cs typeface="+mn-cs"/>
              </a:rPr>
              <a:t>crem</a:t>
            </a:r>
            <a:r>
              <a:rPr lang="nn-NO" sz="1200" kern="1200" dirty="0" smtClean="0">
                <a:solidFill>
                  <a:schemeClr val="tx1"/>
                </a:solidFill>
                <a:effectLst/>
                <a:latin typeface="+mn-lt"/>
                <a:ea typeface="+mn-ea"/>
                <a:cs typeface="+mn-cs"/>
              </a:rPr>
              <a:t>» </a:t>
            </a:r>
            <a:r>
              <a:rPr lang="nn-NO" sz="1200" kern="1200" dirty="0" err="1" smtClean="0">
                <a:solidFill>
                  <a:schemeClr val="tx1"/>
                </a:solidFill>
                <a:effectLst/>
                <a:latin typeface="+mn-lt"/>
                <a:ea typeface="+mn-ea"/>
                <a:cs typeface="+mn-cs"/>
              </a:rPr>
              <a:t>fra</a:t>
            </a:r>
            <a:r>
              <a:rPr lang="nn-NO" sz="1200" kern="1200" dirty="0" smtClean="0">
                <a:solidFill>
                  <a:schemeClr val="tx1"/>
                </a:solidFill>
                <a:effectLst/>
                <a:latin typeface="+mn-lt"/>
                <a:ea typeface="+mn-ea"/>
                <a:cs typeface="+mn-cs"/>
              </a:rPr>
              <a:t> USA. Dette har nok litt bakgrunn i pilotprosjektet der de hadde </a:t>
            </a:r>
            <a:r>
              <a:rPr lang="nn-NO" sz="1200" kern="1200" dirty="0" err="1" smtClean="0">
                <a:solidFill>
                  <a:schemeClr val="tx1"/>
                </a:solidFill>
                <a:effectLst/>
                <a:latin typeface="+mn-lt"/>
                <a:ea typeface="+mn-ea"/>
                <a:cs typeface="+mn-cs"/>
              </a:rPr>
              <a:t>målrettet</a:t>
            </a:r>
            <a:r>
              <a:rPr lang="nn-NO" sz="1200" kern="1200" dirty="0" smtClean="0">
                <a:solidFill>
                  <a:schemeClr val="tx1"/>
                </a:solidFill>
                <a:effectLst/>
                <a:latin typeface="+mn-lt"/>
                <a:ea typeface="+mn-ea"/>
                <a:cs typeface="+mn-cs"/>
              </a:rPr>
              <a:t> informasjon (</a:t>
            </a:r>
            <a:r>
              <a:rPr lang="nn-NO" sz="1200" kern="1200" dirty="0" err="1" smtClean="0">
                <a:solidFill>
                  <a:schemeClr val="tx1"/>
                </a:solidFill>
                <a:effectLst/>
                <a:latin typeface="+mn-lt"/>
                <a:ea typeface="+mn-ea"/>
                <a:cs typeface="+mn-cs"/>
              </a:rPr>
              <a:t>facebook</a:t>
            </a:r>
            <a:r>
              <a:rPr lang="nn-NO" sz="1200" kern="1200" dirty="0" smtClean="0">
                <a:solidFill>
                  <a:schemeClr val="tx1"/>
                </a:solidFill>
                <a:effectLst/>
                <a:latin typeface="+mn-lt"/>
                <a:ea typeface="+mn-ea"/>
                <a:cs typeface="+mn-cs"/>
              </a:rPr>
              <a:t> og </a:t>
            </a:r>
            <a:r>
              <a:rPr lang="nn-NO" sz="1200" kern="1200" dirty="0" err="1" smtClean="0">
                <a:solidFill>
                  <a:schemeClr val="tx1"/>
                </a:solidFill>
                <a:effectLst/>
                <a:latin typeface="+mn-lt"/>
                <a:ea typeface="+mn-ea"/>
                <a:cs typeface="+mn-cs"/>
              </a:rPr>
              <a:t>adwords</a:t>
            </a:r>
            <a:r>
              <a:rPr lang="nn-NO" sz="1200" kern="1200" dirty="0" smtClean="0">
                <a:solidFill>
                  <a:schemeClr val="tx1"/>
                </a:solidFill>
                <a:effectLst/>
                <a:latin typeface="+mn-lt"/>
                <a:ea typeface="+mn-ea"/>
                <a:cs typeface="+mn-cs"/>
              </a:rPr>
              <a:t>).</a:t>
            </a:r>
          </a:p>
          <a:p>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KVOTE: avviklet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MA-MN: </a:t>
            </a:r>
            <a:r>
              <a:rPr lang="nb-NO" sz="1200" kern="1200" dirty="0" err="1" smtClean="0">
                <a:solidFill>
                  <a:schemeClr val="tx1"/>
                </a:solidFill>
                <a:effectLst/>
                <a:latin typeface="+mn-lt"/>
                <a:ea typeface="+mn-ea"/>
                <a:cs typeface="+mn-cs"/>
              </a:rPr>
              <a:t>Søknadsdata</a:t>
            </a:r>
            <a:r>
              <a:rPr lang="nb-NO" sz="1200" kern="1200" dirty="0" smtClean="0">
                <a:solidFill>
                  <a:schemeClr val="tx1"/>
                </a:solidFill>
                <a:effectLst/>
                <a:latin typeface="+mn-lt"/>
                <a:ea typeface="+mn-ea"/>
                <a:cs typeface="+mn-cs"/>
              </a:rPr>
              <a:t> for MA-MN: viser alltid høstopptak! Vi har også våropptak som </a:t>
            </a:r>
            <a:r>
              <a:rPr lang="nb-NO" sz="1200" kern="1200" dirty="0" err="1" smtClean="0">
                <a:solidFill>
                  <a:schemeClr val="tx1"/>
                </a:solidFill>
                <a:effectLst/>
                <a:latin typeface="+mn-lt"/>
                <a:ea typeface="+mn-ea"/>
                <a:cs typeface="+mn-cs"/>
              </a:rPr>
              <a:t>ikkje</a:t>
            </a:r>
            <a:r>
              <a:rPr lang="nb-NO" sz="1200" kern="1200" dirty="0" smtClean="0">
                <a:solidFill>
                  <a:schemeClr val="tx1"/>
                </a:solidFill>
                <a:effectLst/>
                <a:latin typeface="+mn-lt"/>
                <a:ea typeface="+mn-ea"/>
                <a:cs typeface="+mn-cs"/>
              </a:rPr>
              <a:t> kjem fram her. For eksempel hadde vi </a:t>
            </a:r>
            <a:r>
              <a:rPr lang="nb-NO" sz="1200" kern="1200" dirty="0" err="1" smtClean="0">
                <a:solidFill>
                  <a:schemeClr val="tx1"/>
                </a:solidFill>
                <a:effectLst/>
                <a:latin typeface="+mn-lt"/>
                <a:ea typeface="+mn-ea"/>
                <a:cs typeface="+mn-cs"/>
              </a:rPr>
              <a:t>føøgende</a:t>
            </a:r>
            <a:r>
              <a:rPr lang="nb-NO" sz="1200" kern="1200" dirty="0" smtClean="0">
                <a:solidFill>
                  <a:schemeClr val="tx1"/>
                </a:solidFill>
                <a:effectLst/>
                <a:latin typeface="+mn-lt"/>
                <a:ea typeface="+mn-ea"/>
                <a:cs typeface="+mn-cs"/>
              </a:rPr>
              <a:t> møtt tall: 67 (15) 71 (16) 87 (17).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NOM: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OVERBAMN: stort sett stabilt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POSTSTUD: stort sett stabilt.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UTVEKSLING: i 2016 </a:t>
            </a:r>
            <a:r>
              <a:rPr lang="nb-NO" baseline="0" dirty="0" err="1" smtClean="0"/>
              <a:t>såg</a:t>
            </a:r>
            <a:r>
              <a:rPr lang="nb-NO" baseline="0" dirty="0" smtClean="0"/>
              <a:t> vi at det var 130 og det er 149 som møter. Dette skyldes at 130 er Primærsøkere, altså at vi får inn en del 2. prioritertsøkere. Men det er </a:t>
            </a:r>
            <a:r>
              <a:rPr lang="nb-NO" baseline="0" dirty="0" err="1" smtClean="0"/>
              <a:t>fleire</a:t>
            </a:r>
            <a:r>
              <a:rPr lang="nb-NO" baseline="0" dirty="0" smtClean="0"/>
              <a:t> som møter opp i 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Se på totaltallet for møtt. Vi rigger for 1442 studenter. Alle disse skal ha tilpasset informasjon fra studieadministrasjonen! Vi bruker også masse tid på å behandle søknader i heile organisasjonen.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Kven er poststudierettssøkerne? Dette spørsmålet kom opp på onsdagsmøte 2016. om det er tid kan </a:t>
            </a:r>
            <a:r>
              <a:rPr lang="nb-NO" baseline="0" dirty="0" err="1" smtClean="0"/>
              <a:t>ein</a:t>
            </a:r>
            <a:r>
              <a:rPr lang="nb-NO" baseline="0" dirty="0" smtClean="0"/>
              <a:t> gjerne sei </a:t>
            </a:r>
            <a:r>
              <a:rPr lang="nb-NO" baseline="0" dirty="0" err="1" smtClean="0"/>
              <a:t>noko</a:t>
            </a:r>
            <a:r>
              <a:rPr lang="nb-NO" baseline="0" dirty="0" smtClean="0"/>
              <a:t> om dette til neste år 2017.</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10</a:t>
            </a:fld>
            <a:endParaRPr lang="nb-NO"/>
          </a:p>
        </p:txBody>
      </p:sp>
    </p:spTree>
    <p:extLst>
      <p:ext uri="{BB962C8B-B14F-4D97-AF65-F5344CB8AC3E}">
        <p14:creationId xmlns:p14="http://schemas.microsoft.com/office/powerpoint/2010/main" val="3579132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tillegg kommer ca. 400 </a:t>
            </a:r>
            <a:r>
              <a:rPr lang="nb-NO" dirty="0" err="1" smtClean="0"/>
              <a:t>ph.d</a:t>
            </a:r>
            <a:r>
              <a:rPr lang="nb-NO" dirty="0" smtClean="0"/>
              <a:t> kandidater. Generelt sett, har</a:t>
            </a:r>
            <a:r>
              <a:rPr lang="nb-NO" baseline="0" dirty="0" smtClean="0"/>
              <a:t> vi en økning. Vi har mange i systemet vårt. Vi har fått flere som kommer inn, men ikke like mange kommer ut. Vi tar inn flest BA </a:t>
            </a:r>
            <a:r>
              <a:rPr lang="nb-NO" baseline="0" dirty="0" err="1" smtClean="0"/>
              <a:t>studentar</a:t>
            </a:r>
            <a:r>
              <a:rPr lang="nb-NO" baseline="0" dirty="0" smtClean="0"/>
              <a:t>. Men vi må </a:t>
            </a:r>
            <a:r>
              <a:rPr lang="nb-NO" baseline="0" dirty="0" err="1" smtClean="0"/>
              <a:t>hugse</a:t>
            </a:r>
            <a:r>
              <a:rPr lang="nb-NO" baseline="0" dirty="0" smtClean="0"/>
              <a:t> på at vi tar opp </a:t>
            </a:r>
            <a:r>
              <a:rPr lang="nb-NO" baseline="0" dirty="0" err="1" smtClean="0"/>
              <a:t>masterstudentar</a:t>
            </a:r>
            <a:r>
              <a:rPr lang="nb-NO" baseline="0" dirty="0" smtClean="0"/>
              <a:t> også på vårsemesteret. I </a:t>
            </a:r>
            <a:r>
              <a:rPr lang="nb-NO" baseline="0" dirty="0" err="1" smtClean="0"/>
              <a:t>raporteringsmøtet</a:t>
            </a:r>
            <a:r>
              <a:rPr lang="nb-NO" baseline="0" dirty="0" smtClean="0"/>
              <a:t> sa </a:t>
            </a:r>
            <a:r>
              <a:rPr lang="nb-NO" baseline="0" dirty="0" err="1" smtClean="0"/>
              <a:t>dei</a:t>
            </a:r>
            <a:r>
              <a:rPr lang="nb-NO" baseline="0" dirty="0" smtClean="0"/>
              <a:t> at generelt sett så </a:t>
            </a:r>
            <a:r>
              <a:rPr lang="nb-NO" baseline="0" dirty="0" err="1" smtClean="0"/>
              <a:t>ynskjer</a:t>
            </a:r>
            <a:r>
              <a:rPr lang="nb-NO" baseline="0" dirty="0" smtClean="0"/>
              <a:t> KD at når </a:t>
            </a:r>
            <a:r>
              <a:rPr lang="nb-NO" baseline="0" dirty="0" err="1" smtClean="0"/>
              <a:t>dei</a:t>
            </a:r>
            <a:r>
              <a:rPr lang="nb-NO" baseline="0" dirty="0" smtClean="0"/>
              <a:t> finansiere 1 studieplass, så </a:t>
            </a:r>
            <a:r>
              <a:rPr lang="nb-NO" baseline="0" dirty="0" err="1" smtClean="0"/>
              <a:t>forventar</a:t>
            </a:r>
            <a:r>
              <a:rPr lang="nb-NO" baseline="0" dirty="0" smtClean="0"/>
              <a:t> </a:t>
            </a:r>
            <a:r>
              <a:rPr lang="nb-NO" baseline="0" dirty="0" err="1" smtClean="0"/>
              <a:t>dei</a:t>
            </a:r>
            <a:r>
              <a:rPr lang="nb-NO" baseline="0" dirty="0" smtClean="0"/>
              <a:t> å få 60 SP tilbake kvart år. </a:t>
            </a:r>
          </a:p>
          <a:p>
            <a:endParaRPr lang="nb-NO" dirty="0" smtClean="0"/>
          </a:p>
          <a:p>
            <a:r>
              <a:rPr lang="nb-NO" dirty="0" smtClean="0"/>
              <a:t>(talla viser </a:t>
            </a:r>
            <a:r>
              <a:rPr lang="nb-NO" dirty="0" err="1" smtClean="0"/>
              <a:t>semsterregistrerte</a:t>
            </a:r>
            <a:r>
              <a:rPr lang="nb-NO" baseline="0" dirty="0" smtClean="0"/>
              <a:t> studenter betalt og bekrefta utdanningsplan). </a:t>
            </a:r>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11</a:t>
            </a:fld>
            <a:endParaRPr lang="nb-NO"/>
          </a:p>
        </p:txBody>
      </p:sp>
    </p:spTree>
    <p:extLst>
      <p:ext uri="{BB962C8B-B14F-4D97-AF65-F5344CB8AC3E}">
        <p14:creationId xmlns:p14="http://schemas.microsoft.com/office/powerpoint/2010/main" val="1921629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Blant anna er det 29 som er klassifisert som UNG ref. MATSIRK . Den eldste er på poststudierett.</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12</a:t>
            </a:fld>
            <a:endParaRPr lang="nb-NO"/>
          </a:p>
        </p:txBody>
      </p:sp>
    </p:spTree>
    <p:extLst>
      <p:ext uri="{BB962C8B-B14F-4D97-AF65-F5344CB8AC3E}">
        <p14:creationId xmlns:p14="http://schemas.microsoft.com/office/powerpoint/2010/main" val="3100147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Antall regsitereringer er stort. Men tallet presenterer hver registrering. Det vil si at en student melder seg opp til 3 emner, blir det tre registreringer. Vi vet at studenter melder seg til flere enn 3 emner også…</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I</a:t>
            </a:r>
            <a:r>
              <a:rPr lang="nb-NO" baseline="0" dirty="0" smtClean="0"/>
              <a:t> tillegg, vet vi at studenter som tar spesialpensum, ofte ikke blir registrert før de har tatt eksamen. Så tallet er nok høyere! Deler vi tallet på 3: </a:t>
            </a:r>
            <a:r>
              <a:rPr lang="nb-NO" baseline="0" dirty="0" err="1" smtClean="0"/>
              <a:t>ca</a:t>
            </a:r>
            <a:r>
              <a:rPr lang="nb-NO" baseline="0" dirty="0" smtClean="0"/>
              <a:t> 3000.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Denne tabellen brukes </a:t>
            </a:r>
            <a:r>
              <a:rPr lang="nb-NO" baseline="0" dirty="0" err="1" smtClean="0"/>
              <a:t>truleg</a:t>
            </a:r>
            <a:r>
              <a:rPr lang="nb-NO" baseline="0" dirty="0" smtClean="0"/>
              <a:t> til SSB og </a:t>
            </a:r>
            <a:r>
              <a:rPr lang="nb-NO" baseline="0" dirty="0" err="1" smtClean="0"/>
              <a:t>ikkje</a:t>
            </a:r>
            <a:r>
              <a:rPr lang="nb-NO" baseline="0" dirty="0" smtClean="0"/>
              <a:t> DBH. </a:t>
            </a:r>
            <a:r>
              <a:rPr lang="nb-NO" baseline="0" dirty="0" err="1" smtClean="0"/>
              <a:t>Mogleg</a:t>
            </a:r>
            <a:r>
              <a:rPr lang="nb-NO" baseline="0" dirty="0" smtClean="0"/>
              <a:t> NUS koden og for å vite </a:t>
            </a:r>
            <a:r>
              <a:rPr lang="nb-NO" baseline="0" dirty="0" err="1" smtClean="0"/>
              <a:t>antal</a:t>
            </a:r>
            <a:r>
              <a:rPr lang="nb-NO" baseline="0" dirty="0" smtClean="0"/>
              <a:t> studenter som melder deg til NUS koden (fagkoden). </a:t>
            </a: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Håndtering: Vi kan ikke ha spesialordninger for alle som glemmer…..Vi må ha gode rutiner og være streng/konsekvent dersom vi skal få dette til.</a:t>
            </a:r>
          </a:p>
        </p:txBody>
      </p:sp>
      <p:sp>
        <p:nvSpPr>
          <p:cNvPr id="4" name="Plassholder for lysbildenummer 3"/>
          <p:cNvSpPr>
            <a:spLocks noGrp="1"/>
          </p:cNvSpPr>
          <p:nvPr>
            <p:ph type="sldNum" sz="quarter" idx="10"/>
          </p:nvPr>
        </p:nvSpPr>
        <p:spPr/>
        <p:txBody>
          <a:bodyPr/>
          <a:lstStyle/>
          <a:p>
            <a:fld id="{EF8A2AF7-2D85-4421-9B02-2B5F9CC37447}" type="slidenum">
              <a:rPr lang="nb-NO" smtClean="0"/>
              <a:t>13</a:t>
            </a:fld>
            <a:endParaRPr lang="nb-NO"/>
          </a:p>
        </p:txBody>
      </p:sp>
    </p:spTree>
    <p:extLst>
      <p:ext uri="{BB962C8B-B14F-4D97-AF65-F5344CB8AC3E}">
        <p14:creationId xmlns:p14="http://schemas.microsoft.com/office/powerpoint/2010/main" val="238893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Alle fakultet går opp bortsett fra MN. </a:t>
            </a:r>
            <a:endParaRPr lang="nb-NO" dirty="0" smtClean="0"/>
          </a:p>
          <a:p>
            <a:r>
              <a:rPr lang="nb-NO" baseline="0" dirty="0" smtClean="0"/>
              <a:t>Men!: Hugs at vi også har UNIS studenter: I vår 2016 var det 91 som reiste opp (tilbudstall). I heile 2015 var det 75 som reiste opp. 2014 var det 87.</a:t>
            </a:r>
          </a:p>
          <a:p>
            <a:r>
              <a:rPr lang="nb-NO" baseline="0" dirty="0" smtClean="0"/>
              <a:t>Vi har for få som reiser ut. I DBH kan vi spore hvor mange som reiser inn/ut på instituttnivå. </a:t>
            </a:r>
          </a:p>
          <a:p>
            <a:endParaRPr lang="nb-NO" baseline="0" dirty="0" smtClean="0"/>
          </a:p>
          <a:p>
            <a:r>
              <a:rPr lang="nb-NO" baseline="0" dirty="0" smtClean="0"/>
              <a:t>Vi får </a:t>
            </a:r>
            <a:r>
              <a:rPr lang="nb-NO" baseline="0" dirty="0" err="1" smtClean="0"/>
              <a:t>ca</a:t>
            </a:r>
            <a:r>
              <a:rPr lang="nb-NO" baseline="0" dirty="0" smtClean="0"/>
              <a:t>  3000 kr pr student.</a:t>
            </a:r>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14</a:t>
            </a:fld>
            <a:endParaRPr lang="nb-NO"/>
          </a:p>
        </p:txBody>
      </p:sp>
    </p:spTree>
    <p:extLst>
      <p:ext uri="{BB962C8B-B14F-4D97-AF65-F5344CB8AC3E}">
        <p14:creationId xmlns:p14="http://schemas.microsoft.com/office/powerpoint/2010/main" val="1017661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Dette er produksjon som går rett i lommeboka. </a:t>
            </a:r>
          </a:p>
          <a:p>
            <a:r>
              <a:rPr lang="nb-NO" dirty="0" smtClean="0"/>
              <a:t>Vi vet ikke enda om dette bare er en økning</a:t>
            </a:r>
            <a:r>
              <a:rPr lang="nb-NO" baseline="0" dirty="0" smtClean="0"/>
              <a:t> pga. økning i antall studenter eller om også </a:t>
            </a:r>
            <a:r>
              <a:rPr lang="nb-NO" baseline="0" dirty="0" err="1" smtClean="0"/>
              <a:t>studiepoengsproduksjonen</a:t>
            </a:r>
            <a:r>
              <a:rPr lang="nb-NO" baseline="0" dirty="0" smtClean="0"/>
              <a:t> pr. student har økt.</a:t>
            </a:r>
            <a:endParaRPr lang="nb-NO" dirty="0" smtClean="0"/>
          </a:p>
          <a:p>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Tar vi vekk ÅRMN ville vi komt bedre ut, men det er stor variasjon mellom studieprogram fra 30 til over 50 pr student pr år. Men vi må huske på studieprogram som samarbeider med eksterne utdanningsinstitusjoner. Tallet viser ikke nødvendigvis </a:t>
            </a:r>
            <a:r>
              <a:rPr lang="nb-NO" baseline="0" dirty="0" smtClean="0"/>
              <a:t>dårlig produksjon men at studenter tar emner en annen plass. (for eksempel informatikk, nye siving). Dette vil kanskje få mer oppmerksomhet framover.</a:t>
            </a: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APROPOS: økning i studentmasse gir </a:t>
            </a:r>
            <a:r>
              <a:rPr lang="nb-NO" dirty="0" err="1" smtClean="0"/>
              <a:t>utfordringar</a:t>
            </a:r>
            <a:r>
              <a:rPr lang="nb-NO" dirty="0" smtClean="0"/>
              <a:t> til undervisningsrom og timeplan</a:t>
            </a:r>
            <a:r>
              <a:rPr lang="nb-NO" baseline="0" dirty="0" smtClean="0"/>
              <a:t> </a:t>
            </a:r>
            <a:r>
              <a:rPr lang="nb-NO" baseline="0" dirty="0" err="1" smtClean="0"/>
              <a:t>oeg</a:t>
            </a:r>
            <a:r>
              <a:rPr lang="nb-NO" baseline="0" dirty="0" smtClean="0"/>
              <a:t> eksamensavvikling.</a:t>
            </a:r>
            <a:endParaRPr lang="nb-NO" dirty="0" smtClean="0"/>
          </a:p>
        </p:txBody>
      </p:sp>
      <p:sp>
        <p:nvSpPr>
          <p:cNvPr id="4" name="Plassholder for lysbildenummer 3"/>
          <p:cNvSpPr>
            <a:spLocks noGrp="1"/>
          </p:cNvSpPr>
          <p:nvPr>
            <p:ph type="sldNum" sz="quarter" idx="10"/>
          </p:nvPr>
        </p:nvSpPr>
        <p:spPr/>
        <p:txBody>
          <a:bodyPr/>
          <a:lstStyle/>
          <a:p>
            <a:fld id="{EF8A2AF7-2D85-4421-9B02-2B5F9CC37447}" type="slidenum">
              <a:rPr lang="nb-NO" smtClean="0"/>
              <a:t>15</a:t>
            </a:fld>
            <a:endParaRPr lang="nb-NO"/>
          </a:p>
        </p:txBody>
      </p:sp>
    </p:spTree>
    <p:extLst>
      <p:ext uri="{BB962C8B-B14F-4D97-AF65-F5344CB8AC3E}">
        <p14:creationId xmlns:p14="http://schemas.microsoft.com/office/powerpoint/2010/main" val="455318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(Tabellen</a:t>
            </a:r>
            <a:r>
              <a:rPr lang="nb-NO" baseline="0" dirty="0" smtClean="0"/>
              <a:t> finnes i </a:t>
            </a:r>
            <a:r>
              <a:rPr lang="nb-NO" baseline="0" dirty="0" err="1" smtClean="0"/>
              <a:t>dbh</a:t>
            </a:r>
            <a:r>
              <a:rPr lang="nb-NO" baseline="0" dirty="0" smtClean="0"/>
              <a:t> studietabell. Pr. program)</a:t>
            </a:r>
          </a:p>
          <a:p>
            <a:r>
              <a:rPr lang="nb-NO" baseline="0" dirty="0" smtClean="0"/>
              <a:t>DBH har endra utrekningsmetoden, tilbakevirkende kraft. </a:t>
            </a:r>
          </a:p>
          <a:p>
            <a:r>
              <a:rPr lang="nb-NO" baseline="0" dirty="0" smtClean="0"/>
              <a:t>Tar vi ut tabell </a:t>
            </a:r>
            <a:r>
              <a:rPr lang="nb-NO" baseline="0" dirty="0" err="1" smtClean="0"/>
              <a:t>no</a:t>
            </a:r>
            <a:r>
              <a:rPr lang="nb-NO" baseline="0" dirty="0" smtClean="0"/>
              <a:t> vil det ha tilbakevirkende kraft. Talla på MN </a:t>
            </a:r>
            <a:r>
              <a:rPr lang="nb-NO" baseline="0" dirty="0" err="1" smtClean="0"/>
              <a:t>inneheld</a:t>
            </a:r>
            <a:r>
              <a:rPr lang="nb-NO" baseline="0" dirty="0" smtClean="0"/>
              <a:t> </a:t>
            </a:r>
            <a:r>
              <a:rPr lang="nb-NO" baseline="0" dirty="0" err="1" smtClean="0"/>
              <a:t>mykje</a:t>
            </a:r>
            <a:r>
              <a:rPr lang="nb-NO" baseline="0" dirty="0" smtClean="0"/>
              <a:t> «rusk og rask» for eksempel ÅRMN, utvekslingsstudenter som </a:t>
            </a:r>
            <a:r>
              <a:rPr lang="nb-NO" baseline="0" dirty="0" err="1" smtClean="0"/>
              <a:t>ikkje</a:t>
            </a:r>
            <a:r>
              <a:rPr lang="nb-NO" baseline="0" dirty="0" smtClean="0"/>
              <a:t> er på program, studenter vi </a:t>
            </a:r>
            <a:r>
              <a:rPr lang="nb-NO" baseline="0" dirty="0" err="1" smtClean="0"/>
              <a:t>ikkje</a:t>
            </a:r>
            <a:r>
              <a:rPr lang="nb-NO" baseline="0" dirty="0" smtClean="0"/>
              <a:t> klarer å plassere på institutt.</a:t>
            </a:r>
          </a:p>
          <a:p>
            <a:endParaRPr lang="nb-NO" baseline="0" dirty="0" smtClean="0"/>
          </a:p>
          <a:p>
            <a:r>
              <a:rPr lang="nb-NO" baseline="0" dirty="0" smtClean="0"/>
              <a:t>Generelt sett kan vi si at vi får </a:t>
            </a:r>
            <a:r>
              <a:rPr lang="nb-NO" baseline="0" dirty="0" err="1" smtClean="0"/>
              <a:t>Ca</a:t>
            </a:r>
            <a:r>
              <a:rPr lang="nb-NO" baseline="0" dirty="0" smtClean="0"/>
              <a:t> 1000 kr. per produsert studiepoeng. </a:t>
            </a:r>
          </a:p>
          <a:p>
            <a:endParaRPr lang="nb-NO" baseline="0" dirty="0" smtClean="0"/>
          </a:p>
          <a:p>
            <a:r>
              <a:rPr lang="nb-NO" baseline="0" dirty="0" smtClean="0"/>
              <a:t>Tabellen </a:t>
            </a:r>
            <a:r>
              <a:rPr lang="nb-NO" baseline="0" dirty="0" err="1" smtClean="0"/>
              <a:t>inneheld</a:t>
            </a:r>
            <a:r>
              <a:rPr lang="nb-NO" baseline="0" dirty="0" smtClean="0"/>
              <a:t> Nye studiepoeng (</a:t>
            </a:r>
            <a:r>
              <a:rPr lang="nb-NO" baseline="0" dirty="0" err="1" smtClean="0"/>
              <a:t>ikkje</a:t>
            </a:r>
            <a:r>
              <a:rPr lang="nb-NO" baseline="0" dirty="0" smtClean="0"/>
              <a:t> gjentak), </a:t>
            </a:r>
            <a:r>
              <a:rPr lang="nb-NO" baseline="0" dirty="0" err="1" smtClean="0"/>
              <a:t>Ektern</a:t>
            </a:r>
            <a:r>
              <a:rPr lang="nb-NO" baseline="0" dirty="0" smtClean="0"/>
              <a:t> og intern finansiering, </a:t>
            </a:r>
          </a:p>
          <a:p>
            <a:endParaRPr lang="nb-NO" dirty="0" smtClean="0"/>
          </a:p>
          <a:p>
            <a:r>
              <a:rPr lang="nb-NO" dirty="0" smtClean="0"/>
              <a:t>http://dbh.nsd.uib.no/statistikk/rapport.action?visningId=229&amp;visKode=false&amp;columns=arstall&amp;index=4&amp;formel=992!8!991!8!990&amp;hier=insttype!9!instkode!9!fakkode!9!ufakkode!9!studkode!9!progkode&amp;sti=Universiteter!9!Universitetet%20i%20Bergen!9!Universiteter!9!Universitetet%20i%20Bergen!9!Universitetet%20i%20Bergen!9!Universiteter!9!Universitetet%20i%20Bergen!9!Det%20matematisk-naturvitenskapelige%20fakultet&amp;param=hier_type%3DS!9!kategori%3DS!9!arstall%3D2017!8!2016!8!2015!9!finmodkode%3DA!8!B!8!C!8!D!8!E!8!F!8!IS!8!0!9!Gjentak%3D0!9!toppnivakode%3DLN!8!HN!8!MP!8!AN!9!dep_id%3D1!9!insttype%3D11!9!instkode%3D1120!9!fakkode%3D260</a:t>
            </a:r>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16</a:t>
            </a:fld>
            <a:endParaRPr lang="nb-NO"/>
          </a:p>
        </p:txBody>
      </p:sp>
    </p:spTree>
    <p:extLst>
      <p:ext uri="{BB962C8B-B14F-4D97-AF65-F5344CB8AC3E}">
        <p14:creationId xmlns:p14="http://schemas.microsoft.com/office/powerpoint/2010/main" val="3566122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Til orientering. Dette er en grov tabell.</a:t>
            </a:r>
            <a:r>
              <a:rPr lang="nb-NO" baseline="0" dirty="0" smtClean="0"/>
              <a:t> </a:t>
            </a:r>
            <a:r>
              <a:rPr lang="nb-NO" dirty="0" smtClean="0"/>
              <a:t>Ba og MA under ett. </a:t>
            </a:r>
          </a:p>
          <a:p>
            <a:endParaRPr lang="nb-NO" dirty="0" smtClean="0"/>
          </a:p>
          <a:p>
            <a:r>
              <a:rPr lang="nb-NO" dirty="0" smtClean="0"/>
              <a:t>MEN! Nasjonalt nivå: karakterer på BA og MN hver for seg har nasjonal oppmerksomhet. (</a:t>
            </a:r>
            <a:r>
              <a:rPr lang="nb-NO" baseline="0" dirty="0" err="1" smtClean="0"/>
              <a:t>Jmf</a:t>
            </a:r>
            <a:r>
              <a:rPr lang="nb-NO" baseline="0" dirty="0" smtClean="0"/>
              <a:t>. karakterrapporten som </a:t>
            </a:r>
            <a:r>
              <a:rPr lang="nb-NO" baseline="0" dirty="0" err="1" smtClean="0"/>
              <a:t>nokre</a:t>
            </a:r>
            <a:r>
              <a:rPr lang="nb-NO" baseline="0" dirty="0" smtClean="0"/>
              <a:t> institutt bidrog til). </a:t>
            </a:r>
          </a:p>
          <a:p>
            <a:r>
              <a:rPr lang="nb-NO" baseline="0" dirty="0" smtClean="0"/>
              <a:t>Tabell: for eksempel kan vi sjå at stryk går opp. Stryk og Realfag er </a:t>
            </a:r>
            <a:r>
              <a:rPr lang="nb-NO" baseline="0" dirty="0" err="1" smtClean="0"/>
              <a:t>ein</a:t>
            </a:r>
            <a:r>
              <a:rPr lang="nb-NO" baseline="0" dirty="0" smtClean="0"/>
              <a:t> logisk sammenheng og er på </a:t>
            </a:r>
            <a:r>
              <a:rPr lang="nb-NO" baseline="0" dirty="0" err="1" smtClean="0"/>
              <a:t>ein</a:t>
            </a:r>
            <a:r>
              <a:rPr lang="nb-NO" baseline="0" dirty="0" smtClean="0"/>
              <a:t> måte opplagt Uten at det er nødvendigvis er knytta </a:t>
            </a:r>
            <a:r>
              <a:rPr lang="nb-NO" baseline="0" dirty="0" err="1" smtClean="0"/>
              <a:t>noko</a:t>
            </a:r>
            <a:r>
              <a:rPr lang="nb-NO" baseline="0" dirty="0" smtClean="0"/>
              <a:t> spesielt til dette. </a:t>
            </a:r>
          </a:p>
          <a:p>
            <a:r>
              <a:rPr lang="nb-NO" baseline="0" dirty="0" smtClean="0"/>
              <a:t>(</a:t>
            </a:r>
            <a:r>
              <a:rPr lang="nb-NO" baseline="0" dirty="0" err="1" smtClean="0"/>
              <a:t>fekk</a:t>
            </a:r>
            <a:r>
              <a:rPr lang="nb-NO" baseline="0" dirty="0" smtClean="0"/>
              <a:t> kommentert dette på onsdagsmøtet i 2016)</a:t>
            </a:r>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17</a:t>
            </a:fld>
            <a:endParaRPr lang="nb-NO"/>
          </a:p>
        </p:txBody>
      </p:sp>
    </p:spTree>
    <p:extLst>
      <p:ext uri="{BB962C8B-B14F-4D97-AF65-F5344CB8AC3E}">
        <p14:creationId xmlns:p14="http://schemas.microsoft.com/office/powerpoint/2010/main" val="270959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417 </a:t>
            </a:r>
            <a:r>
              <a:rPr lang="nb-NO" dirty="0" err="1" smtClean="0"/>
              <a:t>kand</a:t>
            </a:r>
            <a:r>
              <a:rPr lang="nb-NO" dirty="0" smtClean="0"/>
              <a:t> våren 2017 </a:t>
            </a:r>
            <a:r>
              <a:rPr lang="nb-NO" dirty="0" err="1" smtClean="0"/>
              <a:t>jmf</a:t>
            </a:r>
            <a:r>
              <a:rPr lang="nb-NO" dirty="0" smtClean="0"/>
              <a:t> 387 ferdige kandidater vår 2016 (01. februar 2016-31.august 2016). 184 på BA nivå. 202 på MA nivå (2</a:t>
            </a:r>
            <a:r>
              <a:rPr lang="nb-NO" baseline="0" dirty="0" smtClean="0"/>
              <a:t> </a:t>
            </a:r>
            <a:r>
              <a:rPr lang="nb-NO" baseline="0" dirty="0" err="1" smtClean="0"/>
              <a:t>årig</a:t>
            </a:r>
            <a:r>
              <a:rPr lang="nb-NO" baseline="0" dirty="0" smtClean="0"/>
              <a:t> masterprogram, 5 </a:t>
            </a:r>
            <a:r>
              <a:rPr lang="nb-NO" baseline="0" dirty="0" err="1" smtClean="0"/>
              <a:t>årig</a:t>
            </a:r>
            <a:r>
              <a:rPr lang="nb-NO" baseline="0" dirty="0" smtClean="0"/>
              <a:t> integrert og </a:t>
            </a:r>
            <a:r>
              <a:rPr lang="nb-NO" baseline="0" dirty="0" err="1" smtClean="0"/>
              <a:t>erfaringsbasert</a:t>
            </a:r>
            <a:r>
              <a:rPr lang="nb-NO" baseline="0" dirty="0" smtClean="0"/>
              <a:t> master MAUMAT og ME). Masternivået er ok. BA er lavt.</a:t>
            </a:r>
          </a:p>
          <a:p>
            <a:endParaRPr lang="nb-NO" baseline="0" dirty="0" smtClean="0"/>
          </a:p>
          <a:p>
            <a:r>
              <a:rPr lang="nb-NO" baseline="0" dirty="0" smtClean="0"/>
              <a:t>Det som er nytt av i år, er at KD ønsker å kartlegge </a:t>
            </a:r>
            <a:r>
              <a:rPr lang="nb-NO" baseline="0" dirty="0" err="1" smtClean="0"/>
              <a:t>meir</a:t>
            </a:r>
            <a:r>
              <a:rPr lang="nb-NO" baseline="0" dirty="0" smtClean="0"/>
              <a:t> om studiepoengene som inngår i oppnådde kvalifikasjoner. Både studiepoengene i den oppnådde kvalifikasjonen  som er </a:t>
            </a:r>
            <a:r>
              <a:rPr lang="nb-NO" baseline="0" dirty="0" err="1" smtClean="0"/>
              <a:t>er</a:t>
            </a:r>
            <a:r>
              <a:rPr lang="nb-NO" baseline="0" dirty="0" smtClean="0"/>
              <a:t> brukt i en </a:t>
            </a:r>
            <a:r>
              <a:rPr lang="nb-NO" baseline="0" dirty="0" err="1" smtClean="0"/>
              <a:t>tidlegare</a:t>
            </a:r>
            <a:r>
              <a:rPr lang="nb-NO" baseline="0" dirty="0" smtClean="0"/>
              <a:t> oppnådd kvalifikasjon, I tillegg til eksterne studiepoeng. Dette inngår </a:t>
            </a:r>
            <a:r>
              <a:rPr lang="nb-NO" baseline="0" dirty="0" err="1" smtClean="0"/>
              <a:t>ikkje</a:t>
            </a:r>
            <a:r>
              <a:rPr lang="nb-NO" baseline="0" dirty="0" smtClean="0"/>
              <a:t> i finansieringsmodellen i dag, men det blir </a:t>
            </a:r>
            <a:r>
              <a:rPr lang="nb-NO" baseline="0" dirty="0" err="1" smtClean="0"/>
              <a:t>spennande</a:t>
            </a:r>
            <a:r>
              <a:rPr lang="nb-NO" baseline="0" dirty="0" smtClean="0"/>
              <a:t> å sjå kva </a:t>
            </a:r>
            <a:r>
              <a:rPr lang="nb-NO" baseline="0" dirty="0" err="1" smtClean="0"/>
              <a:t>dbh</a:t>
            </a:r>
            <a:r>
              <a:rPr lang="nb-NO" baseline="0" dirty="0" smtClean="0"/>
              <a:t> bestemmer seg for. </a:t>
            </a:r>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18</a:t>
            </a:fld>
            <a:endParaRPr lang="nb-NO"/>
          </a:p>
        </p:txBody>
      </p:sp>
    </p:spTree>
    <p:extLst>
      <p:ext uri="{BB962C8B-B14F-4D97-AF65-F5344CB8AC3E}">
        <p14:creationId xmlns:p14="http://schemas.microsoft.com/office/powerpoint/2010/main" val="4061279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Vår 2017 40 </a:t>
            </a:r>
            <a:r>
              <a:rPr lang="nb-NO" dirty="0" err="1" smtClean="0"/>
              <a:t>kandidatar</a:t>
            </a:r>
            <a:r>
              <a:rPr lang="nb-NO" dirty="0" smtClean="0"/>
              <a:t> (</a:t>
            </a:r>
            <a:r>
              <a:rPr lang="nb-NO" dirty="0" err="1" smtClean="0"/>
              <a:t>jmf</a:t>
            </a:r>
            <a:r>
              <a:rPr lang="nb-NO" dirty="0" smtClean="0"/>
              <a:t>  Vår</a:t>
            </a:r>
            <a:r>
              <a:rPr lang="nb-NO" baseline="0" dirty="0" smtClean="0"/>
              <a:t> 16 var det 33). Vi følger prognosen.  </a:t>
            </a:r>
            <a:r>
              <a:rPr lang="nb-NO" baseline="0" dirty="0" smtClean="0">
                <a:solidFill>
                  <a:schemeClr val="accent1"/>
                </a:solidFill>
              </a:rPr>
              <a:t>Høst 17 er det planlagt 32 disputaser.  Det vil si at vi trolig får </a:t>
            </a:r>
            <a:r>
              <a:rPr lang="nb-NO" b="1" baseline="0" dirty="0" smtClean="0">
                <a:solidFill>
                  <a:schemeClr val="accent1"/>
                </a:solidFill>
              </a:rPr>
              <a:t>72</a:t>
            </a:r>
            <a:r>
              <a:rPr lang="nb-NO" baseline="0" dirty="0" smtClean="0">
                <a:solidFill>
                  <a:schemeClr val="accent1"/>
                </a:solidFill>
              </a:rPr>
              <a:t> avlagte </a:t>
            </a:r>
            <a:r>
              <a:rPr lang="nb-NO" baseline="0" dirty="0" err="1" smtClean="0">
                <a:solidFill>
                  <a:schemeClr val="accent1"/>
                </a:solidFill>
              </a:rPr>
              <a:t>doktorgader</a:t>
            </a:r>
            <a:r>
              <a:rPr lang="nb-NO" baseline="0" dirty="0" smtClean="0">
                <a:solidFill>
                  <a:schemeClr val="accent1"/>
                </a:solidFill>
              </a:rPr>
              <a:t>, 4 flere enn måltallet (i 2016 var vi </a:t>
            </a:r>
            <a:r>
              <a:rPr lang="nb-NO" dirty="0" smtClean="0">
                <a:solidFill>
                  <a:schemeClr val="accent1"/>
                </a:solidFill>
              </a:rPr>
              <a:t>10 under</a:t>
            </a:r>
            <a:r>
              <a:rPr lang="nb-NO" baseline="0" dirty="0" smtClean="0">
                <a:solidFill>
                  <a:schemeClr val="accent1"/>
                </a:solidFill>
              </a:rPr>
              <a:t> måltallet)</a:t>
            </a:r>
            <a:r>
              <a:rPr lang="nb-NO" dirty="0" smtClean="0">
                <a:solidFill>
                  <a:schemeClr val="accent1"/>
                </a:solidFill>
              </a:rPr>
              <a:t>. Vi får</a:t>
            </a:r>
            <a:r>
              <a:rPr lang="nb-NO" baseline="0" dirty="0" smtClean="0">
                <a:solidFill>
                  <a:schemeClr val="accent1"/>
                </a:solidFill>
              </a:rPr>
              <a:t> 367 000 per fullførte disputas.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solidFill>
                  <a:schemeClr val="accent1"/>
                </a:solidFill>
              </a:rPr>
              <a:t>Kategorien Andre = for eksempel EU prosjekter, </a:t>
            </a:r>
            <a:r>
              <a:rPr lang="nb-NO" baseline="0" dirty="0" err="1" smtClean="0">
                <a:solidFill>
                  <a:schemeClr val="accent1"/>
                </a:solidFill>
              </a:rPr>
              <a:t>næringsphd</a:t>
            </a:r>
            <a:r>
              <a:rPr lang="nb-NO" baseline="0" dirty="0" smtClean="0">
                <a:solidFill>
                  <a:schemeClr val="accent1"/>
                </a:solidFill>
              </a:rPr>
              <a:t>, ansatte i Hi, CMR Statoil </a:t>
            </a:r>
            <a:r>
              <a:rPr lang="nb-NO" baseline="0" dirty="0" err="1" smtClean="0">
                <a:solidFill>
                  <a:schemeClr val="accent1"/>
                </a:solidFill>
              </a:rPr>
              <a:t>oscv</a:t>
            </a:r>
            <a:endParaRPr lang="nb-NO" dirty="0" smtClean="0">
              <a:solidFill>
                <a:schemeClr val="accent1"/>
              </a:solidFill>
            </a:endParaRPr>
          </a:p>
          <a:p>
            <a:endParaRPr lang="nb-NO" baseline="0" dirty="0" smtClean="0">
              <a:solidFill>
                <a:schemeClr val="accent1"/>
              </a:solidFill>
            </a:endParaRPr>
          </a:p>
          <a:p>
            <a:r>
              <a:rPr lang="nb-NO" baseline="0" dirty="0" smtClean="0">
                <a:solidFill>
                  <a:schemeClr val="accent1"/>
                </a:solidFill>
              </a:rPr>
              <a:t>(Fakultetet har blitt bedt av dekanatet om å ta ut statistikker på antall kandidater i systemet og antall kandidater ut. Det vil da også bli sett på </a:t>
            </a:r>
            <a:r>
              <a:rPr lang="nb-NO" baseline="0" dirty="0" err="1" smtClean="0">
                <a:solidFill>
                  <a:schemeClr val="accent1"/>
                </a:solidFill>
              </a:rPr>
              <a:t>portefølgen</a:t>
            </a:r>
            <a:r>
              <a:rPr lang="nb-NO" baseline="0" dirty="0" smtClean="0">
                <a:solidFill>
                  <a:schemeClr val="accent1"/>
                </a:solidFill>
              </a:rPr>
              <a:t> på hvert institutt. </a:t>
            </a:r>
          </a:p>
          <a:p>
            <a:r>
              <a:rPr lang="nb-NO" baseline="0" dirty="0" smtClean="0">
                <a:solidFill>
                  <a:schemeClr val="accent1"/>
                </a:solidFill>
              </a:rPr>
              <a:t>Instituttet vil også bli også bedt om å gi tilbakemelding på volum , fremdrift og hvor mange de får ut. )</a:t>
            </a:r>
          </a:p>
        </p:txBody>
      </p:sp>
      <p:sp>
        <p:nvSpPr>
          <p:cNvPr id="4" name="Plassholder for lysbildenummer 3"/>
          <p:cNvSpPr>
            <a:spLocks noGrp="1"/>
          </p:cNvSpPr>
          <p:nvPr>
            <p:ph type="sldNum" sz="quarter" idx="10"/>
          </p:nvPr>
        </p:nvSpPr>
        <p:spPr/>
        <p:txBody>
          <a:bodyPr/>
          <a:lstStyle/>
          <a:p>
            <a:fld id="{EF8A2AF7-2D85-4421-9B02-2B5F9CC37447}" type="slidenum">
              <a:rPr lang="nb-NO" smtClean="0"/>
              <a:t>19</a:t>
            </a:fld>
            <a:endParaRPr lang="nb-NO"/>
          </a:p>
        </p:txBody>
      </p:sp>
    </p:spTree>
    <p:extLst>
      <p:ext uri="{BB962C8B-B14F-4D97-AF65-F5344CB8AC3E}">
        <p14:creationId xmlns:p14="http://schemas.microsoft.com/office/powerpoint/2010/main" val="228612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Eli innleder: vi rapporterer to ganger i året. Dette</a:t>
            </a:r>
            <a:r>
              <a:rPr lang="nb-NO" baseline="0" dirty="0" smtClean="0"/>
              <a:t> blir ikke en grundig gjennomgang med vi viser noen nøkkeltall. Det som vi rapporterer har bakgrunn i FS registreringer.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OBS det vil sei vi rapporterer </a:t>
            </a:r>
            <a:r>
              <a:rPr lang="nb-NO" baseline="0" dirty="0" err="1" smtClean="0"/>
              <a:t>ikkje</a:t>
            </a:r>
            <a:r>
              <a:rPr lang="nb-NO" baseline="0" dirty="0" smtClean="0"/>
              <a:t> lenger til NIFU, men DBH utveksler resultat til </a:t>
            </a:r>
            <a:r>
              <a:rPr lang="nb-NO" baseline="0" dirty="0" err="1" smtClean="0"/>
              <a:t>dei</a:t>
            </a:r>
            <a:r>
              <a:rPr lang="nb-NO" baseline="0" dirty="0" smtClean="0"/>
              <a:t>.</a:t>
            </a:r>
          </a:p>
          <a:p>
            <a:endParaRPr lang="nb-NO" dirty="0" smtClean="0"/>
          </a:p>
          <a:p>
            <a:r>
              <a:rPr lang="nb-NO" dirty="0" smtClean="0"/>
              <a:t>Utdrag kandidattall kjem ikke før på våren. Det er da vi får vite hvor</a:t>
            </a:r>
            <a:r>
              <a:rPr lang="nb-NO" baseline="0" dirty="0" smtClean="0"/>
              <a:t> </a:t>
            </a:r>
            <a:r>
              <a:rPr lang="nb-NO" dirty="0" smtClean="0"/>
              <a:t>mange BA kandidater som vi uteksaminerer. </a:t>
            </a:r>
          </a:p>
        </p:txBody>
      </p:sp>
      <p:sp>
        <p:nvSpPr>
          <p:cNvPr id="4" name="Plassholder for lysbildenummer 3"/>
          <p:cNvSpPr>
            <a:spLocks noGrp="1"/>
          </p:cNvSpPr>
          <p:nvPr>
            <p:ph type="sldNum" sz="quarter" idx="10"/>
          </p:nvPr>
        </p:nvSpPr>
        <p:spPr/>
        <p:txBody>
          <a:bodyPr/>
          <a:lstStyle/>
          <a:p>
            <a:fld id="{EF8A2AF7-2D85-4421-9B02-2B5F9CC37447}" type="slidenum">
              <a:rPr lang="nb-NO" smtClean="0"/>
              <a:t>2</a:t>
            </a:fld>
            <a:endParaRPr lang="nb-NO"/>
          </a:p>
        </p:txBody>
      </p:sp>
    </p:spTree>
    <p:extLst>
      <p:ext uri="{BB962C8B-B14F-4D97-AF65-F5344CB8AC3E}">
        <p14:creationId xmlns:p14="http://schemas.microsoft.com/office/powerpoint/2010/main" val="2899837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Aktive</a:t>
            </a:r>
            <a:r>
              <a:rPr lang="nb-NO" baseline="0" dirty="0" smtClean="0"/>
              <a:t> avtaler:  </a:t>
            </a:r>
            <a:r>
              <a:rPr lang="nb-NO" dirty="0" smtClean="0"/>
              <a:t>458.  20 flere enn h15. Samtidig</a:t>
            </a:r>
            <a:r>
              <a:rPr lang="nb-NO" baseline="0" dirty="0" smtClean="0"/>
              <a:t> er andelen nye avtaler gått noe ned fra 19,7% h15 til 9,6% h16.</a:t>
            </a:r>
          </a:p>
          <a:p>
            <a:r>
              <a:rPr lang="nb-NO" baseline="0" dirty="0" smtClean="0"/>
              <a:t>.</a:t>
            </a:r>
            <a:r>
              <a:rPr lang="nb-NO" dirty="0" smtClean="0"/>
              <a:t> Både</a:t>
            </a:r>
            <a:r>
              <a:rPr lang="nb-NO" baseline="0" dirty="0" smtClean="0"/>
              <a:t> nye og gamle som ikke blir ferdige.</a:t>
            </a:r>
            <a:endParaRPr lang="nb-NO" dirty="0" smtClean="0"/>
          </a:p>
          <a:p>
            <a:endParaRPr lang="nb-NO" dirty="0" smtClean="0"/>
          </a:p>
          <a:p>
            <a:r>
              <a:rPr lang="nb-NO" dirty="0" smtClean="0"/>
              <a:t>Vi veit at det er færre som er tatt opp. Det blir færre stipendiater som kommer inn (dette på grunn av færre prosjekt</a:t>
            </a:r>
            <a:r>
              <a:rPr lang="nb-NO" baseline="0" dirty="0" smtClean="0"/>
              <a:t> og </a:t>
            </a:r>
            <a:r>
              <a:rPr lang="nb-NO" dirty="0" smtClean="0"/>
              <a:t>ekstern finansiering som gir flere stipendiater). </a:t>
            </a:r>
          </a:p>
          <a:p>
            <a:r>
              <a:rPr lang="nb-NO" dirty="0" smtClean="0"/>
              <a:t>Det har også vært </a:t>
            </a:r>
            <a:r>
              <a:rPr lang="nb-NO" baseline="0" dirty="0" smtClean="0"/>
              <a:t>lagt inn flere postdoktorer enn stipendiater i prosjekter. </a:t>
            </a:r>
          </a:p>
          <a:p>
            <a:endParaRPr lang="nb-NO" baseline="0" dirty="0" smtClean="0"/>
          </a:p>
          <a:p>
            <a:endParaRPr lang="nb-NO" baseline="0" dirty="0" smtClean="0"/>
          </a:p>
          <a:p>
            <a:r>
              <a:rPr lang="nb-NO" baseline="0" dirty="0" smtClean="0"/>
              <a:t>Likevel er det ganske mange kandidater i systemet som kan avlegge doktorgraden.</a:t>
            </a:r>
          </a:p>
          <a:p>
            <a:endParaRPr lang="nb-NO" baseline="0" dirty="0" smtClean="0"/>
          </a:p>
          <a:p>
            <a:r>
              <a:rPr lang="nb-NO" baseline="0" dirty="0" smtClean="0"/>
              <a:t>Gamle avtaler= avtaler som er eldre enn 5 år.</a:t>
            </a:r>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20</a:t>
            </a:fld>
            <a:endParaRPr lang="nb-NO"/>
          </a:p>
        </p:txBody>
      </p:sp>
    </p:spTree>
    <p:extLst>
      <p:ext uri="{BB962C8B-B14F-4D97-AF65-F5344CB8AC3E}">
        <p14:creationId xmlns:p14="http://schemas.microsoft.com/office/powerpoint/2010/main" val="3024144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Ulik </a:t>
            </a:r>
            <a:r>
              <a:rPr lang="nb-NO" dirty="0" err="1" smtClean="0"/>
              <a:t>gjennomstrømmingstid</a:t>
            </a:r>
            <a:r>
              <a:rPr lang="nb-NO" baseline="0" dirty="0" smtClean="0"/>
              <a:t> på NFR og UiB-finansierte. Bruker e</a:t>
            </a:r>
            <a:r>
              <a:rPr lang="nb-NO" dirty="0" smtClean="0"/>
              <a:t>ksterne lengre</a:t>
            </a:r>
            <a:r>
              <a:rPr lang="nb-NO" baseline="0" dirty="0" smtClean="0"/>
              <a:t> tid enn de interne? Vi bør være obs på tallet.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Kategorien Andre = for eksempel EU prosjekter, </a:t>
            </a:r>
            <a:r>
              <a:rPr lang="nb-NO" baseline="0" dirty="0" err="1" smtClean="0"/>
              <a:t>næringsphd</a:t>
            </a:r>
            <a:r>
              <a:rPr lang="nb-NO" baseline="0" dirty="0" smtClean="0"/>
              <a:t>, ansatte i Hi, CMR Statoil </a:t>
            </a:r>
            <a:r>
              <a:rPr lang="nb-NO" baseline="0" dirty="0" err="1" smtClean="0"/>
              <a:t>oscv</a:t>
            </a:r>
            <a:endParaRPr lang="nb-NO" baseline="0" dirty="0" smtClean="0"/>
          </a:p>
          <a:p>
            <a:endParaRPr lang="nb-NO" baseline="0" dirty="0" smtClean="0"/>
          </a:p>
          <a:p>
            <a:r>
              <a:rPr lang="nb-NO" baseline="0" dirty="0" smtClean="0"/>
              <a:t>(NFR trenger ikke være eksternt. Men de kan ha eksterne prosjekt. Det kan hende tallet er verre enn det som er synlig her. )</a:t>
            </a:r>
          </a:p>
          <a:p>
            <a:endParaRPr lang="nb-NO" baseline="0" dirty="0" smtClean="0"/>
          </a:p>
          <a:p>
            <a:r>
              <a:rPr lang="nn-NO" sz="1200" strike="noStrike" kern="1200" dirty="0" smtClean="0">
                <a:solidFill>
                  <a:schemeClr val="tx1"/>
                </a:solidFill>
                <a:effectLst/>
                <a:latin typeface="+mn-lt"/>
                <a:ea typeface="+mn-ea"/>
                <a:cs typeface="+mn-cs"/>
              </a:rPr>
              <a:t>DBH har gått vekk i frå netto tall, men vi må likevel registrere i tidskonto</a:t>
            </a:r>
            <a:r>
              <a:rPr lang="nn-NO" sz="1200" strike="noStrike" kern="1200" baseline="0" dirty="0" smtClean="0">
                <a:solidFill>
                  <a:schemeClr val="tx1"/>
                </a:solidFill>
                <a:effectLst/>
                <a:latin typeface="+mn-lt"/>
                <a:ea typeface="+mn-ea"/>
                <a:cs typeface="+mn-cs"/>
              </a:rPr>
              <a:t> for å </a:t>
            </a:r>
            <a:r>
              <a:rPr lang="nn-NO" sz="1200" strike="noStrike" kern="1200" baseline="0" dirty="0" err="1" smtClean="0">
                <a:solidFill>
                  <a:schemeClr val="tx1"/>
                </a:solidFill>
                <a:effectLst/>
                <a:latin typeface="+mn-lt"/>
                <a:ea typeface="+mn-ea"/>
                <a:cs typeface="+mn-cs"/>
              </a:rPr>
              <a:t>kunnne</a:t>
            </a:r>
            <a:r>
              <a:rPr lang="nn-NO" sz="1200" strike="noStrike" kern="1200" baseline="0" dirty="0" smtClean="0">
                <a:solidFill>
                  <a:schemeClr val="tx1"/>
                </a:solidFill>
                <a:effectLst/>
                <a:latin typeface="+mn-lt"/>
                <a:ea typeface="+mn-ea"/>
                <a:cs typeface="+mn-cs"/>
              </a:rPr>
              <a:t> hente ut nettotall på institusjonsnivå. </a:t>
            </a:r>
            <a:r>
              <a:rPr lang="nn-NO" sz="1200" strike="noStrike" kern="1200" dirty="0" smtClean="0">
                <a:solidFill>
                  <a:schemeClr val="tx1"/>
                </a:solidFill>
                <a:effectLst/>
                <a:latin typeface="+mn-lt"/>
                <a:ea typeface="+mn-ea"/>
                <a:cs typeface="+mn-cs"/>
              </a:rPr>
              <a:t> </a:t>
            </a:r>
            <a:r>
              <a:rPr lang="nn-NO" sz="1200" strike="sngStrike" kern="1200" dirty="0" smtClean="0">
                <a:solidFill>
                  <a:schemeClr val="tx1"/>
                </a:solidFill>
                <a:effectLst/>
                <a:latin typeface="+mn-lt"/>
                <a:ea typeface="+mn-ea"/>
                <a:cs typeface="+mn-cs"/>
              </a:rPr>
              <a:t>(</a:t>
            </a:r>
            <a:r>
              <a:rPr lang="nn-NO" sz="1200" strike="sngStrike" kern="1200" dirty="0" err="1" smtClean="0">
                <a:solidFill>
                  <a:schemeClr val="tx1"/>
                </a:solidFill>
                <a:effectLst/>
                <a:latin typeface="+mn-lt"/>
                <a:ea typeface="+mn-ea"/>
                <a:cs typeface="+mn-cs"/>
              </a:rPr>
              <a:t>jf</a:t>
            </a:r>
            <a:r>
              <a:rPr lang="nn-NO" sz="1200" strike="sngStrike" kern="1200" dirty="0" smtClean="0">
                <a:solidFill>
                  <a:schemeClr val="tx1"/>
                </a:solidFill>
                <a:effectLst/>
                <a:latin typeface="+mn-lt"/>
                <a:ea typeface="+mn-ea"/>
                <a:cs typeface="+mn-cs"/>
              </a:rPr>
              <a:t> e-post Kurt). </a:t>
            </a:r>
            <a:r>
              <a:rPr lang="nb-NO" sz="1200" strike="sngStrike" kern="1200" dirty="0" smtClean="0">
                <a:solidFill>
                  <a:schemeClr val="tx1"/>
                </a:solidFill>
                <a:effectLst/>
                <a:latin typeface="+mn-lt"/>
                <a:ea typeface="+mn-ea"/>
                <a:cs typeface="+mn-cs"/>
              </a:rPr>
              <a:t>Vi kan velge om vi fortsatt vil bruke netto tall. Det vil </a:t>
            </a:r>
            <a:r>
              <a:rPr lang="nb-NO" sz="1200" strike="sngStrike" kern="1200" dirty="0" err="1" smtClean="0">
                <a:solidFill>
                  <a:schemeClr val="tx1"/>
                </a:solidFill>
                <a:effectLst/>
                <a:latin typeface="+mn-lt"/>
                <a:ea typeface="+mn-ea"/>
                <a:cs typeface="+mn-cs"/>
              </a:rPr>
              <a:t>ikkje</a:t>
            </a:r>
            <a:r>
              <a:rPr lang="nb-NO" sz="1200" strike="sngStrike" kern="1200" dirty="0" smtClean="0">
                <a:solidFill>
                  <a:schemeClr val="tx1"/>
                </a:solidFill>
                <a:effectLst/>
                <a:latin typeface="+mn-lt"/>
                <a:ea typeface="+mn-ea"/>
                <a:cs typeface="+mn-cs"/>
              </a:rPr>
              <a:t> ha </a:t>
            </a:r>
            <a:r>
              <a:rPr lang="nb-NO" sz="1200" strike="sngStrike" kern="1200" dirty="0" err="1" smtClean="0">
                <a:solidFill>
                  <a:schemeClr val="tx1"/>
                </a:solidFill>
                <a:effectLst/>
                <a:latin typeface="+mn-lt"/>
                <a:ea typeface="+mn-ea"/>
                <a:cs typeface="+mn-cs"/>
              </a:rPr>
              <a:t>noko</a:t>
            </a:r>
            <a:r>
              <a:rPr lang="nb-NO" sz="1200" strike="sngStrike" kern="1200" dirty="0" smtClean="0">
                <a:solidFill>
                  <a:schemeClr val="tx1"/>
                </a:solidFill>
                <a:effectLst/>
                <a:latin typeface="+mn-lt"/>
                <a:ea typeface="+mn-ea"/>
                <a:cs typeface="+mn-cs"/>
              </a:rPr>
              <a:t> praktisk betydning for oss, men ledere er veldig opptatt av dette tallet. Dersom «nettotallet» forsvinner, kan vi bli «slakkere» til å melde inn. Nettotiden er interessant på analysenivå, så for institusjonen er det bra. Men for DBH er det sikkert ubetydelig. Årsaka til at </a:t>
            </a:r>
            <a:r>
              <a:rPr lang="nb-NO" sz="1200" strike="sngStrike" kern="1200" dirty="0" err="1" smtClean="0">
                <a:solidFill>
                  <a:schemeClr val="tx1"/>
                </a:solidFill>
                <a:effectLst/>
                <a:latin typeface="+mn-lt"/>
                <a:ea typeface="+mn-ea"/>
                <a:cs typeface="+mn-cs"/>
              </a:rPr>
              <a:t>dei</a:t>
            </a:r>
            <a:r>
              <a:rPr lang="nb-NO" sz="1200" strike="sngStrike" kern="1200" dirty="0" smtClean="0">
                <a:solidFill>
                  <a:schemeClr val="tx1"/>
                </a:solidFill>
                <a:effectLst/>
                <a:latin typeface="+mn-lt"/>
                <a:ea typeface="+mn-ea"/>
                <a:cs typeface="+mn-cs"/>
              </a:rPr>
              <a:t> at </a:t>
            </a:r>
            <a:r>
              <a:rPr lang="nb-NO" sz="1200" strike="sngStrike" kern="1200" dirty="0" err="1" smtClean="0">
                <a:solidFill>
                  <a:schemeClr val="tx1"/>
                </a:solidFill>
                <a:effectLst/>
                <a:latin typeface="+mn-lt"/>
                <a:ea typeface="+mn-ea"/>
                <a:cs typeface="+mn-cs"/>
              </a:rPr>
              <a:t>ein</a:t>
            </a:r>
            <a:r>
              <a:rPr lang="nb-NO" sz="1200" strike="sngStrike" kern="1200" dirty="0" smtClean="0">
                <a:solidFill>
                  <a:schemeClr val="tx1"/>
                </a:solidFill>
                <a:effectLst/>
                <a:latin typeface="+mn-lt"/>
                <a:ea typeface="+mn-ea"/>
                <a:cs typeface="+mn-cs"/>
              </a:rPr>
              <a:t> går vekk </a:t>
            </a:r>
            <a:r>
              <a:rPr lang="nb-NO" sz="1200" strike="sngStrike" kern="1200" dirty="0" err="1" smtClean="0">
                <a:solidFill>
                  <a:schemeClr val="tx1"/>
                </a:solidFill>
                <a:effectLst/>
                <a:latin typeface="+mn-lt"/>
                <a:ea typeface="+mn-ea"/>
                <a:cs typeface="+mn-cs"/>
              </a:rPr>
              <a:t>frå</a:t>
            </a:r>
            <a:r>
              <a:rPr lang="nb-NO" sz="1200" strike="sngStrike" kern="1200" dirty="0" smtClean="0">
                <a:solidFill>
                  <a:schemeClr val="tx1"/>
                </a:solidFill>
                <a:effectLst/>
                <a:latin typeface="+mn-lt"/>
                <a:ea typeface="+mn-ea"/>
                <a:cs typeface="+mn-cs"/>
              </a:rPr>
              <a:t> netto tall, er at det er for variable data, registrert ulikt og gir «</a:t>
            </a:r>
            <a:r>
              <a:rPr lang="nb-NO" sz="1200" strike="sngStrike" kern="1200" dirty="0" err="1" smtClean="0">
                <a:solidFill>
                  <a:schemeClr val="tx1"/>
                </a:solidFill>
                <a:effectLst/>
                <a:latin typeface="+mn-lt"/>
                <a:ea typeface="+mn-ea"/>
                <a:cs typeface="+mn-cs"/>
              </a:rPr>
              <a:t>dårlege</a:t>
            </a:r>
            <a:r>
              <a:rPr lang="nb-NO" sz="1200" strike="sngStrike" kern="1200" dirty="0" smtClean="0">
                <a:solidFill>
                  <a:schemeClr val="tx1"/>
                </a:solidFill>
                <a:effectLst/>
                <a:latin typeface="+mn-lt"/>
                <a:ea typeface="+mn-ea"/>
                <a:cs typeface="+mn-cs"/>
              </a:rPr>
              <a:t> tall). For å ha Netto-tall kreves det </a:t>
            </a:r>
            <a:r>
              <a:rPr lang="nb-NO" sz="1200" strike="sngStrike" kern="1200" dirty="0" err="1" smtClean="0">
                <a:solidFill>
                  <a:schemeClr val="tx1"/>
                </a:solidFill>
                <a:effectLst/>
                <a:latin typeface="+mn-lt"/>
                <a:ea typeface="+mn-ea"/>
                <a:cs typeface="+mn-cs"/>
              </a:rPr>
              <a:t>ein</a:t>
            </a:r>
            <a:r>
              <a:rPr lang="nb-NO" sz="1200" strike="sngStrike" kern="1200" dirty="0" smtClean="0">
                <a:solidFill>
                  <a:schemeClr val="tx1"/>
                </a:solidFill>
                <a:effectLst/>
                <a:latin typeface="+mn-lt"/>
                <a:ea typeface="+mn-ea"/>
                <a:cs typeface="+mn-cs"/>
              </a:rPr>
              <a:t> viss punchejobb som krever tid (for eksempel registrere permisjoner, </a:t>
            </a:r>
            <a:r>
              <a:rPr lang="nb-NO" sz="1200" strike="sngStrike" kern="1200" dirty="0" err="1" smtClean="0">
                <a:solidFill>
                  <a:schemeClr val="tx1"/>
                </a:solidFill>
                <a:effectLst/>
                <a:latin typeface="+mn-lt"/>
                <a:ea typeface="+mn-ea"/>
                <a:cs typeface="+mn-cs"/>
              </a:rPr>
              <a:t>Xternt</a:t>
            </a:r>
            <a:r>
              <a:rPr lang="nb-NO" sz="1200" strike="sngStrike" kern="1200" dirty="0" smtClean="0">
                <a:solidFill>
                  <a:schemeClr val="tx1"/>
                </a:solidFill>
                <a:effectLst/>
                <a:latin typeface="+mn-lt"/>
                <a:ea typeface="+mn-ea"/>
                <a:cs typeface="+mn-cs"/>
              </a:rPr>
              <a:t> veileder (og i noen tilfeller er det </a:t>
            </a:r>
            <a:r>
              <a:rPr lang="nb-NO" sz="1200" strike="sngStrike" kern="1200" dirty="0" err="1" smtClean="0">
                <a:solidFill>
                  <a:schemeClr val="tx1"/>
                </a:solidFill>
                <a:effectLst/>
                <a:latin typeface="+mn-lt"/>
                <a:ea typeface="+mn-ea"/>
                <a:cs typeface="+mn-cs"/>
              </a:rPr>
              <a:t>vanskeleg</a:t>
            </a:r>
            <a:r>
              <a:rPr lang="nb-NO" sz="1200" strike="sngStrike" kern="1200" dirty="0" smtClean="0">
                <a:solidFill>
                  <a:schemeClr val="tx1"/>
                </a:solidFill>
                <a:effectLst/>
                <a:latin typeface="+mn-lt"/>
                <a:ea typeface="+mn-ea"/>
                <a:cs typeface="+mn-cs"/>
              </a:rPr>
              <a:t> å få registrert ekstern veileder). Det vil komme </a:t>
            </a:r>
            <a:r>
              <a:rPr lang="nb-NO" sz="1200" strike="sngStrike" kern="1200" dirty="0" err="1" smtClean="0">
                <a:solidFill>
                  <a:schemeClr val="tx1"/>
                </a:solidFill>
                <a:effectLst/>
                <a:latin typeface="+mn-lt"/>
                <a:ea typeface="+mn-ea"/>
                <a:cs typeface="+mn-cs"/>
              </a:rPr>
              <a:t>ein</a:t>
            </a:r>
            <a:r>
              <a:rPr lang="nb-NO" sz="1200" strike="sngStrike" kern="1200" dirty="0" smtClean="0">
                <a:solidFill>
                  <a:schemeClr val="tx1"/>
                </a:solidFill>
                <a:effectLst/>
                <a:latin typeface="+mn-lt"/>
                <a:ea typeface="+mn-ea"/>
                <a:cs typeface="+mn-cs"/>
              </a:rPr>
              <a:t> </a:t>
            </a:r>
            <a:r>
              <a:rPr lang="nb-NO" sz="1200" strike="sngStrike" kern="1200" dirty="0" err="1" smtClean="0">
                <a:solidFill>
                  <a:schemeClr val="tx1"/>
                </a:solidFill>
                <a:effectLst/>
                <a:latin typeface="+mn-lt"/>
                <a:ea typeface="+mn-ea"/>
                <a:cs typeface="+mn-cs"/>
              </a:rPr>
              <a:t>skriftleg</a:t>
            </a:r>
            <a:r>
              <a:rPr lang="nb-NO" sz="1200" strike="sngStrike" kern="1200" dirty="0" smtClean="0">
                <a:solidFill>
                  <a:schemeClr val="tx1"/>
                </a:solidFill>
                <a:effectLst/>
                <a:latin typeface="+mn-lt"/>
                <a:ea typeface="+mn-ea"/>
                <a:cs typeface="+mn-cs"/>
              </a:rPr>
              <a:t> </a:t>
            </a:r>
            <a:r>
              <a:rPr lang="nb-NO" sz="1200" strike="sngStrike" kern="1200" dirty="0" err="1" smtClean="0">
                <a:solidFill>
                  <a:schemeClr val="tx1"/>
                </a:solidFill>
                <a:effectLst/>
                <a:latin typeface="+mn-lt"/>
                <a:ea typeface="+mn-ea"/>
                <a:cs typeface="+mn-cs"/>
              </a:rPr>
              <a:t>førespurnad</a:t>
            </a:r>
            <a:r>
              <a:rPr lang="nb-NO" sz="1200" strike="sngStrike" kern="1200" dirty="0" smtClean="0">
                <a:solidFill>
                  <a:schemeClr val="tx1"/>
                </a:solidFill>
                <a:effectLst/>
                <a:latin typeface="+mn-lt"/>
                <a:ea typeface="+mn-ea"/>
                <a:cs typeface="+mn-cs"/>
              </a:rPr>
              <a:t> til alle fakulteta om vi skal beholde Nettotalla. </a:t>
            </a:r>
            <a:endParaRPr lang="nb-NO" sz="1200" strike="sngStrike"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EF8A2AF7-2D85-4421-9B02-2B5F9CC37447}" type="slidenum">
              <a:rPr lang="nb-NO" smtClean="0"/>
              <a:t>21</a:t>
            </a:fld>
            <a:endParaRPr lang="nb-NO"/>
          </a:p>
        </p:txBody>
      </p:sp>
    </p:spTree>
    <p:extLst>
      <p:ext uri="{BB962C8B-B14F-4D97-AF65-F5344CB8AC3E}">
        <p14:creationId xmlns:p14="http://schemas.microsoft.com/office/powerpoint/2010/main" val="2992227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Trykk</a:t>
            </a:r>
            <a:r>
              <a:rPr lang="nb-NO" baseline="0" dirty="0" smtClean="0"/>
              <a:t> og vis.</a:t>
            </a:r>
          </a:p>
          <a:p>
            <a:r>
              <a:rPr lang="nb-NO" baseline="0" dirty="0" smtClean="0"/>
              <a:t>Noen institutt bruker det aktivt andre ikke. Det kan derfor være lurt å vise hvor instituttene finner dette. </a:t>
            </a:r>
          </a:p>
          <a:p>
            <a:r>
              <a:rPr lang="nb-NO" baseline="0" dirty="0" smtClean="0"/>
              <a:t>Dette (DBH) er de offisielle talla ute i verden og spiler det som ligger i </a:t>
            </a:r>
            <a:r>
              <a:rPr lang="nb-NO" baseline="0" dirty="0" err="1" smtClean="0"/>
              <a:t>fs</a:t>
            </a:r>
            <a:r>
              <a:rPr lang="nb-NO" baseline="0" dirty="0" smtClean="0"/>
              <a:t>. </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22</a:t>
            </a:fld>
            <a:endParaRPr lang="nb-NO"/>
          </a:p>
        </p:txBody>
      </p:sp>
    </p:spTree>
    <p:extLst>
      <p:ext uri="{BB962C8B-B14F-4D97-AF65-F5344CB8AC3E}">
        <p14:creationId xmlns:p14="http://schemas.microsoft.com/office/powerpoint/2010/main" val="2015632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F8A2AF7-2D85-4421-9B02-2B5F9CC37447}" type="slidenum">
              <a:rPr lang="nb-NO" smtClean="0"/>
              <a:t>23</a:t>
            </a:fld>
            <a:endParaRPr lang="nb-NO"/>
          </a:p>
        </p:txBody>
      </p:sp>
    </p:spTree>
    <p:extLst>
      <p:ext uri="{BB962C8B-B14F-4D97-AF65-F5344CB8AC3E}">
        <p14:creationId xmlns:p14="http://schemas.microsoft.com/office/powerpoint/2010/main" val="3125668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F8A2AF7-2D85-4421-9B02-2B5F9CC37447}" type="slidenum">
              <a:rPr lang="nb-NO" smtClean="0"/>
              <a:t>24</a:t>
            </a:fld>
            <a:endParaRPr lang="nb-NO"/>
          </a:p>
        </p:txBody>
      </p:sp>
    </p:spTree>
    <p:extLst>
      <p:ext uri="{BB962C8B-B14F-4D97-AF65-F5344CB8AC3E}">
        <p14:creationId xmlns:p14="http://schemas.microsoft.com/office/powerpoint/2010/main" val="309790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Generelt sett kan vi si at SP</a:t>
            </a:r>
            <a:r>
              <a:rPr lang="nb-NO" baseline="0" dirty="0" smtClean="0"/>
              <a:t> bli</a:t>
            </a:r>
            <a:r>
              <a:rPr lang="nb-NO" dirty="0" smtClean="0"/>
              <a:t> mindre verdt. Gradene blir mer verdt</a:t>
            </a:r>
            <a:r>
              <a:rPr lang="nb-NO" baseline="0" dirty="0" smtClean="0"/>
              <a:t>, og det blir endra større intensiver for å få kandidatene igjennom.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NYTT: er at doktorgrader </a:t>
            </a:r>
            <a:r>
              <a:rPr lang="nb-NO" baseline="0" dirty="0" err="1" smtClean="0"/>
              <a:t>no</a:t>
            </a:r>
            <a:r>
              <a:rPr lang="nb-NO" baseline="0" dirty="0" smtClean="0"/>
              <a:t> inngår i </a:t>
            </a:r>
            <a:r>
              <a:rPr lang="nb-NO" baseline="0" dirty="0" err="1" smtClean="0"/>
              <a:t>dbh</a:t>
            </a:r>
            <a:r>
              <a:rPr lang="nb-NO" baseline="0" dirty="0" smtClean="0"/>
              <a:t> og </a:t>
            </a:r>
            <a:r>
              <a:rPr lang="nb-NO" baseline="0" dirty="0" err="1" smtClean="0"/>
              <a:t>ikkje</a:t>
            </a:r>
            <a:r>
              <a:rPr lang="nb-NO" baseline="0" dirty="0" smtClean="0"/>
              <a:t> i NIFU </a:t>
            </a:r>
            <a:r>
              <a:rPr lang="nb-NO" baseline="0" dirty="0" err="1" smtClean="0"/>
              <a:t>jmf</a:t>
            </a:r>
            <a:r>
              <a:rPr lang="nb-NO" baseline="0" dirty="0" smtClean="0"/>
              <a:t> tidelgare. Samkjøre ulike frister.</a:t>
            </a:r>
          </a:p>
          <a:p>
            <a:endParaRPr lang="nb-NO" baseline="0" dirty="0" smtClean="0"/>
          </a:p>
          <a:p>
            <a:r>
              <a:rPr lang="nb-NO" dirty="0" smtClean="0"/>
              <a:t>Det har komt nye </a:t>
            </a:r>
            <a:r>
              <a:rPr lang="nb-NO" dirty="0" err="1" smtClean="0"/>
              <a:t>beregningsnøkkler</a:t>
            </a:r>
            <a:r>
              <a:rPr lang="nb-NO" dirty="0" smtClean="0"/>
              <a:t>. For oss kan dette bety mer plukkejobb spesielt med tanke på </a:t>
            </a:r>
            <a:r>
              <a:rPr lang="nb-NO" baseline="0" dirty="0" smtClean="0"/>
              <a:t>tverrfaglige program som for eksempel </a:t>
            </a:r>
            <a:r>
              <a:rPr lang="nb-NO" baseline="0" dirty="0" err="1" smtClean="0"/>
              <a:t>nano</a:t>
            </a:r>
            <a:r>
              <a:rPr lang="nb-NO" baseline="0" dirty="0" smtClean="0"/>
              <a:t>, sivilingeniør osv. </a:t>
            </a:r>
          </a:p>
          <a:p>
            <a:endParaRPr lang="nb-NO" baseline="0" dirty="0" smtClean="0"/>
          </a:p>
          <a:p>
            <a:r>
              <a:rPr lang="nb-NO" baseline="0" dirty="0" smtClean="0"/>
              <a:t>En tanke. ÅRMN kan «ødelegge» for oss siden de ikke får grad. Men det snakkes også om at det kommer et enkeltemneopptak….</a:t>
            </a:r>
          </a:p>
        </p:txBody>
      </p:sp>
      <p:sp>
        <p:nvSpPr>
          <p:cNvPr id="4" name="Plassholder for lysbildenummer 3"/>
          <p:cNvSpPr>
            <a:spLocks noGrp="1"/>
          </p:cNvSpPr>
          <p:nvPr>
            <p:ph type="sldNum" sz="quarter" idx="10"/>
          </p:nvPr>
        </p:nvSpPr>
        <p:spPr/>
        <p:txBody>
          <a:bodyPr/>
          <a:lstStyle/>
          <a:p>
            <a:fld id="{EF8A2AF7-2D85-4421-9B02-2B5F9CC37447}" type="slidenum">
              <a:rPr lang="nb-NO" smtClean="0"/>
              <a:t>3</a:t>
            </a:fld>
            <a:endParaRPr lang="nb-NO"/>
          </a:p>
        </p:txBody>
      </p:sp>
    </p:spTree>
    <p:extLst>
      <p:ext uri="{BB962C8B-B14F-4D97-AF65-F5344CB8AC3E}">
        <p14:creationId xmlns:p14="http://schemas.microsoft.com/office/powerpoint/2010/main" val="281380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Slide henta </a:t>
            </a:r>
            <a:r>
              <a:rPr lang="nb-NO" dirty="0" err="1" smtClean="0"/>
              <a:t>frå</a:t>
            </a:r>
            <a:r>
              <a:rPr lang="nb-NO" dirty="0" smtClean="0"/>
              <a:t> læringsdagen.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smtClean="0"/>
              <a:t>Utdanningsintensivene</a:t>
            </a:r>
            <a:r>
              <a:rPr lang="nb-NO" baseline="0" dirty="0" smtClean="0"/>
              <a:t> ligger i åpen budsjettramme</a:t>
            </a: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Generelt sett kan vi si at SP</a:t>
            </a:r>
            <a:r>
              <a:rPr lang="nb-NO" baseline="0" dirty="0" smtClean="0"/>
              <a:t> bli</a:t>
            </a:r>
            <a:r>
              <a:rPr lang="nb-NO" dirty="0" smtClean="0"/>
              <a:t> mindre verdt. Gradene blir mer verdt</a:t>
            </a:r>
            <a:r>
              <a:rPr lang="nb-NO" baseline="0" dirty="0" smtClean="0"/>
              <a:t>, og det blir endra større intensiver for å få kandidatene igjennom.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NYTT: er at doktorgrader </a:t>
            </a:r>
            <a:r>
              <a:rPr lang="nb-NO" baseline="0" dirty="0" err="1" smtClean="0"/>
              <a:t>no</a:t>
            </a:r>
            <a:r>
              <a:rPr lang="nb-NO" baseline="0" dirty="0" smtClean="0"/>
              <a:t> inngår i </a:t>
            </a:r>
            <a:r>
              <a:rPr lang="nb-NO" baseline="0" dirty="0" err="1" smtClean="0"/>
              <a:t>dbh</a:t>
            </a:r>
            <a:r>
              <a:rPr lang="nb-NO" baseline="0" dirty="0" smtClean="0"/>
              <a:t> og </a:t>
            </a:r>
            <a:r>
              <a:rPr lang="nb-NO" baseline="0" dirty="0" err="1" smtClean="0"/>
              <a:t>ikkje</a:t>
            </a:r>
            <a:r>
              <a:rPr lang="nb-NO" baseline="0" dirty="0" smtClean="0"/>
              <a:t> i NIFU </a:t>
            </a:r>
            <a:r>
              <a:rPr lang="nb-NO" baseline="0" dirty="0" err="1" smtClean="0"/>
              <a:t>jmf</a:t>
            </a:r>
            <a:r>
              <a:rPr lang="nb-NO" baseline="0" dirty="0" smtClean="0"/>
              <a:t> tidelgare. Samkjøre ulike frister.</a:t>
            </a:r>
          </a:p>
          <a:p>
            <a:endParaRPr lang="nb-NO" baseline="0" dirty="0" smtClean="0"/>
          </a:p>
          <a:p>
            <a:r>
              <a:rPr lang="nb-NO" dirty="0" smtClean="0"/>
              <a:t>Det har komt nye </a:t>
            </a:r>
            <a:r>
              <a:rPr lang="nb-NO" dirty="0" err="1" smtClean="0"/>
              <a:t>beregningsnøkkler</a:t>
            </a:r>
            <a:r>
              <a:rPr lang="nb-NO" dirty="0" smtClean="0"/>
              <a:t>. For oss kan dette bety mer plukkejobb spesielt med tanke på </a:t>
            </a:r>
            <a:r>
              <a:rPr lang="nb-NO" baseline="0" dirty="0" smtClean="0"/>
              <a:t>tverrfaglige program som for eksempel </a:t>
            </a:r>
            <a:r>
              <a:rPr lang="nb-NO" baseline="0" dirty="0" err="1" smtClean="0"/>
              <a:t>nano</a:t>
            </a:r>
            <a:r>
              <a:rPr lang="nb-NO" baseline="0" dirty="0" smtClean="0"/>
              <a:t>, sivilingeniør osv. </a:t>
            </a:r>
          </a:p>
          <a:p>
            <a:endParaRPr lang="nb-NO" baseline="0" dirty="0" smtClean="0"/>
          </a:p>
          <a:p>
            <a:r>
              <a:rPr lang="nb-NO" baseline="0" dirty="0" smtClean="0"/>
              <a:t>En tanke. ÅRMN kan «ødelegge» for oss siden de ikke får grad. Men det snakkes også om at det kommer et enkeltemneopptak….</a:t>
            </a:r>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4</a:t>
            </a:fld>
            <a:endParaRPr lang="nb-NO"/>
          </a:p>
        </p:txBody>
      </p:sp>
    </p:spTree>
    <p:extLst>
      <p:ext uri="{BB962C8B-B14F-4D97-AF65-F5344CB8AC3E}">
        <p14:creationId xmlns:p14="http://schemas.microsoft.com/office/powerpoint/2010/main" val="24598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1"/>
            <a:r>
              <a:rPr lang="nb-NO" sz="2200" dirty="0" smtClean="0"/>
              <a:t>Fast sats for alle doktorgrader, lik for alle fag Kandidatmidler og studiepoengbasert kategoriinndeling av ulike studieprogram</a:t>
            </a:r>
          </a:p>
          <a:p>
            <a:pPr lvl="1"/>
            <a:r>
              <a:rPr lang="nb-NO" sz="2200" dirty="0" smtClean="0"/>
              <a:t>To satser for utvekslingsstudenter (Erasmus+/andre)</a:t>
            </a:r>
          </a:p>
          <a:p>
            <a:pPr lvl="1"/>
            <a:r>
              <a:rPr lang="nb-NO" sz="2200" dirty="0" smtClean="0"/>
              <a:t>Satsene reguleres med lønns- og priskompensasjon</a:t>
            </a:r>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5</a:t>
            </a:fld>
            <a:endParaRPr lang="nb-NO"/>
          </a:p>
        </p:txBody>
      </p:sp>
    </p:spTree>
    <p:extLst>
      <p:ext uri="{BB962C8B-B14F-4D97-AF65-F5344CB8AC3E}">
        <p14:creationId xmlns:p14="http://schemas.microsoft.com/office/powerpoint/2010/main" val="138034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Forklar</a:t>
            </a:r>
            <a:r>
              <a:rPr lang="nb-NO" baseline="0" dirty="0" smtClean="0"/>
              <a:t> forkortelsene AR, FU osv. MN har den største </a:t>
            </a:r>
            <a:r>
              <a:rPr lang="nb-NO" baseline="0" dirty="0" err="1" smtClean="0"/>
              <a:t>emneportefølgjen</a:t>
            </a:r>
            <a:r>
              <a:rPr lang="nb-NO"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AR: videreutdanningsemne: (NATDID…)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FU : 900 </a:t>
            </a:r>
            <a:r>
              <a:rPr lang="nb-NO" baseline="0" dirty="0" err="1" smtClean="0"/>
              <a:t>tals</a:t>
            </a:r>
            <a:r>
              <a:rPr lang="nb-NO" baseline="0" dirty="0" smtClean="0"/>
              <a:t> emna våre </a:t>
            </a:r>
            <a:r>
              <a:rPr lang="nb-NO" baseline="0" dirty="0" err="1" smtClean="0"/>
              <a:t>inkudert</a:t>
            </a:r>
            <a:r>
              <a:rPr lang="nb-NO" baseline="0" dirty="0" smtClean="0"/>
              <a:t> UNIS</a:t>
            </a:r>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6</a:t>
            </a:fld>
            <a:endParaRPr lang="nb-NO"/>
          </a:p>
        </p:txBody>
      </p:sp>
    </p:spTree>
    <p:extLst>
      <p:ext uri="{BB962C8B-B14F-4D97-AF65-F5344CB8AC3E}">
        <p14:creationId xmlns:p14="http://schemas.microsoft.com/office/powerpoint/2010/main" val="254499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Generelt: vi håndterer enorme mengder med emner. Årsaka til det høge antallet FU emner er måten vi registrerer emner (spesialpensum) som er «fiktive» emner. For eksempel sommerskoler, konferanser, populærvitenskapelige bidrag osv. registrerer med spesialpensum på x SP. </a:t>
            </a:r>
            <a:r>
              <a:rPr lang="nn-NO" sz="1200" kern="1200" dirty="0" smtClean="0">
                <a:solidFill>
                  <a:schemeClr val="tx1"/>
                </a:solidFill>
                <a:effectLst/>
                <a:latin typeface="+mn-lt"/>
                <a:ea typeface="+mn-ea"/>
                <a:cs typeface="+mn-cs"/>
              </a:rPr>
              <a:t>Andre fakultet </a:t>
            </a:r>
            <a:r>
              <a:rPr lang="nn-NO" sz="1200" kern="1200" dirty="0" err="1" smtClean="0">
                <a:solidFill>
                  <a:schemeClr val="tx1"/>
                </a:solidFill>
                <a:effectLst/>
                <a:latin typeface="+mn-lt"/>
                <a:ea typeface="+mn-ea"/>
                <a:cs typeface="+mn-cs"/>
              </a:rPr>
              <a:t>samler</a:t>
            </a:r>
            <a:r>
              <a:rPr lang="nn-NO" sz="1200" kern="1200" dirty="0" smtClean="0">
                <a:solidFill>
                  <a:schemeClr val="tx1"/>
                </a:solidFill>
                <a:effectLst/>
                <a:latin typeface="+mn-lt"/>
                <a:ea typeface="+mn-ea"/>
                <a:cs typeface="+mn-cs"/>
              </a:rPr>
              <a:t> gjerne opp alle arbeider/prosjekt til eit emne som er 10 SP.   Vi har faktisk berre 1 reelt PHD emne MNF990. Ein stor </a:t>
            </a:r>
            <a:r>
              <a:rPr lang="nn-NO" sz="1200" kern="1200" dirty="0" err="1" smtClean="0">
                <a:solidFill>
                  <a:schemeClr val="tx1"/>
                </a:solidFill>
                <a:effectLst/>
                <a:latin typeface="+mn-lt"/>
                <a:ea typeface="+mn-ea"/>
                <a:cs typeface="+mn-cs"/>
              </a:rPr>
              <a:t>andel</a:t>
            </a:r>
            <a:r>
              <a:rPr lang="nn-NO" sz="1200" kern="1200" dirty="0" smtClean="0">
                <a:solidFill>
                  <a:schemeClr val="tx1"/>
                </a:solidFill>
                <a:effectLst/>
                <a:latin typeface="+mn-lt"/>
                <a:ea typeface="+mn-ea"/>
                <a:cs typeface="+mn-cs"/>
              </a:rPr>
              <a:t> er også UNIS emne </a:t>
            </a:r>
            <a:r>
              <a:rPr lang="nn-NO" sz="1200" kern="1200" dirty="0" err="1" smtClean="0">
                <a:solidFill>
                  <a:schemeClr val="tx1"/>
                </a:solidFill>
                <a:effectLst/>
                <a:latin typeface="+mn-lt"/>
                <a:ea typeface="+mn-ea"/>
                <a:cs typeface="+mn-cs"/>
              </a:rPr>
              <a:t>ca</a:t>
            </a:r>
            <a:r>
              <a:rPr lang="nn-NO" sz="1200" kern="1200" dirty="0" smtClean="0">
                <a:solidFill>
                  <a:schemeClr val="tx1"/>
                </a:solidFill>
                <a:effectLst/>
                <a:latin typeface="+mn-lt"/>
                <a:ea typeface="+mn-ea"/>
                <a:cs typeface="+mn-cs"/>
              </a:rPr>
              <a:t> 106 emne inkludert PHD nivå). Litt i tråd med resonnementet med </a:t>
            </a:r>
            <a:r>
              <a:rPr lang="nn-NO" sz="1200" kern="1200" dirty="0" err="1" smtClean="0">
                <a:solidFill>
                  <a:schemeClr val="tx1"/>
                </a:solidFill>
                <a:effectLst/>
                <a:latin typeface="+mn-lt"/>
                <a:ea typeface="+mn-ea"/>
                <a:cs typeface="+mn-cs"/>
              </a:rPr>
              <a:t>studieretninger</a:t>
            </a:r>
            <a:r>
              <a:rPr lang="nn-NO" sz="1200" kern="1200" dirty="0" smtClean="0">
                <a:solidFill>
                  <a:schemeClr val="tx1"/>
                </a:solidFill>
                <a:effectLst/>
                <a:latin typeface="+mn-lt"/>
                <a:ea typeface="+mn-ea"/>
                <a:cs typeface="+mn-cs"/>
              </a:rPr>
              <a:t>: det </a:t>
            </a:r>
            <a:r>
              <a:rPr lang="nn-NO" sz="1200" kern="1200" dirty="0" err="1" smtClean="0">
                <a:solidFill>
                  <a:schemeClr val="tx1"/>
                </a:solidFill>
                <a:effectLst/>
                <a:latin typeface="+mn-lt"/>
                <a:ea typeface="+mn-ea"/>
                <a:cs typeface="+mn-cs"/>
              </a:rPr>
              <a:t>krever</a:t>
            </a:r>
            <a:r>
              <a:rPr lang="nn-NO" sz="1200" kern="1200" dirty="0" smtClean="0">
                <a:solidFill>
                  <a:schemeClr val="tx1"/>
                </a:solidFill>
                <a:effectLst/>
                <a:latin typeface="+mn-lt"/>
                <a:ea typeface="+mn-ea"/>
                <a:cs typeface="+mn-cs"/>
              </a:rPr>
              <a:t> </a:t>
            </a:r>
            <a:r>
              <a:rPr lang="nn-NO" sz="1200" kern="1200" dirty="0" err="1" smtClean="0">
                <a:solidFill>
                  <a:schemeClr val="tx1"/>
                </a:solidFill>
                <a:effectLst/>
                <a:latin typeface="+mn-lt"/>
                <a:ea typeface="+mn-ea"/>
                <a:cs typeface="+mn-cs"/>
              </a:rPr>
              <a:t>ressurser</a:t>
            </a:r>
            <a:r>
              <a:rPr lang="nn-NO" sz="1200" kern="1200" dirty="0" smtClean="0">
                <a:solidFill>
                  <a:schemeClr val="tx1"/>
                </a:solidFill>
                <a:effectLst/>
                <a:latin typeface="+mn-lt"/>
                <a:ea typeface="+mn-ea"/>
                <a:cs typeface="+mn-cs"/>
              </a:rPr>
              <a:t> og </a:t>
            </a:r>
            <a:r>
              <a:rPr lang="nn-NO" sz="1200" kern="1200" dirty="0" err="1" smtClean="0">
                <a:solidFill>
                  <a:schemeClr val="tx1"/>
                </a:solidFill>
                <a:effectLst/>
                <a:latin typeface="+mn-lt"/>
                <a:ea typeface="+mn-ea"/>
                <a:cs typeface="+mn-cs"/>
              </a:rPr>
              <a:t>vedlikeholde</a:t>
            </a:r>
            <a:r>
              <a:rPr lang="nn-NO" sz="1200" kern="1200" dirty="0" smtClean="0">
                <a:solidFill>
                  <a:schemeClr val="tx1"/>
                </a:solidFill>
                <a:effectLst/>
                <a:latin typeface="+mn-lt"/>
                <a:ea typeface="+mn-ea"/>
                <a:cs typeface="+mn-cs"/>
              </a:rPr>
              <a:t> så stor </a:t>
            </a:r>
            <a:r>
              <a:rPr lang="nn-NO" sz="1200" kern="1200" dirty="0" err="1" smtClean="0">
                <a:solidFill>
                  <a:schemeClr val="tx1"/>
                </a:solidFill>
                <a:effectLst/>
                <a:latin typeface="+mn-lt"/>
                <a:ea typeface="+mn-ea"/>
                <a:cs typeface="+mn-cs"/>
              </a:rPr>
              <a:t>portefølgje</a:t>
            </a:r>
            <a:r>
              <a:rPr lang="nn-NO"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Vi øker stadig i antall emner. Generell trend ser vi at det opprettes fler emne enn d</a:t>
            </a:r>
            <a:r>
              <a:rPr lang="nb-NO" baseline="0" dirty="0" smtClean="0"/>
              <a:t>et blir lagt ned.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err="1" smtClean="0"/>
              <a:t>Ref</a:t>
            </a:r>
            <a:r>
              <a:rPr lang="nb-NO" baseline="0" dirty="0" smtClean="0"/>
              <a:t> til studieplanendringer så ønsker vi å få tilbakemelding på emner som ikke har blitt protokollført på en tid. I fakultetsstyremøtet (signal fra Helge) at emner som ikke har blitt protokollført på over 5 år, bør legges ned, eller </a:t>
            </a:r>
            <a:r>
              <a:rPr lang="nb-NO" baseline="0" dirty="0" err="1" smtClean="0"/>
              <a:t>hvertfall</a:t>
            </a:r>
            <a:r>
              <a:rPr lang="nb-NO" baseline="0" dirty="0" smtClean="0"/>
              <a:t> grunngi hvorfor emnet fortsatt skal være aktivt.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Tallene i tabellen inneholder også </a:t>
            </a:r>
            <a:r>
              <a:rPr lang="nb-NO" dirty="0" smtClean="0"/>
              <a:t>emner av typen: UNIS, </a:t>
            </a:r>
            <a:r>
              <a:rPr lang="nb-NO" dirty="0" err="1" smtClean="0"/>
              <a:t>ph.d</a:t>
            </a:r>
            <a:r>
              <a:rPr lang="nb-NO" dirty="0" smtClean="0"/>
              <a:t>, spesialpensum, EVU, </a:t>
            </a:r>
            <a:r>
              <a:rPr lang="nb-NO" dirty="0" err="1" smtClean="0"/>
              <a:t>Skolelab</a:t>
            </a:r>
            <a:r>
              <a:rPr lang="nb-NO" dirty="0" smtClean="0"/>
              <a:t>!</a:t>
            </a:r>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7</a:t>
            </a:fld>
            <a:endParaRPr lang="nb-NO"/>
          </a:p>
        </p:txBody>
      </p:sp>
    </p:spTree>
    <p:extLst>
      <p:ext uri="{BB962C8B-B14F-4D97-AF65-F5344CB8AC3E}">
        <p14:creationId xmlns:p14="http://schemas.microsoft.com/office/powerpoint/2010/main" val="3045338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Nest størst på studieprogram.</a:t>
            </a:r>
          </a:p>
          <a:p>
            <a:r>
              <a:rPr lang="nb-NO" dirty="0" smtClean="0"/>
              <a:t>Forskerutdanning: PHD,</a:t>
            </a:r>
            <a:r>
              <a:rPr lang="nb-NO" baseline="0" dirty="0" smtClean="0"/>
              <a:t> gjestestudent på </a:t>
            </a:r>
            <a:r>
              <a:rPr lang="nb-NO" baseline="0" dirty="0" err="1" smtClean="0"/>
              <a:t>phd</a:t>
            </a:r>
            <a:r>
              <a:rPr lang="nb-NO" baseline="0" dirty="0" smtClean="0"/>
              <a:t>, dr. </a:t>
            </a:r>
            <a:r>
              <a:rPr lang="nb-NO" baseline="0" dirty="0" err="1" smtClean="0"/>
              <a:t>phios</a:t>
            </a:r>
            <a:r>
              <a:rPr lang="nb-NO" baseline="0" dirty="0" smtClean="0"/>
              <a:t>.</a:t>
            </a:r>
            <a:endParaRPr lang="nb-NO" dirty="0" smtClean="0"/>
          </a:p>
          <a:p>
            <a:r>
              <a:rPr lang="nb-NO" dirty="0" smtClean="0"/>
              <a:t>Høyere</a:t>
            </a:r>
            <a:r>
              <a:rPr lang="nb-NO" baseline="0" dirty="0" smtClean="0"/>
              <a:t> nivå: ZMAMNFAK, </a:t>
            </a:r>
            <a:r>
              <a:rPr lang="nb-NO" sz="1200" b="0" i="0" u="none" strike="noStrike" kern="1200" dirty="0" smtClean="0">
                <a:solidFill>
                  <a:schemeClr val="tx1"/>
                </a:solidFill>
                <a:effectLst/>
                <a:latin typeface="+mn-lt"/>
                <a:ea typeface="+mn-ea"/>
                <a:cs typeface="+mn-cs"/>
              </a:rPr>
              <a:t>MAT611</a:t>
            </a:r>
            <a:r>
              <a:rPr lang="nb-NO" dirty="0" smtClean="0"/>
              <a:t> </a:t>
            </a:r>
            <a:r>
              <a:rPr lang="nb-NO" sz="1200" b="0" i="0" u="none" strike="noStrike" kern="1200" dirty="0" smtClean="0">
                <a:solidFill>
                  <a:schemeClr val="tx1"/>
                </a:solidFill>
                <a:effectLst/>
                <a:latin typeface="+mn-lt"/>
                <a:ea typeface="+mn-ea"/>
                <a:cs typeface="+mn-cs"/>
              </a:rPr>
              <a:t>MAT612</a:t>
            </a:r>
            <a:r>
              <a:rPr lang="nb-NO" dirty="0" smtClean="0"/>
              <a:t> </a:t>
            </a:r>
            <a:r>
              <a:rPr lang="nb-NO" baseline="0" dirty="0" smtClean="0"/>
              <a:t>(eksternt videreutdanning). </a:t>
            </a:r>
          </a:p>
          <a:p>
            <a:r>
              <a:rPr lang="nb-NO" baseline="0" dirty="0" smtClean="0"/>
              <a:t>Lavere nivå: ansatt studierett, </a:t>
            </a:r>
            <a:r>
              <a:rPr lang="nb-NO" baseline="0" dirty="0" err="1" smtClean="0"/>
              <a:t>INTl</a:t>
            </a:r>
            <a:r>
              <a:rPr lang="nb-NO" baseline="0" dirty="0" smtClean="0"/>
              <a:t>- MN </a:t>
            </a:r>
            <a:r>
              <a:rPr lang="nb-NO" baseline="0" dirty="0" err="1" smtClean="0"/>
              <a:t>ekterne</a:t>
            </a:r>
            <a:r>
              <a:rPr lang="nb-NO" baseline="0" dirty="0" smtClean="0"/>
              <a:t> emne for eksempel </a:t>
            </a:r>
            <a:r>
              <a:rPr lang="nb-NO" sz="1200" b="0" i="0" u="none" strike="noStrike" kern="1200" dirty="0" smtClean="0">
                <a:solidFill>
                  <a:schemeClr val="tx1"/>
                </a:solidFill>
                <a:effectLst/>
                <a:latin typeface="+mn-lt"/>
                <a:ea typeface="+mn-ea"/>
                <a:cs typeface="+mn-cs"/>
              </a:rPr>
              <a:t>NAT623</a:t>
            </a:r>
            <a:r>
              <a:rPr lang="nb-NO" dirty="0" smtClean="0"/>
              <a:t> </a:t>
            </a:r>
            <a:r>
              <a:rPr lang="nb-NO" sz="1200" b="0" i="0" u="none" strike="noStrike" kern="1200" dirty="0" smtClean="0">
                <a:solidFill>
                  <a:schemeClr val="tx1"/>
                </a:solidFill>
                <a:effectLst/>
                <a:latin typeface="+mn-lt"/>
                <a:ea typeface="+mn-ea"/>
                <a:cs typeface="+mn-cs"/>
              </a:rPr>
              <a:t>NAT624</a:t>
            </a:r>
            <a:r>
              <a:rPr lang="nb-NO" dirty="0" smtClean="0"/>
              <a:t> </a:t>
            </a:r>
            <a:r>
              <a:rPr lang="nb-NO" sz="1200" b="0" i="0" u="none" strike="noStrike" kern="1200" dirty="0" smtClean="0">
                <a:solidFill>
                  <a:schemeClr val="tx1"/>
                </a:solidFill>
                <a:effectLst/>
                <a:latin typeface="+mn-lt"/>
                <a:ea typeface="+mn-ea"/>
                <a:cs typeface="+mn-cs"/>
              </a:rPr>
              <a:t>NAT621</a:t>
            </a:r>
            <a:r>
              <a:rPr lang="nb-NO" dirty="0" smtClean="0"/>
              <a:t> </a:t>
            </a:r>
            <a:r>
              <a:rPr lang="nb-NO" sz="1200" b="0" i="0" u="none" strike="noStrike" kern="1200" dirty="0" smtClean="0">
                <a:solidFill>
                  <a:schemeClr val="tx1"/>
                </a:solidFill>
                <a:effectLst/>
                <a:latin typeface="+mn-lt"/>
                <a:ea typeface="+mn-ea"/>
                <a:cs typeface="+mn-cs"/>
              </a:rPr>
              <a:t>NAT622</a:t>
            </a:r>
            <a:r>
              <a:rPr lang="nb-NO" dirty="0" smtClean="0"/>
              <a:t> </a:t>
            </a:r>
            <a:r>
              <a:rPr lang="nb-NO" sz="1200" b="0" i="0" u="none" strike="noStrike" kern="1200" dirty="0" smtClean="0">
                <a:solidFill>
                  <a:schemeClr val="tx1"/>
                </a:solidFill>
                <a:effectLst/>
                <a:latin typeface="+mn-lt"/>
                <a:ea typeface="+mn-ea"/>
                <a:cs typeface="+mn-cs"/>
              </a:rPr>
              <a:t>GEOV621</a:t>
            </a:r>
            <a:r>
              <a:rPr lang="nb-NO" dirty="0" smtClean="0"/>
              <a:t> </a:t>
            </a:r>
            <a:r>
              <a:rPr lang="nb-NO" sz="1200" b="0" i="0" u="none" strike="noStrike" kern="1200" dirty="0" smtClean="0">
                <a:solidFill>
                  <a:schemeClr val="tx1"/>
                </a:solidFill>
                <a:effectLst/>
                <a:latin typeface="+mn-lt"/>
                <a:ea typeface="+mn-ea"/>
                <a:cs typeface="+mn-cs"/>
              </a:rPr>
              <a:t>GEOV622</a:t>
            </a:r>
            <a:r>
              <a:rPr lang="nb-NO" dirty="0" smtClean="0"/>
              <a:t> </a:t>
            </a:r>
            <a:r>
              <a:rPr lang="nb-NO" sz="1200" b="0" i="0" u="none" strike="noStrike" kern="1200" dirty="0" smtClean="0">
                <a:solidFill>
                  <a:schemeClr val="tx1"/>
                </a:solidFill>
                <a:effectLst/>
                <a:latin typeface="+mn-lt"/>
                <a:ea typeface="+mn-ea"/>
                <a:cs typeface="+mn-cs"/>
              </a:rPr>
              <a:t>GEOV623</a:t>
            </a:r>
            <a:r>
              <a:rPr lang="nb-NO" dirty="0" smtClean="0"/>
              <a:t> </a:t>
            </a:r>
            <a:r>
              <a:rPr lang="nb-NO" sz="1200" b="0" i="0" u="none" strike="noStrike" kern="1200" dirty="0" smtClean="0">
                <a:solidFill>
                  <a:schemeClr val="tx1"/>
                </a:solidFill>
                <a:effectLst/>
                <a:latin typeface="+mn-lt"/>
                <a:ea typeface="+mn-ea"/>
                <a:cs typeface="+mn-cs"/>
              </a:rPr>
              <a:t>GEOV624</a:t>
            </a:r>
            <a:r>
              <a:rPr lang="nb-NO" dirty="0" smtClean="0"/>
              <a:t> </a:t>
            </a:r>
            <a:r>
              <a:rPr lang="nb-NO" sz="1200" b="0" i="0" u="none" strike="noStrike" kern="1200" dirty="0" smtClean="0">
                <a:solidFill>
                  <a:schemeClr val="tx1"/>
                </a:solidFill>
                <a:effectLst/>
                <a:latin typeface="+mn-lt"/>
                <a:ea typeface="+mn-ea"/>
                <a:cs typeface="+mn-cs"/>
              </a:rPr>
              <a:t>PTEK251-F</a:t>
            </a:r>
            <a:r>
              <a:rPr lang="nb-NO" dirty="0" smtClean="0"/>
              <a:t> </a:t>
            </a:r>
            <a:r>
              <a:rPr lang="nb-NO" sz="1200" b="0" i="0" u="none" strike="noStrike" kern="1200" dirty="0" smtClean="0">
                <a:solidFill>
                  <a:schemeClr val="tx1"/>
                </a:solidFill>
                <a:effectLst/>
                <a:latin typeface="+mn-lt"/>
                <a:ea typeface="+mn-ea"/>
                <a:cs typeface="+mn-cs"/>
              </a:rPr>
              <a:t>MNF170-F</a:t>
            </a:r>
            <a:r>
              <a:rPr lang="nb-NO" dirty="0" smtClean="0"/>
              <a:t> </a:t>
            </a:r>
            <a:r>
              <a:rPr lang="nb-NO" sz="1200" b="0" i="0" u="none" strike="noStrike" kern="1200" dirty="0" smtClean="0">
                <a:solidFill>
                  <a:schemeClr val="tx1"/>
                </a:solidFill>
                <a:effectLst/>
                <a:latin typeface="+mn-lt"/>
                <a:ea typeface="+mn-ea"/>
                <a:cs typeface="+mn-cs"/>
              </a:rPr>
              <a:t>MAT602</a:t>
            </a:r>
            <a:r>
              <a:rPr lang="nb-NO" dirty="0" smtClean="0"/>
              <a:t> </a:t>
            </a:r>
            <a:r>
              <a:rPr lang="nb-NO" sz="1200" b="0" i="0" u="none" strike="noStrike" kern="1200" dirty="0" smtClean="0">
                <a:solidFill>
                  <a:schemeClr val="tx1"/>
                </a:solidFill>
                <a:effectLst/>
                <a:latin typeface="+mn-lt"/>
                <a:ea typeface="+mn-ea"/>
                <a:cs typeface="+mn-cs"/>
              </a:rPr>
              <a:t>MAT601</a:t>
            </a:r>
            <a:r>
              <a:rPr lang="nb-NO" dirty="0" smtClean="0"/>
              <a:t> </a:t>
            </a:r>
            <a:r>
              <a:rPr lang="nb-NO" sz="1200" b="0" i="0" u="none" strike="noStrike" kern="1200" dirty="0" smtClean="0">
                <a:solidFill>
                  <a:schemeClr val="tx1"/>
                </a:solidFill>
                <a:effectLst/>
                <a:latin typeface="+mn-lt"/>
                <a:ea typeface="+mn-ea"/>
                <a:cs typeface="+mn-cs"/>
              </a:rPr>
              <a:t>MAT621</a:t>
            </a:r>
            <a:r>
              <a:rPr lang="nb-NO" dirty="0" smtClean="0"/>
              <a:t> </a:t>
            </a:r>
            <a:r>
              <a:rPr lang="nb-NO" sz="1200" b="0" i="0" u="none" strike="noStrike" kern="1200" dirty="0" smtClean="0">
                <a:solidFill>
                  <a:schemeClr val="tx1"/>
                </a:solidFill>
                <a:effectLst/>
                <a:latin typeface="+mn-lt"/>
                <a:ea typeface="+mn-ea"/>
                <a:cs typeface="+mn-cs"/>
              </a:rPr>
              <a:t>MAT622</a:t>
            </a:r>
            <a:r>
              <a:rPr lang="nb-NO" dirty="0" smtClean="0"/>
              <a:t> )</a:t>
            </a:r>
          </a:p>
          <a:p>
            <a:endParaRPr lang="nb-NO" dirty="0" smtClean="0"/>
          </a:p>
          <a:p>
            <a:r>
              <a:rPr lang="nb-NO" dirty="0" smtClean="0"/>
              <a:t>5 </a:t>
            </a:r>
            <a:r>
              <a:rPr lang="nb-NO" dirty="0" err="1" smtClean="0"/>
              <a:t>årig</a:t>
            </a:r>
            <a:r>
              <a:rPr lang="nb-NO" dirty="0" smtClean="0"/>
              <a:t>: </a:t>
            </a:r>
            <a:r>
              <a:rPr lang="nb-NO" sz="1200" b="0" i="0" u="none" strike="noStrike" kern="1200" dirty="0" smtClean="0">
                <a:solidFill>
                  <a:schemeClr val="tx1"/>
                </a:solidFill>
                <a:effectLst/>
                <a:latin typeface="+mn-lt"/>
                <a:ea typeface="+mn-ea"/>
                <a:cs typeface="+mn-cs"/>
              </a:rPr>
              <a:t>LÆRE,</a:t>
            </a:r>
            <a:r>
              <a:rPr lang="nb-NO" sz="1200" b="0" i="0" u="none" strike="noStrike" kern="1200" baseline="0" dirty="0" smtClean="0">
                <a:solidFill>
                  <a:schemeClr val="tx1"/>
                </a:solidFill>
                <a:effectLst/>
                <a:latin typeface="+mn-lt"/>
                <a:ea typeface="+mn-ea"/>
                <a:cs typeface="+mn-cs"/>
              </a:rPr>
              <a:t> </a:t>
            </a:r>
            <a:r>
              <a:rPr lang="nb-NO" sz="1200" b="0" i="0" u="none" strike="noStrike" kern="1200" dirty="0" smtClean="0">
                <a:solidFill>
                  <a:schemeClr val="tx1"/>
                </a:solidFill>
                <a:effectLst/>
                <a:latin typeface="+mn-lt"/>
                <a:ea typeface="+mn-ea"/>
                <a:cs typeface="+mn-cs"/>
              </a:rPr>
              <a:t>FISK,</a:t>
            </a:r>
            <a:r>
              <a:rPr lang="nb-NO" sz="1200" b="0" i="0" u="none" strike="noStrike" kern="1200" baseline="0" dirty="0" smtClean="0">
                <a:solidFill>
                  <a:schemeClr val="tx1"/>
                </a:solidFill>
                <a:effectLst/>
                <a:latin typeface="+mn-lt"/>
                <a:ea typeface="+mn-ea"/>
                <a:cs typeface="+mn-cs"/>
              </a:rPr>
              <a:t> </a:t>
            </a:r>
            <a:r>
              <a:rPr lang="nb-NO" sz="1200" b="0" i="0" u="none" strike="noStrike" kern="1200" dirty="0" smtClean="0">
                <a:solidFill>
                  <a:schemeClr val="tx1"/>
                </a:solidFill>
                <a:effectLst/>
                <a:latin typeface="+mn-lt"/>
                <a:ea typeface="+mn-ea"/>
                <a:cs typeface="+mn-cs"/>
              </a:rPr>
              <a:t>HAVSJ,</a:t>
            </a:r>
            <a:r>
              <a:rPr lang="nb-NO" sz="1200" b="0" i="0" u="none" strike="noStrike" kern="1200" baseline="0" dirty="0" smtClean="0">
                <a:solidFill>
                  <a:schemeClr val="tx1"/>
                </a:solidFill>
                <a:effectLst/>
                <a:latin typeface="+mn-lt"/>
                <a:ea typeface="+mn-ea"/>
                <a:cs typeface="+mn-cs"/>
              </a:rPr>
              <a:t> </a:t>
            </a:r>
            <a:r>
              <a:rPr lang="nb-NO" sz="1200" b="0" i="0" u="none" strike="noStrike" kern="1200" dirty="0" smtClean="0">
                <a:solidFill>
                  <a:schemeClr val="tx1"/>
                </a:solidFill>
                <a:effectLst/>
                <a:latin typeface="+mn-lt"/>
                <a:ea typeface="+mn-ea"/>
                <a:cs typeface="+mn-cs"/>
              </a:rPr>
              <a:t>AKTUA</a:t>
            </a:r>
            <a:r>
              <a:rPr lang="nb-NO" dirty="0" smtClean="0"/>
              <a:t> , MTEK, HTEK, ENTEK</a:t>
            </a:r>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8</a:t>
            </a:fld>
            <a:endParaRPr lang="nb-NO"/>
          </a:p>
        </p:txBody>
      </p:sp>
    </p:spTree>
    <p:extLst>
      <p:ext uri="{BB962C8B-B14F-4D97-AF65-F5344CB8AC3E}">
        <p14:creationId xmlns:p14="http://schemas.microsoft.com/office/powerpoint/2010/main" val="236739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Om noen få år er det kanskje bare MN som står igjen med fellesgradsprogram?</a:t>
            </a:r>
          </a:p>
          <a:p>
            <a:r>
              <a:rPr lang="nb-NO" dirty="0" smtClean="0"/>
              <a:t>Så lenge</a:t>
            </a:r>
            <a:r>
              <a:rPr lang="nb-NO" baseline="0" dirty="0" smtClean="0"/>
              <a:t> det er studenter på disse programma så er det «aktive». Noen </a:t>
            </a:r>
            <a:r>
              <a:rPr lang="nb-NO" baseline="0" dirty="0" err="1" smtClean="0"/>
              <a:t>fellesgrader</a:t>
            </a:r>
            <a:r>
              <a:rPr lang="nb-NO" baseline="0" dirty="0" smtClean="0"/>
              <a:t> er også passive (</a:t>
            </a:r>
            <a:r>
              <a:rPr lang="nb-NO" baseline="0" dirty="0" err="1" smtClean="0"/>
              <a:t>fex</a:t>
            </a:r>
            <a:r>
              <a:rPr lang="nb-NO" baseline="0" dirty="0" smtClean="0"/>
              <a:t> </a:t>
            </a:r>
            <a:r>
              <a:rPr lang="nb-NO" baseline="0" dirty="0" err="1" smtClean="0"/>
              <a:t>Baseng</a:t>
            </a:r>
            <a:r>
              <a:rPr lang="nb-NO" baseline="0" dirty="0" smtClean="0"/>
              <a:t>).</a:t>
            </a:r>
          </a:p>
          <a:p>
            <a:r>
              <a:rPr lang="nb-NO" baseline="0" dirty="0" smtClean="0"/>
              <a:t>Ellers kan vi nevne at BIO har meldt inn i studieplanendringer et varsel om ny Joint Masters </a:t>
            </a:r>
            <a:r>
              <a:rPr lang="nb-NO" baseline="0" dirty="0" err="1" smtClean="0"/>
              <a:t>Degree</a:t>
            </a:r>
            <a:r>
              <a:rPr lang="nb-NO" baseline="0" dirty="0" smtClean="0"/>
              <a:t> ( Audrey Geffen er med i søknad om </a:t>
            </a:r>
            <a:r>
              <a:rPr lang="nb-NO" baseline="0" dirty="0" err="1" smtClean="0"/>
              <a:t>IMBRSea</a:t>
            </a:r>
            <a:r>
              <a:rPr lang="nb-NO" baseline="0" dirty="0" smtClean="0"/>
              <a:t> (EU) som er et 2 </a:t>
            </a:r>
            <a:r>
              <a:rPr lang="nb-NO" baseline="0" dirty="0" err="1" smtClean="0"/>
              <a:t>årig</a:t>
            </a:r>
            <a:r>
              <a:rPr lang="nb-NO" baseline="0" dirty="0" smtClean="0"/>
              <a:t> masterprogram i marinbiologi og forvaltning). </a:t>
            </a:r>
          </a:p>
          <a:p>
            <a:r>
              <a:rPr lang="nb-NO" baseline="0" dirty="0" smtClean="0"/>
              <a:t>Kvoteordningen vart fasa ut i studieåret 2016/2017.</a:t>
            </a:r>
          </a:p>
          <a:p>
            <a:r>
              <a:rPr lang="nb-NO" baseline="0" dirty="0" smtClean="0"/>
              <a:t>QAL2= </a:t>
            </a:r>
            <a:r>
              <a:rPr lang="nb-NO" baseline="0" dirty="0" err="1" smtClean="0"/>
              <a:t>Erasmis</a:t>
            </a:r>
            <a:r>
              <a:rPr lang="nb-NO" baseline="0" dirty="0" smtClean="0"/>
              <a:t> </a:t>
            </a:r>
            <a:r>
              <a:rPr lang="nb-NO" baseline="0" dirty="0" err="1" smtClean="0"/>
              <a:t>mundus</a:t>
            </a:r>
            <a:r>
              <a:rPr lang="nb-NO" baseline="0" dirty="0" smtClean="0"/>
              <a:t>: </a:t>
            </a:r>
            <a:r>
              <a:rPr lang="nb-NO" baseline="0" dirty="0" err="1" smtClean="0"/>
              <a:t>Master's</a:t>
            </a:r>
            <a:r>
              <a:rPr lang="nb-NO" baseline="0" dirty="0" smtClean="0"/>
              <a:t> </a:t>
            </a:r>
            <a:r>
              <a:rPr lang="nb-NO" baseline="0" dirty="0" err="1" smtClean="0"/>
              <a:t>programme</a:t>
            </a:r>
            <a:r>
              <a:rPr lang="nb-NO" baseline="0" dirty="0" smtClean="0"/>
              <a:t> in </a:t>
            </a:r>
            <a:r>
              <a:rPr lang="nb-NO" baseline="0" dirty="0" err="1" smtClean="0"/>
              <a:t>Quality</a:t>
            </a:r>
            <a:r>
              <a:rPr lang="nb-NO" baseline="0" dirty="0" smtClean="0"/>
              <a:t> in </a:t>
            </a:r>
            <a:r>
              <a:rPr lang="nb-NO" baseline="0" dirty="0" err="1" smtClean="0"/>
              <a:t>Analytical</a:t>
            </a:r>
            <a:r>
              <a:rPr lang="nb-NO" baseline="0" dirty="0" smtClean="0"/>
              <a:t> Laboratories</a:t>
            </a:r>
          </a:p>
          <a:p>
            <a:r>
              <a:rPr lang="nb-NO" baseline="0" dirty="0" smtClean="0"/>
              <a:t>BAS: </a:t>
            </a:r>
            <a:r>
              <a:rPr lang="en-US" baseline="0" dirty="0" smtClean="0"/>
              <a:t>Master's </a:t>
            </a:r>
            <a:r>
              <a:rPr lang="en-US" baseline="0" dirty="0" err="1" smtClean="0"/>
              <a:t>programme</a:t>
            </a:r>
            <a:r>
              <a:rPr lang="en-US" baseline="0" dirty="0" smtClean="0"/>
              <a:t> in Geoscience of Basins and Lithosphere</a:t>
            </a:r>
            <a:endParaRPr lang="nb-NO" baseline="0" dirty="0" smtClean="0"/>
          </a:p>
        </p:txBody>
      </p:sp>
      <p:sp>
        <p:nvSpPr>
          <p:cNvPr id="4" name="Plassholder for lysbildenummer 3"/>
          <p:cNvSpPr>
            <a:spLocks noGrp="1"/>
          </p:cNvSpPr>
          <p:nvPr>
            <p:ph type="sldNum" sz="quarter" idx="10"/>
          </p:nvPr>
        </p:nvSpPr>
        <p:spPr/>
        <p:txBody>
          <a:bodyPr/>
          <a:lstStyle/>
          <a:p>
            <a:fld id="{EF8A2AF7-2D85-4421-9B02-2B5F9CC37447}" type="slidenum">
              <a:rPr lang="nb-NO" smtClean="0"/>
              <a:t>9</a:t>
            </a:fld>
            <a:endParaRPr lang="nb-NO"/>
          </a:p>
        </p:txBody>
      </p:sp>
    </p:spTree>
    <p:extLst>
      <p:ext uri="{BB962C8B-B14F-4D97-AF65-F5344CB8AC3E}">
        <p14:creationId xmlns:p14="http://schemas.microsoft.com/office/powerpoint/2010/main" val="1762012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ørste s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115616" y="1124744"/>
            <a:ext cx="6912768" cy="2550145"/>
          </a:xfrm>
        </p:spPr>
        <p:txBody>
          <a:bodyPr lIns="0" tIns="0" rIns="0" anchor="b" anchorCtr="0">
            <a:normAutofit/>
          </a:bodyPr>
          <a:lstStyle>
            <a:lvl1pPr marL="0" algn="ctr">
              <a:lnSpc>
                <a:spcPts val="5400"/>
              </a:lnSpc>
              <a:defRPr sz="4300" b="1" i="0" u="none" cap="none">
                <a:solidFill>
                  <a:schemeClr val="tx1">
                    <a:lumMod val="75000"/>
                    <a:lumOff val="25000"/>
                  </a:schemeClr>
                </a:solidFill>
                <a:latin typeface="+mj-lt"/>
              </a:defRPr>
            </a:lvl1pPr>
          </a:lstStyle>
          <a:p>
            <a:r>
              <a:rPr lang="nb-NO" dirty="0" smtClean="0"/>
              <a:t>Klikk for å redigere tittelstil</a:t>
            </a:r>
            <a:endParaRPr lang="nb-NO" dirty="0"/>
          </a:p>
        </p:txBody>
      </p:sp>
      <p:sp>
        <p:nvSpPr>
          <p:cNvPr id="3" name="Undertittel 2"/>
          <p:cNvSpPr>
            <a:spLocks noGrp="1"/>
          </p:cNvSpPr>
          <p:nvPr>
            <p:ph type="subTitle" idx="1"/>
          </p:nvPr>
        </p:nvSpPr>
        <p:spPr>
          <a:xfrm>
            <a:off x="1115616" y="4196680"/>
            <a:ext cx="6912768" cy="1032520"/>
          </a:xfrm>
        </p:spPr>
        <p:txBody>
          <a:bodyPr lIns="0" tIns="0" rIns="0" bIns="0">
            <a:noAutofit/>
          </a:bodyPr>
          <a:lstStyle>
            <a:lvl1pPr marL="0" indent="0" algn="ctr">
              <a:spcBef>
                <a:spcPts val="0"/>
              </a:spcBef>
              <a:buNone/>
              <a:defRPr sz="26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pic>
        <p:nvPicPr>
          <p:cNvPr id="9" name="Bilde 8" descr="logowhite_transp.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337974" y="5589240"/>
            <a:ext cx="4140000" cy="720000"/>
          </a:xfrm>
          <a:prstGeom prst="rect">
            <a:avLst/>
          </a:prstGeom>
        </p:spPr>
      </p:pic>
      <p:sp>
        <p:nvSpPr>
          <p:cNvPr id="5" name="Plassholder for bunntekst 4"/>
          <p:cNvSpPr>
            <a:spLocks noGrp="1"/>
          </p:cNvSpPr>
          <p:nvPr>
            <p:ph type="ftr" sz="quarter" idx="3"/>
          </p:nvPr>
        </p:nvSpPr>
        <p:spPr>
          <a:xfrm>
            <a:off x="1404000" y="486000"/>
            <a:ext cx="6336000" cy="540000"/>
          </a:xfrm>
          <a:prstGeom prst="rect">
            <a:avLst/>
          </a:prstGeom>
        </p:spPr>
        <p:txBody>
          <a:bodyPr lIns="0" tIns="0" rIns="0" bIns="0"/>
          <a:lstStyle>
            <a:lvl1pPr algn="ctr">
              <a:defRPr sz="1200" cap="all" spc="100"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Tree>
    <p:extLst>
      <p:ext uri="{BB962C8B-B14F-4D97-AF65-F5344CB8AC3E}">
        <p14:creationId xmlns:p14="http://schemas.microsoft.com/office/powerpoint/2010/main" val="17829981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ide med bunnteks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C8E1BB91-5103-45FC-BB96-0EEBBC72B205}" type="datetime1">
              <a:rPr lang="nb-NO" smtClean="0"/>
              <a:t>29.11.2017</a:t>
            </a:fld>
            <a:endParaRPr lang="nb-NO" dirty="0"/>
          </a:p>
        </p:txBody>
      </p:sp>
      <p:sp>
        <p:nvSpPr>
          <p:cNvPr id="3" name="Plassholder for bunntekst 2"/>
          <p:cNvSpPr>
            <a:spLocks noGrp="1"/>
          </p:cNvSpPr>
          <p:nvPr>
            <p:ph type="ftr" sz="quarter" idx="11"/>
          </p:nvPr>
        </p:nvSpPr>
        <p:spPr/>
        <p:txBody>
          <a:bodyPr/>
          <a:lstStyle/>
          <a:p>
            <a:r>
              <a:rPr lang="nb-NO" smtClean="0"/>
              <a:t>Universitetet i Bergen</a:t>
            </a:r>
            <a:endParaRPr lang="nb-NO" dirty="0"/>
          </a:p>
        </p:txBody>
      </p:sp>
      <p:sp>
        <p:nvSpPr>
          <p:cNvPr id="4" name="Plassholder for lysbildenummer 3"/>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0" name="Bild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12247294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ide">
    <p:spTree>
      <p:nvGrpSpPr>
        <p:cNvPr id="1" name=""/>
        <p:cNvGrpSpPr/>
        <p:nvPr/>
      </p:nvGrpSpPr>
      <p:grpSpPr>
        <a:xfrm>
          <a:off x="0" y="0"/>
          <a:ext cx="0" cy="0"/>
          <a:chOff x="0" y="0"/>
          <a:chExt cx="0" cy="0"/>
        </a:xfrm>
      </p:grpSpPr>
      <p:sp>
        <p:nvSpPr>
          <p:cNvPr id="6" name="Plassholder for bunntekst 5"/>
          <p:cNvSpPr>
            <a:spLocks noGrp="1"/>
          </p:cNvSpPr>
          <p:nvPr>
            <p:ph type="ftr" sz="quarter" idx="11"/>
          </p:nvPr>
        </p:nvSpPr>
        <p:spPr/>
        <p:txBody>
          <a:bodyPr/>
          <a:lstStyle/>
          <a:p>
            <a:r>
              <a:rPr lang="nb-NO" smtClean="0"/>
              <a:t>Universitetet i Bergen</a:t>
            </a:r>
            <a:endParaRPr lang="nb-NO" dirty="0"/>
          </a:p>
        </p:txBody>
      </p:sp>
    </p:spTree>
    <p:extLst>
      <p:ext uri="{BB962C8B-B14F-4D97-AF65-F5344CB8AC3E}">
        <p14:creationId xmlns:p14="http://schemas.microsoft.com/office/powerpoint/2010/main" val="20746803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ingress og teks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575050" y="1883965"/>
            <a:ext cx="4813374" cy="3888000"/>
          </a:xfrm>
        </p:spPr>
        <p:txBody>
          <a:bodyPr/>
          <a:lstStyle>
            <a:lvl1pPr>
              <a:defRPr sz="26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1022920" y="1883965"/>
            <a:ext cx="2360241" cy="3888000"/>
          </a:xfrm>
        </p:spPr>
        <p:txBody>
          <a:bodyPr>
            <a:normAutofit/>
          </a:bodyPr>
          <a:lstStyle>
            <a:lvl1pPr marL="0" indent="0">
              <a:buNone/>
              <a:defRPr sz="2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13" name="Tittel 1"/>
          <p:cNvSpPr>
            <a:spLocks noGrp="1"/>
          </p:cNvSpPr>
          <p:nvPr>
            <p:ph type="title"/>
          </p:nvPr>
        </p:nvSpPr>
        <p:spPr>
          <a:xfrm>
            <a:off x="1022920" y="1015007"/>
            <a:ext cx="7365504" cy="652934"/>
          </a:xfrm>
        </p:spPr>
        <p:txBody>
          <a:bodyPr/>
          <a:lstStyle>
            <a:lvl1pPr>
              <a:lnSpc>
                <a:spcPts val="4320"/>
              </a:lnSpc>
              <a:defRPr/>
            </a:lvl1pPr>
          </a:lstStyle>
          <a:p>
            <a:r>
              <a:rPr lang="nb-NO" dirty="0" smtClean="0"/>
              <a:t>Klikk for å redigere tittelstil</a:t>
            </a:r>
            <a:endParaRPr lang="nb-NO" dirty="0"/>
          </a:p>
        </p:txBody>
      </p:sp>
      <p:sp>
        <p:nvSpPr>
          <p:cNvPr id="2" name="Plassholder for dato 1"/>
          <p:cNvSpPr>
            <a:spLocks noGrp="1"/>
          </p:cNvSpPr>
          <p:nvPr>
            <p:ph type="dt" sz="half" idx="10"/>
          </p:nvPr>
        </p:nvSpPr>
        <p:spPr/>
        <p:txBody>
          <a:bodyPr/>
          <a:lstStyle/>
          <a:p>
            <a:fld id="{F37D25ED-31AA-4C80-8E80-3633A41F3238}" type="datetime1">
              <a:rPr lang="nb-NO" smtClean="0"/>
              <a:t>29.11.2017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4" name="Bilde 1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12591058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022920" y="4653136"/>
            <a:ext cx="7365504" cy="566738"/>
          </a:xfrm>
        </p:spPr>
        <p:txBody>
          <a:bodyPr anchor="b">
            <a:normAutofit/>
          </a:bodyPr>
          <a:lstStyle>
            <a:lvl1pPr algn="l">
              <a:lnSpc>
                <a:spcPts val="3600"/>
              </a:lnSpc>
              <a:defRPr sz="3000" b="1" i="0">
                <a:solidFill>
                  <a:srgbClr val="8FA968"/>
                </a:solidFill>
              </a:defRPr>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022920" y="908720"/>
            <a:ext cx="7380000" cy="3680321"/>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smtClean="0"/>
              <a:t>Dra bildet til plassholderen eller klikk ikonet for å legge til</a:t>
            </a:r>
            <a:endParaRPr lang="nb-NO" dirty="0"/>
          </a:p>
        </p:txBody>
      </p:sp>
      <p:sp>
        <p:nvSpPr>
          <p:cNvPr id="4" name="Plassholder for tekst 3"/>
          <p:cNvSpPr>
            <a:spLocks noGrp="1"/>
          </p:cNvSpPr>
          <p:nvPr>
            <p:ph type="body" sz="half" idx="2"/>
          </p:nvPr>
        </p:nvSpPr>
        <p:spPr>
          <a:xfrm>
            <a:off x="1022920" y="5301208"/>
            <a:ext cx="73800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5" name="Plassholder for dato 4"/>
          <p:cNvSpPr>
            <a:spLocks noGrp="1"/>
          </p:cNvSpPr>
          <p:nvPr>
            <p:ph type="dt" sz="half" idx="10"/>
          </p:nvPr>
        </p:nvSpPr>
        <p:spPr/>
        <p:txBody>
          <a:bodyPr/>
          <a:lstStyle/>
          <a:p>
            <a:fld id="{E057B15F-9B5E-4990-BA74-73056EF3BFB4}" type="datetime1">
              <a:rPr lang="nb-NO" smtClean="0"/>
              <a:t>29.11.2017</a:t>
            </a:fld>
            <a:endParaRPr lang="nb-NO" dirty="0"/>
          </a:p>
        </p:txBody>
      </p:sp>
      <p:sp>
        <p:nvSpPr>
          <p:cNvPr id="6" name="Plassholder for bunntekst 5"/>
          <p:cNvSpPr>
            <a:spLocks noGrp="1"/>
          </p:cNvSpPr>
          <p:nvPr>
            <p:ph type="ftr" sz="quarter" idx="11"/>
          </p:nvPr>
        </p:nvSpPr>
        <p:spPr/>
        <p:txBody>
          <a:bodyPr/>
          <a:lstStyle/>
          <a:p>
            <a:r>
              <a:rPr lang="nb-NO" smtClean="0"/>
              <a:t>Universitetet i Bergen</a:t>
            </a:r>
            <a:endParaRPr lang="nb-NO" dirty="0"/>
          </a:p>
        </p:txBody>
      </p:sp>
      <p:sp>
        <p:nvSpPr>
          <p:cNvPr id="7" name="Plassholder for lysbildenummer 6"/>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3" name="Bild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34331668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nSpc>
                <a:spcPts val="4320"/>
              </a:lnSpc>
              <a:defRPr/>
            </a:lvl1pPr>
          </a:lstStyle>
          <a:p>
            <a:r>
              <a:rPr lang="nb-NO" dirty="0" smtClean="0"/>
              <a:t>Klikk for å redigere tittelstil</a:t>
            </a:r>
            <a:endParaRPr lang="nb-NO" dirty="0"/>
          </a:p>
        </p:txBody>
      </p:sp>
      <p:sp>
        <p:nvSpPr>
          <p:cNvPr id="3" name="Plassholder for loddrett tekst 2"/>
          <p:cNvSpPr>
            <a:spLocks noGrp="1"/>
          </p:cNvSpPr>
          <p:nvPr>
            <p:ph type="body" orient="vert" idx="1"/>
          </p:nvPr>
        </p:nvSpPr>
        <p:spPr>
          <a:xfrm>
            <a:off x="1022920" y="1883965"/>
            <a:ext cx="7365504" cy="3888000"/>
          </a:xfrm>
        </p:spPr>
        <p:txBody>
          <a:bodyPr vert="eaVert">
            <a:normAutofit/>
          </a:bodyPr>
          <a:lstStyle>
            <a:lvl1pPr>
              <a:defRPr sz="2600"/>
            </a:lvl1pPr>
            <a:lvl2pPr>
              <a:defRPr sz="2400"/>
            </a:lvl2pPr>
            <a:lvl3pPr>
              <a:defRPr sz="2000"/>
            </a:lvl3pPr>
            <a:lvl4pPr>
              <a:defRPr sz="2000"/>
            </a:lvl4pPr>
            <a:lvl5pPr>
              <a:defRPr sz="2000"/>
            </a:lvl5pPr>
          </a:lstStyle>
          <a:p>
            <a:pPr lvl="0"/>
            <a:r>
              <a:rPr lang="nb-NO" dirty="0" smtClean="0"/>
              <a:t>Klikk for å redigere tekststiler i malen</a:t>
            </a:r>
          </a:p>
          <a:p>
            <a:pPr lvl="1"/>
            <a:r>
              <a:rPr lang="nb-NO" dirty="0" smtClean="0"/>
              <a:t>Andre nivå</a:t>
            </a:r>
          </a:p>
          <a:p>
            <a:pPr lvl="2"/>
            <a:r>
              <a:rPr lang="nb-NO"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DB3BE987-D7FF-42EA-AA75-355003BD7557}" type="datetime1">
              <a:rPr lang="nb-NO" smtClean="0"/>
              <a:t>29.11.2017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2" name="Bild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1774273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lnSpc>
                <a:spcPts val="4320"/>
              </a:lnSpc>
              <a:defRPr sz="3600" b="1" i="0"/>
            </a:lvl1pPr>
          </a:lstStyle>
          <a:p>
            <a:r>
              <a:rPr lang="nb-NO" dirty="0" smtClean="0"/>
              <a:t>Klikk for å redigere tittelstil</a:t>
            </a:r>
            <a:endParaRPr lang="nb-NO" dirty="0"/>
          </a:p>
        </p:txBody>
      </p:sp>
      <p:sp>
        <p:nvSpPr>
          <p:cNvPr id="3"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n-lt"/>
              </a:defRPr>
            </a:lvl2pPr>
            <a:lvl3pPr>
              <a:defRPr sz="2200">
                <a:solidFill>
                  <a:schemeClr val="tx1">
                    <a:lumMod val="75000"/>
                    <a:lumOff val="25000"/>
                  </a:schemeClr>
                </a:solidFill>
                <a:latin typeface="+mn-lt"/>
              </a:defRPr>
            </a:lvl3pPr>
            <a:lvl4pPr>
              <a:defRPr sz="2200">
                <a:solidFill>
                  <a:schemeClr val="tx1">
                    <a:lumMod val="75000"/>
                    <a:lumOff val="25000"/>
                  </a:schemeClr>
                </a:solidFill>
                <a:latin typeface="+mn-lt"/>
              </a:defRPr>
            </a:lvl4pPr>
            <a:lvl5pPr>
              <a:defRPr sz="2200">
                <a:solidFill>
                  <a:schemeClr val="tx1">
                    <a:lumMod val="75000"/>
                    <a:lumOff val="25000"/>
                  </a:schemeClr>
                </a:solidFill>
                <a:latin typeface="+mn-lt"/>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2290835C-3262-4819-9095-C4445F362024}" type="datetime1">
              <a:rPr lang="nb-NO" smtClean="0"/>
              <a:t>29.11.2017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2" name="Bild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9923538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tel og innhold_nøytr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lnSpc>
                <a:spcPts val="4320"/>
              </a:lnSpc>
              <a:defRPr sz="3600" b="1" i="0"/>
            </a:lvl1pPr>
          </a:lstStyle>
          <a:p>
            <a:r>
              <a:rPr lang="nb-NO" dirty="0" smtClean="0"/>
              <a:t>Klikk for å redigere tittelstil</a:t>
            </a:r>
            <a:endParaRPr lang="nb-NO" dirty="0"/>
          </a:p>
        </p:txBody>
      </p:sp>
      <p:sp>
        <p:nvSpPr>
          <p:cNvPr id="3"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n-lt"/>
              </a:defRPr>
            </a:lvl2pPr>
            <a:lvl3pPr>
              <a:defRPr sz="2200">
                <a:solidFill>
                  <a:schemeClr val="tx1">
                    <a:lumMod val="75000"/>
                    <a:lumOff val="25000"/>
                  </a:schemeClr>
                </a:solidFill>
                <a:latin typeface="+mn-lt"/>
              </a:defRPr>
            </a:lvl3pPr>
            <a:lvl4pPr>
              <a:defRPr sz="2200">
                <a:solidFill>
                  <a:schemeClr val="tx1">
                    <a:lumMod val="75000"/>
                    <a:lumOff val="25000"/>
                  </a:schemeClr>
                </a:solidFill>
                <a:latin typeface="+mn-lt"/>
              </a:defRPr>
            </a:lvl4pPr>
            <a:lvl5pPr>
              <a:defRPr sz="2200">
                <a:solidFill>
                  <a:schemeClr val="tx1">
                    <a:lumMod val="75000"/>
                    <a:lumOff val="25000"/>
                  </a:schemeClr>
                </a:solidFill>
                <a:latin typeface="+mn-lt"/>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ACA2B15D-BC2C-45A1-907B-DCC609D9A78A}" type="datetime1">
              <a:rPr lang="nb-NO" smtClean="0"/>
              <a:t>29.11.2017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2" name="Bild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26783848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hvit med grå ram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lnSpc>
                <a:spcPts val="4320"/>
              </a:lnSpc>
              <a:defRPr sz="3600" b="1" i="0"/>
            </a:lvl1pPr>
          </a:lstStyle>
          <a:p>
            <a:r>
              <a:rPr lang="nb-NO" dirty="0" smtClean="0"/>
              <a:t>Klikk for å redigere tittelstil</a:t>
            </a:r>
            <a:endParaRPr lang="nb-NO" dirty="0"/>
          </a:p>
        </p:txBody>
      </p:sp>
      <p:sp>
        <p:nvSpPr>
          <p:cNvPr id="3"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n-lt"/>
              </a:defRPr>
            </a:lvl2pPr>
            <a:lvl3pPr>
              <a:defRPr sz="2200">
                <a:solidFill>
                  <a:schemeClr val="tx1">
                    <a:lumMod val="75000"/>
                    <a:lumOff val="25000"/>
                  </a:schemeClr>
                </a:solidFill>
                <a:latin typeface="+mn-lt"/>
              </a:defRPr>
            </a:lvl3pPr>
            <a:lvl4pPr>
              <a:defRPr sz="2200">
                <a:solidFill>
                  <a:schemeClr val="tx1">
                    <a:lumMod val="75000"/>
                    <a:lumOff val="25000"/>
                  </a:schemeClr>
                </a:solidFill>
                <a:latin typeface="+mn-lt"/>
              </a:defRPr>
            </a:lvl4pPr>
            <a:lvl5pPr>
              <a:defRPr sz="2200">
                <a:solidFill>
                  <a:schemeClr val="tx1">
                    <a:lumMod val="75000"/>
                    <a:lumOff val="25000"/>
                  </a:schemeClr>
                </a:solidFill>
                <a:latin typeface="+mn-lt"/>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7" name="Plassholder for dato 6"/>
          <p:cNvSpPr>
            <a:spLocks noGrp="1"/>
          </p:cNvSpPr>
          <p:nvPr>
            <p:ph type="dt" sz="half" idx="10"/>
          </p:nvPr>
        </p:nvSpPr>
        <p:spPr/>
        <p:txBody>
          <a:bodyPr/>
          <a:lstStyle/>
          <a:p>
            <a:fld id="{026D6825-B766-418F-92BF-C89A40872DC0}" type="datetime1">
              <a:rPr lang="nb-NO" smtClean="0"/>
              <a:t>29.11.2017</a:t>
            </a:fld>
            <a:endParaRPr lang="nb-NO" dirty="0"/>
          </a:p>
        </p:txBody>
      </p:sp>
      <p:sp>
        <p:nvSpPr>
          <p:cNvPr id="8" name="Plassholder for bunntekst 7"/>
          <p:cNvSpPr>
            <a:spLocks noGrp="1"/>
          </p:cNvSpPr>
          <p:nvPr>
            <p:ph type="ftr" sz="quarter" idx="11"/>
          </p:nvPr>
        </p:nvSpPr>
        <p:spPr/>
        <p:txBody>
          <a:bodyPr/>
          <a:lstStyle/>
          <a:p>
            <a:r>
              <a:rPr lang="nb-NO" smtClean="0"/>
              <a:t>Universitetet i Bergen</a:t>
            </a:r>
            <a:endParaRPr lang="nb-NO" dirty="0"/>
          </a:p>
        </p:txBody>
      </p:sp>
      <p:sp>
        <p:nvSpPr>
          <p:cNvPr id="12" name="Plassholder for lysbildenummer 11"/>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3" name="Bild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24739120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s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022920" y="1119882"/>
            <a:ext cx="6584776" cy="3533254"/>
          </a:xfrm>
        </p:spPr>
        <p:txBody>
          <a:bodyPr anchor="t" anchorCtr="0">
            <a:normAutofit/>
          </a:bodyPr>
          <a:lstStyle>
            <a:lvl1pPr>
              <a:lnSpc>
                <a:spcPts val="6000"/>
              </a:lnSpc>
              <a:defRPr sz="5000" b="1" i="0" u="none">
                <a:solidFill>
                  <a:srgbClr val="FFFFFF"/>
                </a:solidFill>
                <a:latin typeface="+mj-lt"/>
              </a:defRPr>
            </a:lvl1pPr>
          </a:lstStyle>
          <a:p>
            <a:r>
              <a:rPr lang="nb-NO" dirty="0" smtClean="0"/>
              <a:t>Klikk for å redigere tittelstil</a:t>
            </a:r>
            <a:endParaRPr lang="nb-NO" dirty="0"/>
          </a:p>
        </p:txBody>
      </p:sp>
    </p:spTree>
    <p:extLst>
      <p:ext uri="{BB962C8B-B14F-4D97-AF65-F5344CB8AC3E}">
        <p14:creationId xmlns:p14="http://schemas.microsoft.com/office/powerpoint/2010/main" val="302109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iste s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Plassholder for bunntekst 4"/>
          <p:cNvSpPr>
            <a:spLocks noGrp="1"/>
          </p:cNvSpPr>
          <p:nvPr>
            <p:ph type="ftr" sz="quarter" idx="3"/>
          </p:nvPr>
        </p:nvSpPr>
        <p:spPr>
          <a:xfrm>
            <a:off x="2030012" y="4797152"/>
            <a:ext cx="5083976" cy="293117"/>
          </a:xfrm>
          <a:prstGeom prst="rect">
            <a:avLst/>
          </a:prstGeom>
        </p:spPr>
        <p:txBody>
          <a:bodyPr lIns="0" tIns="0" rIns="0" bIns="0"/>
          <a:lstStyle>
            <a:lvl1pPr algn="ctr">
              <a:defRPr sz="1600" cap="all" spc="100" baseline="0">
                <a:solidFill>
                  <a:schemeClr val="tx1">
                    <a:lumMod val="50000"/>
                    <a:lumOff val="50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Tree>
    <p:extLst>
      <p:ext uri="{BB962C8B-B14F-4D97-AF65-F5344CB8AC3E}">
        <p14:creationId xmlns:p14="http://schemas.microsoft.com/office/powerpoint/2010/main" val="250851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to spalter">
    <p:spTree>
      <p:nvGrpSpPr>
        <p:cNvPr id="1" name=""/>
        <p:cNvGrpSpPr/>
        <p:nvPr/>
      </p:nvGrpSpPr>
      <p:grpSpPr>
        <a:xfrm>
          <a:off x="0" y="0"/>
          <a:ext cx="0" cy="0"/>
          <a:chOff x="0" y="0"/>
          <a:chExt cx="0" cy="0"/>
        </a:xfrm>
      </p:grpSpPr>
      <p:sp>
        <p:nvSpPr>
          <p:cNvPr id="2" name="Tittel 1"/>
          <p:cNvSpPr>
            <a:spLocks noGrp="1"/>
          </p:cNvSpPr>
          <p:nvPr>
            <p:ph type="title"/>
          </p:nvPr>
        </p:nvSpPr>
        <p:spPr>
          <a:xfrm>
            <a:off x="1022920" y="1015007"/>
            <a:ext cx="7365504" cy="652934"/>
          </a:xfrm>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1022920" y="1883965"/>
            <a:ext cx="3492000" cy="3888432"/>
          </a:xfrm>
        </p:spPr>
        <p:txBody>
          <a:bodyPr/>
          <a:lstStyle>
            <a:lvl1pPr>
              <a:defRPr sz="26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896424" y="1883965"/>
            <a:ext cx="3492000" cy="3888432"/>
          </a:xfrm>
        </p:spPr>
        <p:txBody>
          <a:bodyPr/>
          <a:lstStyle>
            <a:lvl1pPr>
              <a:defRPr sz="26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fld id="{443A065C-745E-4AAA-9EE9-C31C89F4363A}" type="datetime1">
              <a:rPr lang="nb-NO" smtClean="0"/>
              <a:t>29.11.2017</a:t>
            </a:fld>
            <a:endParaRPr lang="nb-NO" dirty="0"/>
          </a:p>
        </p:txBody>
      </p:sp>
      <p:sp>
        <p:nvSpPr>
          <p:cNvPr id="6" name="Plassholder for bunntekst 5"/>
          <p:cNvSpPr>
            <a:spLocks noGrp="1"/>
          </p:cNvSpPr>
          <p:nvPr>
            <p:ph type="ftr" sz="quarter" idx="11"/>
          </p:nvPr>
        </p:nvSpPr>
        <p:spPr/>
        <p:txBody>
          <a:bodyPr/>
          <a:lstStyle/>
          <a:p>
            <a:r>
              <a:rPr lang="nb-NO" smtClean="0"/>
              <a:t>Universitetet i Bergen</a:t>
            </a:r>
            <a:endParaRPr lang="nb-NO" dirty="0"/>
          </a:p>
        </p:txBody>
      </p:sp>
      <p:sp>
        <p:nvSpPr>
          <p:cNvPr id="7" name="Plassholder for lysbildenummer 6"/>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1" name="Bild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21085221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to spalter med tit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1022920" y="1844824"/>
            <a:ext cx="3492000" cy="576064"/>
          </a:xfrm>
        </p:spPr>
        <p:txBody>
          <a:bodyPr anchor="b">
            <a:noAutofit/>
          </a:bodyPr>
          <a:lstStyle>
            <a:lvl1pPr marL="0" indent="0">
              <a:buNone/>
              <a:defRPr sz="20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5" name="Plassholder for tekst 4"/>
          <p:cNvSpPr>
            <a:spLocks noGrp="1"/>
          </p:cNvSpPr>
          <p:nvPr>
            <p:ph type="body" sz="quarter" idx="3"/>
          </p:nvPr>
        </p:nvSpPr>
        <p:spPr>
          <a:xfrm>
            <a:off x="4896424" y="1844824"/>
            <a:ext cx="3492000" cy="576064"/>
          </a:xfrm>
        </p:spPr>
        <p:txBody>
          <a:bodyPr anchor="b">
            <a:noAutofit/>
          </a:bodyPr>
          <a:lstStyle>
            <a:lvl1pPr marL="0" indent="0">
              <a:buNone/>
              <a:defRPr sz="20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10" name="Plassholder for innhold 2"/>
          <p:cNvSpPr>
            <a:spLocks noGrp="1"/>
          </p:cNvSpPr>
          <p:nvPr>
            <p:ph sz="half" idx="13"/>
          </p:nvPr>
        </p:nvSpPr>
        <p:spPr>
          <a:xfrm>
            <a:off x="1022920" y="2525764"/>
            <a:ext cx="3492000" cy="3135484"/>
          </a:xfrm>
        </p:spPr>
        <p:txBody>
          <a:bodyPr/>
          <a:lstStyle>
            <a:lvl1pPr>
              <a:defRPr sz="2400">
                <a:solidFill>
                  <a:schemeClr val="tx1">
                    <a:lumMod val="75000"/>
                    <a:lumOff val="25000"/>
                  </a:schemeClr>
                </a:solidFill>
              </a:defRPr>
            </a:lvl1pPr>
            <a:lvl2pPr>
              <a:defRPr sz="22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2"/>
          </p:nvPr>
        </p:nvSpPr>
        <p:spPr>
          <a:xfrm>
            <a:off x="4896424" y="2525764"/>
            <a:ext cx="3492000" cy="3135484"/>
          </a:xfrm>
        </p:spPr>
        <p:txBody>
          <a:bodyPr/>
          <a:lstStyle>
            <a:lvl1pPr>
              <a:defRPr sz="2400">
                <a:solidFill>
                  <a:schemeClr val="tx1">
                    <a:lumMod val="75000"/>
                    <a:lumOff val="25000"/>
                  </a:schemeClr>
                </a:solidFill>
              </a:defRPr>
            </a:lvl1pPr>
            <a:lvl2pPr>
              <a:defRPr sz="22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4"/>
          </p:nvPr>
        </p:nvSpPr>
        <p:spPr/>
        <p:txBody>
          <a:bodyPr/>
          <a:lstStyle/>
          <a:p>
            <a:fld id="{387DC6D6-AE57-4922-B50F-6F6A336A575E}" type="datetime1">
              <a:rPr lang="nb-NO" smtClean="0"/>
              <a:t>29.11.2017</a:t>
            </a:fld>
            <a:endParaRPr lang="nb-NO" dirty="0"/>
          </a:p>
        </p:txBody>
      </p:sp>
      <p:sp>
        <p:nvSpPr>
          <p:cNvPr id="6" name="Plassholder for bunntekst 5"/>
          <p:cNvSpPr>
            <a:spLocks noGrp="1"/>
          </p:cNvSpPr>
          <p:nvPr>
            <p:ph type="ftr" sz="quarter" idx="15"/>
          </p:nvPr>
        </p:nvSpPr>
        <p:spPr/>
        <p:txBody>
          <a:bodyPr/>
          <a:lstStyle/>
          <a:p>
            <a:r>
              <a:rPr lang="nb-NO" smtClean="0"/>
              <a:t>Universitetet i Bergen</a:t>
            </a:r>
            <a:endParaRPr lang="nb-NO" dirty="0"/>
          </a:p>
        </p:txBody>
      </p:sp>
      <p:sp>
        <p:nvSpPr>
          <p:cNvPr id="7" name="Plassholder for lysbildenummer 6"/>
          <p:cNvSpPr>
            <a:spLocks noGrp="1"/>
          </p:cNvSpPr>
          <p:nvPr>
            <p:ph type="sldNum" sz="quarter" idx="16"/>
          </p:nvPr>
        </p:nvSpPr>
        <p:spPr/>
        <p:txBody>
          <a:bodyPr/>
          <a:lstStyle/>
          <a:p>
            <a:r>
              <a:rPr lang="nb-NO" smtClean="0"/>
              <a:t>Side </a:t>
            </a:r>
            <a:fld id="{06C54713-27B5-4268-B680-29C9FB350413}" type="slidenum">
              <a:rPr lang="nb-NO" smtClean="0"/>
              <a:pPr/>
              <a:t>‹#›</a:t>
            </a:fld>
            <a:endParaRPr lang="nb-NO" dirty="0"/>
          </a:p>
        </p:txBody>
      </p:sp>
      <p:pic>
        <p:nvPicPr>
          <p:cNvPr id="15" name="Bilde 1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19378741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 med grafikk">
    <p:spTree>
      <p:nvGrpSpPr>
        <p:cNvPr id="1" name=""/>
        <p:cNvGrpSpPr/>
        <p:nvPr/>
      </p:nvGrpSpPr>
      <p:grpSpPr>
        <a:xfrm>
          <a:off x="0" y="0"/>
          <a:ext cx="0" cy="0"/>
          <a:chOff x="0" y="0"/>
          <a:chExt cx="0" cy="0"/>
        </a:xfrm>
      </p:grpSpPr>
      <p:sp>
        <p:nvSpPr>
          <p:cNvPr id="2" name="Tittel 1"/>
          <p:cNvSpPr>
            <a:spLocks noGrp="1"/>
          </p:cNvSpPr>
          <p:nvPr>
            <p:ph type="title"/>
          </p:nvPr>
        </p:nvSpPr>
        <p:spPr>
          <a:xfrm>
            <a:off x="1022920" y="975866"/>
            <a:ext cx="7365504" cy="652934"/>
          </a:xfrm>
        </p:spPr>
        <p:txBody>
          <a:bodyPr>
            <a:normAutofit/>
          </a:bodyPr>
          <a:lstStyle>
            <a:lvl1pPr algn="l">
              <a:lnSpc>
                <a:spcPts val="3600"/>
              </a:lnSpc>
              <a:defRPr sz="3000"/>
            </a:lvl1pPr>
          </a:lstStyle>
          <a:p>
            <a:r>
              <a:rPr lang="nb-NO" dirty="0" smtClean="0"/>
              <a:t>Klikk for å redigere tittelstil</a:t>
            </a:r>
            <a:endParaRPr lang="nb-NO" dirty="0"/>
          </a:p>
        </p:txBody>
      </p:sp>
      <p:sp>
        <p:nvSpPr>
          <p:cNvPr id="7"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yriad Pro"/>
              </a:defRPr>
            </a:lvl2pPr>
            <a:lvl3pPr>
              <a:defRPr sz="2200">
                <a:solidFill>
                  <a:schemeClr val="tx1">
                    <a:lumMod val="75000"/>
                    <a:lumOff val="25000"/>
                  </a:schemeClr>
                </a:solidFill>
                <a:latin typeface="Myriad Pro"/>
              </a:defRPr>
            </a:lvl3pPr>
            <a:lvl4pPr>
              <a:defRPr sz="2200">
                <a:solidFill>
                  <a:schemeClr val="tx1">
                    <a:lumMod val="75000"/>
                    <a:lumOff val="25000"/>
                  </a:schemeClr>
                </a:solidFill>
                <a:latin typeface="Myriad Pro"/>
              </a:defRPr>
            </a:lvl4pPr>
            <a:lvl5pPr>
              <a:defRPr sz="2200">
                <a:solidFill>
                  <a:schemeClr val="tx1">
                    <a:lumMod val="75000"/>
                    <a:lumOff val="25000"/>
                  </a:schemeClr>
                </a:solidFill>
                <a:latin typeface="Myriad Pro"/>
              </a:defRPr>
            </a:lvl5pPr>
          </a:lstStyle>
          <a:p>
            <a:pPr lvl="0"/>
            <a:endParaRPr lang="nb-NO" dirty="0"/>
          </a:p>
        </p:txBody>
      </p:sp>
      <p:sp>
        <p:nvSpPr>
          <p:cNvPr id="3" name="Plassholder for dato 2"/>
          <p:cNvSpPr>
            <a:spLocks noGrp="1"/>
          </p:cNvSpPr>
          <p:nvPr>
            <p:ph type="dt" sz="half" idx="10"/>
          </p:nvPr>
        </p:nvSpPr>
        <p:spPr/>
        <p:txBody>
          <a:bodyPr/>
          <a:lstStyle/>
          <a:p>
            <a:fld id="{C86CF68C-C844-4C3E-AF58-135D02FA92CC}" type="datetime1">
              <a:rPr lang="nb-NO" smtClean="0"/>
              <a:t>29.11.2017</a:t>
            </a:fld>
            <a:endParaRPr lang="nb-NO" dirty="0"/>
          </a:p>
        </p:txBody>
      </p:sp>
      <p:sp>
        <p:nvSpPr>
          <p:cNvPr id="4" name="Plassholder for bunntekst 3"/>
          <p:cNvSpPr>
            <a:spLocks noGrp="1"/>
          </p:cNvSpPr>
          <p:nvPr>
            <p:ph type="ftr" sz="quarter" idx="11"/>
          </p:nvPr>
        </p:nvSpPr>
        <p:spPr/>
        <p:txBody>
          <a:bodyPr/>
          <a:lstStyle/>
          <a:p>
            <a:r>
              <a:rPr lang="nb-NO" smtClean="0"/>
              <a:t>Universitetet i Bergen</a:t>
            </a:r>
            <a:endParaRPr lang="nb-NO" dirty="0"/>
          </a:p>
        </p:txBody>
      </p:sp>
      <p:sp>
        <p:nvSpPr>
          <p:cNvPr id="5" name="Plassholder for lysbildenummer 4"/>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1" name="Bild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12120829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22920" y="1015007"/>
            <a:ext cx="7365504" cy="652934"/>
          </a:xfrm>
          <a:prstGeom prst="rect">
            <a:avLst/>
          </a:prstGeom>
        </p:spPr>
        <p:txBody>
          <a:bodyPr vert="horz" lIns="0" tIns="0" rIns="0" bIns="0" rtlCol="0" anchor="b" anchorCtr="0">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1022920" y="1883965"/>
            <a:ext cx="7365504" cy="3888000"/>
          </a:xfrm>
          <a:prstGeom prst="rect">
            <a:avLst/>
          </a:prstGeom>
        </p:spPr>
        <p:txBody>
          <a:bodyPr vert="horz" lIns="0" tIns="0" rIns="0" bIns="0" rtlCol="0">
            <a:normAutofit/>
          </a:bodyPr>
          <a:lstStyle/>
          <a:p>
            <a:pPr lvl="0"/>
            <a:r>
              <a:rPr lang="nb-NO" dirty="0" smtClean="0"/>
              <a:t>Klikk for å redigere tekststiler</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67544" y="6300000"/>
            <a:ext cx="936104" cy="216024"/>
          </a:xfrm>
          <a:prstGeom prst="rect">
            <a:avLst/>
          </a:prstGeom>
        </p:spPr>
        <p:txBody>
          <a:bodyPr vert="horz" lIns="0" tIns="0" rIns="0" bIns="0" rtlCol="0" anchor="t" anchorCtr="0"/>
          <a:lstStyle>
            <a:lvl1pPr algn="l">
              <a:defRPr sz="1200">
                <a:solidFill>
                  <a:schemeClr val="bg1">
                    <a:lumMod val="65000"/>
                  </a:schemeClr>
                </a:solidFill>
                <a:latin typeface="Times New Roman" panose="02020603050405020304" pitchFamily="18" charset="0"/>
                <a:cs typeface="Times New Roman" panose="02020603050405020304" pitchFamily="18" charset="0"/>
              </a:defRPr>
            </a:lvl1pPr>
          </a:lstStyle>
          <a:p>
            <a:fld id="{4A87BB40-EBA8-4529-90F1-69ED0A31DD24}" type="datetime1">
              <a:rPr lang="nb-NO" smtClean="0"/>
              <a:t>29.11.2017</a:t>
            </a:fld>
            <a:endParaRPr lang="nb-NO" dirty="0"/>
          </a:p>
        </p:txBody>
      </p:sp>
      <p:sp>
        <p:nvSpPr>
          <p:cNvPr id="6" name="Plassholder for lysbildenummer 5"/>
          <p:cNvSpPr>
            <a:spLocks noGrp="1"/>
          </p:cNvSpPr>
          <p:nvPr>
            <p:ph type="sldNum" sz="quarter" idx="4"/>
          </p:nvPr>
        </p:nvSpPr>
        <p:spPr>
          <a:xfrm>
            <a:off x="1702418" y="6300000"/>
            <a:ext cx="709342" cy="216024"/>
          </a:xfrm>
          <a:prstGeom prst="rect">
            <a:avLst/>
          </a:prstGeom>
        </p:spPr>
        <p:txBody>
          <a:bodyPr vert="horz" lIns="0" tIns="0" rIns="0" bIns="0" rtlCol="0" anchor="t" anchorCtr="0"/>
          <a:lstStyle>
            <a:lvl1pPr algn="l">
              <a:defRPr sz="1200" cap="all">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Side </a:t>
            </a:r>
            <a:fld id="{06C54713-27B5-4268-B680-29C9FB350413}" type="slidenum">
              <a:rPr lang="nb-NO" smtClean="0"/>
              <a:pPr/>
              <a:t>‹#›</a:t>
            </a:fld>
            <a:endParaRPr lang="nb-NO" dirty="0"/>
          </a:p>
        </p:txBody>
      </p:sp>
      <p:sp>
        <p:nvSpPr>
          <p:cNvPr id="7" name="Plassholder for bunntekst 4"/>
          <p:cNvSpPr>
            <a:spLocks noGrp="1"/>
          </p:cNvSpPr>
          <p:nvPr>
            <p:ph type="ftr" sz="quarter" idx="3"/>
          </p:nvPr>
        </p:nvSpPr>
        <p:spPr>
          <a:xfrm>
            <a:off x="1404000" y="486000"/>
            <a:ext cx="6336000" cy="540000"/>
          </a:xfrm>
          <a:prstGeom prst="rect">
            <a:avLst/>
          </a:prstGeom>
        </p:spPr>
        <p:txBody>
          <a:bodyPr lIns="0" tIns="0" rIns="0" bIns="0"/>
          <a:lstStyle>
            <a:lvl1pPr algn="ctr">
              <a:defRPr sz="1200" cap="all" spc="100"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Tree>
    <p:extLst>
      <p:ext uri="{BB962C8B-B14F-4D97-AF65-F5344CB8AC3E}">
        <p14:creationId xmlns:p14="http://schemas.microsoft.com/office/powerpoint/2010/main" val="4050442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0" r:id="rId5"/>
    <p:sldLayoutId id="2147483655" r:id="rId6"/>
    <p:sldLayoutId id="2147483652" r:id="rId7"/>
    <p:sldLayoutId id="2147483653" r:id="rId8"/>
    <p:sldLayoutId id="2147483654" r:id="rId9"/>
    <p:sldLayoutId id="2147483661" r:id="rId10"/>
    <p:sldLayoutId id="2147483662" r:id="rId11"/>
    <p:sldLayoutId id="2147483656" r:id="rId12"/>
    <p:sldLayoutId id="2147483657" r:id="rId13"/>
    <p:sldLayoutId id="2147483658" r:id="rId14"/>
  </p:sldLayoutIdLst>
  <p:timing>
    <p:tnLst>
      <p:par>
        <p:cTn id="1" dur="indefinite" restart="never" nodeType="tmRoot"/>
      </p:par>
    </p:tnLst>
  </p:timing>
  <p:hf hdr="0"/>
  <p:txStyles>
    <p:titleStyle>
      <a:lvl1pPr marL="0" algn="l" defTabSz="914400" rtl="0" eaLnBrk="1" latinLnBrk="0" hangingPunct="1">
        <a:lnSpc>
          <a:spcPts val="4320"/>
        </a:lnSpc>
        <a:spcBef>
          <a:spcPct val="0"/>
        </a:spcBef>
        <a:buNone/>
        <a:defRPr sz="3600" b="1" i="0" u="none" kern="1200" cap="none" spc="0" normalizeH="0" baseline="0">
          <a:solidFill>
            <a:srgbClr val="8FA968"/>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hyperlink" Target="http://dbh.nsd.uib.n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Undertittel 17"/>
          <p:cNvSpPr>
            <a:spLocks noGrp="1"/>
          </p:cNvSpPr>
          <p:nvPr>
            <p:ph type="subTitle" idx="1"/>
          </p:nvPr>
        </p:nvSpPr>
        <p:spPr/>
        <p:txBody>
          <a:bodyPr/>
          <a:lstStyle/>
          <a:p>
            <a:r>
              <a:rPr lang="nb-NO" dirty="0" smtClean="0"/>
              <a:t>Utdannings- og doktorgradsdata til DBH</a:t>
            </a:r>
          </a:p>
          <a:p>
            <a:r>
              <a:rPr lang="nb-NO" dirty="0" smtClean="0"/>
              <a:t>Hvordan står det til ved MN?</a:t>
            </a:r>
            <a:endParaRPr lang="nb-NO" dirty="0"/>
          </a:p>
        </p:txBody>
      </p:sp>
      <p:sp>
        <p:nvSpPr>
          <p:cNvPr id="4" name="TekstSylinder 3"/>
          <p:cNvSpPr txBox="1"/>
          <p:nvPr/>
        </p:nvSpPr>
        <p:spPr>
          <a:xfrm>
            <a:off x="337199" y="-738063"/>
            <a:ext cx="8568952" cy="461665"/>
          </a:xfrm>
          <a:prstGeom prst="rect">
            <a:avLst/>
          </a:prstGeom>
          <a:noFill/>
          <a:ln w="12700">
            <a:solidFill>
              <a:schemeClr val="tx1">
                <a:lumMod val="50000"/>
                <a:lumOff val="50000"/>
              </a:schemeClr>
            </a:solidFill>
            <a:prstDash val="dash"/>
          </a:ln>
        </p:spPr>
        <p:txBody>
          <a:bodyPr wrap="square" rtlCol="0">
            <a:spAutoFit/>
          </a:bodyPr>
          <a:lstStyle/>
          <a:p>
            <a:pPr algn="ctr"/>
            <a:r>
              <a:rPr lang="nb-NO" sz="1200" i="1" dirty="0"/>
              <a:t>Her kan du skrive enhet/tilhørighet. Sett blank hvis dette ikke er aktuelt. </a:t>
            </a:r>
            <a:br>
              <a:rPr lang="nb-NO" sz="1200" i="1" dirty="0"/>
            </a:br>
            <a:r>
              <a:rPr lang="nb-NO" sz="1200" i="1" dirty="0"/>
              <a:t>Innhold i dette feltet styres her: Meny -&gt; Sett inn (Mac=Vis) -&gt; Topptekst og bunntekst</a:t>
            </a:r>
          </a:p>
        </p:txBody>
      </p:sp>
      <p:sp>
        <p:nvSpPr>
          <p:cNvPr id="19" name="Plassholder for bunntekst 4"/>
          <p:cNvSpPr>
            <a:spLocks noGrp="1"/>
          </p:cNvSpPr>
          <p:nvPr>
            <p:ph type="ftr" sz="quarter" idx="3"/>
          </p:nvPr>
        </p:nvSpPr>
        <p:spPr>
          <a:xfrm>
            <a:off x="1404000" y="486000"/>
            <a:ext cx="6336000" cy="540000"/>
          </a:xfrm>
          <a:prstGeom prst="rect">
            <a:avLst/>
          </a:prstGeom>
        </p:spPr>
        <p:txBody>
          <a:bodyPr lIns="0" tIns="0" rIns="0" bIns="0"/>
          <a:lstStyle>
            <a:lvl1pPr algn="ctr">
              <a:defRPr sz="1200" cap="all" spc="100"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cxnSp>
        <p:nvCxnSpPr>
          <p:cNvPr id="24" name="Rett pil 23"/>
          <p:cNvCxnSpPr>
            <a:stCxn id="4" idx="2"/>
          </p:cNvCxnSpPr>
          <p:nvPr/>
        </p:nvCxnSpPr>
        <p:spPr>
          <a:xfrm>
            <a:off x="4621675" y="-276398"/>
            <a:ext cx="0" cy="276398"/>
          </a:xfrm>
          <a:prstGeom prst="straightConnector1">
            <a:avLst/>
          </a:prstGeom>
          <a:ln w="15875">
            <a:solidFill>
              <a:schemeClr val="tx1"/>
            </a:solidFill>
            <a:tailEnd type="arrow"/>
          </a:ln>
        </p:spPr>
        <p:style>
          <a:lnRef idx="1">
            <a:schemeClr val="dk1"/>
          </a:lnRef>
          <a:fillRef idx="0">
            <a:schemeClr val="dk1"/>
          </a:fillRef>
          <a:effectRef idx="0">
            <a:schemeClr val="dk1"/>
          </a:effectRef>
          <a:fontRef idx="minor">
            <a:schemeClr val="tx1"/>
          </a:fontRef>
        </p:style>
      </p:cxn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907704" y="762398"/>
            <a:ext cx="5184576" cy="304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18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Søknadsdata</a:t>
            </a:r>
            <a:endParaRPr lang="nb-NO" dirty="0"/>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29.11.2017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10</a:t>
            </a:fld>
            <a:endParaRPr lang="nb-NO" dirty="0">
              <a:latin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1" t="49475" r="-147" b="39487"/>
          <a:stretch/>
        </p:blipFill>
        <p:spPr bwMode="auto">
          <a:xfrm>
            <a:off x="251521" y="3284985"/>
            <a:ext cx="8568952" cy="175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e 6"/>
          <p:cNvPicPr>
            <a:picLocks noChangeAspect="1"/>
          </p:cNvPicPr>
          <p:nvPr/>
        </p:nvPicPr>
        <p:blipFill>
          <a:blip r:embed="rId4"/>
          <a:stretch>
            <a:fillRect/>
          </a:stretch>
        </p:blipFill>
        <p:spPr>
          <a:xfrm>
            <a:off x="284560" y="2624441"/>
            <a:ext cx="8535913" cy="603761"/>
          </a:xfrm>
          <a:prstGeom prst="rect">
            <a:avLst/>
          </a:prstGeom>
        </p:spPr>
      </p:pic>
    </p:spTree>
    <p:extLst>
      <p:ext uri="{BB962C8B-B14F-4D97-AF65-F5344CB8AC3E}">
        <p14:creationId xmlns:p14="http://schemas.microsoft.com/office/powerpoint/2010/main" val="28577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Totalt antall registrerte studenter</a:t>
            </a:r>
            <a:endParaRPr lang="nb-NO" dirty="0"/>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29.11.2017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11</a:t>
            </a:fld>
            <a:endParaRPr lang="nb-NO"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51520" y="1787708"/>
            <a:ext cx="8496944" cy="257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182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671086"/>
            <a:ext cx="7365504" cy="652934"/>
          </a:xfrm>
        </p:spPr>
        <p:txBody>
          <a:bodyPr/>
          <a:lstStyle/>
          <a:p>
            <a:r>
              <a:rPr lang="nb-NO" sz="3200" dirty="0" smtClean="0"/>
              <a:t>Registrerte studenter- aldersfordeling</a:t>
            </a:r>
            <a:endParaRPr lang="nb-NO" sz="3200" dirty="0"/>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29.11.2017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12</a:t>
            </a:fld>
            <a:endParaRPr lang="nb-NO" dirty="0">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7544" y="1700808"/>
            <a:ext cx="8280920" cy="217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718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671086"/>
            <a:ext cx="7365504" cy="652934"/>
          </a:xfrm>
        </p:spPr>
        <p:txBody>
          <a:bodyPr/>
          <a:lstStyle/>
          <a:p>
            <a:r>
              <a:rPr lang="nb-NO" sz="3200" dirty="0" smtClean="0"/>
              <a:t>Emneoppmeldte studenter</a:t>
            </a:r>
            <a:endParaRPr lang="nb-NO" sz="3200" dirty="0"/>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29.11.2017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13</a:t>
            </a:fld>
            <a:endParaRPr lang="nb-NO" dirty="0">
              <a:latin typeface="Times New Roman" panose="02020603050405020304" pitchFamily="18" charset="0"/>
              <a:cs typeface="Times New Roman" panose="02020603050405020304" pitchFamily="18" charset="0"/>
            </a:endParaRPr>
          </a:p>
        </p:txBody>
      </p:sp>
      <p:pic>
        <p:nvPicPr>
          <p:cNvPr id="6147"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r="-2182" b="49809"/>
          <a:stretch>
            <a:fillRect/>
          </a:stretch>
        </p:blipFill>
        <p:spPr bwMode="auto">
          <a:xfrm>
            <a:off x="539552" y="1509106"/>
            <a:ext cx="8090656" cy="336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986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4850" y="671086"/>
            <a:ext cx="7344222" cy="652934"/>
          </a:xfrm>
        </p:spPr>
        <p:txBody>
          <a:bodyPr/>
          <a:lstStyle/>
          <a:p>
            <a:r>
              <a:rPr lang="nb-NO" sz="3200" dirty="0" smtClean="0"/>
              <a:t>Utvekslingsstudenter</a:t>
            </a:r>
            <a:endParaRPr lang="nb-NO" sz="3200" dirty="0"/>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29.11.2017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14</a:t>
            </a:fld>
            <a:endParaRPr lang="nb-NO" dirty="0">
              <a:latin typeface="Times New Roman" panose="02020603050405020304" pitchFamily="18" charset="0"/>
              <a:cs typeface="Times New Roman" panose="02020603050405020304" pitchFamily="18" charset="0"/>
            </a:endParaRPr>
          </a:p>
        </p:txBody>
      </p:sp>
      <p:pic>
        <p:nvPicPr>
          <p:cNvPr id="7172"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25328" y="1509106"/>
            <a:ext cx="6991950" cy="449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0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560" y="1086173"/>
            <a:ext cx="7365504" cy="652934"/>
          </a:xfrm>
        </p:spPr>
        <p:txBody>
          <a:bodyPr/>
          <a:lstStyle/>
          <a:p>
            <a:r>
              <a:rPr lang="nb-NO" sz="3200" dirty="0" smtClean="0"/>
              <a:t>Eksamen egenfinansiert </a:t>
            </a:r>
            <a:r>
              <a:rPr lang="nb-NO" sz="3200" dirty="0" err="1" smtClean="0"/>
              <a:t>studiepoengsproduksjon</a:t>
            </a:r>
            <a:endParaRPr lang="nb-NO" sz="3200" dirty="0"/>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29.11.2017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15</a:t>
            </a:fld>
            <a:endParaRPr lang="nb-NO" dirty="0">
              <a:latin typeface="Times New Roman" panose="02020603050405020304" pitchFamily="18" charset="0"/>
              <a:cs typeface="Times New Roman" panose="02020603050405020304" pitchFamily="18" charset="0"/>
            </a:endParaRPr>
          </a:p>
        </p:txBody>
      </p:sp>
      <p:pic>
        <p:nvPicPr>
          <p:cNvPr id="8195"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78815" y="1916832"/>
            <a:ext cx="8541658" cy="253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402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7144" y="836712"/>
            <a:ext cx="7365504" cy="1126725"/>
          </a:xfrm>
        </p:spPr>
        <p:txBody>
          <a:bodyPr/>
          <a:lstStyle/>
          <a:p>
            <a:r>
              <a:rPr lang="nb-NO" sz="3200" dirty="0" smtClean="0"/>
              <a:t>Studiepoeng pr student</a:t>
            </a:r>
            <a:endParaRPr lang="nb-NO" sz="3200" dirty="0">
              <a:solidFill>
                <a:srgbClr val="FF0000"/>
              </a:solidFill>
            </a:endParaRPr>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29.11.2017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16</a:t>
            </a:fld>
            <a:endParaRPr lang="nb-NO" dirty="0">
              <a:latin typeface="Times New Roman" panose="02020603050405020304" pitchFamily="18" charset="0"/>
              <a:cs typeface="Times New Roman" panose="02020603050405020304" pitchFamily="18" charset="0"/>
            </a:endParaRPr>
          </a:p>
        </p:txBody>
      </p:sp>
      <p:pic>
        <p:nvPicPr>
          <p:cNvPr id="10" name="Plassholder for innhold 9"/>
          <p:cNvPicPr>
            <a:picLocks noGrp="1" noChangeAspect="1"/>
          </p:cNvPicPr>
          <p:nvPr>
            <p:ph idx="1"/>
          </p:nvPr>
        </p:nvPicPr>
        <p:blipFill>
          <a:blip r:embed="rId3"/>
          <a:stretch>
            <a:fillRect/>
          </a:stretch>
        </p:blipFill>
        <p:spPr>
          <a:xfrm>
            <a:off x="185125" y="2060848"/>
            <a:ext cx="9024020" cy="3528392"/>
          </a:xfrm>
          <a:prstGeom prst="rect">
            <a:avLst/>
          </a:prstGeom>
        </p:spPr>
      </p:pic>
    </p:spTree>
    <p:extLst>
      <p:ext uri="{BB962C8B-B14F-4D97-AF65-F5344CB8AC3E}">
        <p14:creationId xmlns:p14="http://schemas.microsoft.com/office/powerpoint/2010/main" val="1439566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8265" y="756000"/>
            <a:ext cx="7365504" cy="652934"/>
          </a:xfrm>
        </p:spPr>
        <p:txBody>
          <a:bodyPr/>
          <a:lstStyle/>
          <a:p>
            <a:r>
              <a:rPr lang="nb-NO" sz="3200" dirty="0" smtClean="0"/>
              <a:t>Eksamen - karakter</a:t>
            </a:r>
            <a:endParaRPr lang="nb-NO" sz="3200" dirty="0"/>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29.11.2017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17</a:t>
            </a:fld>
            <a:endParaRPr lang="nb-NO"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7543" y="1772816"/>
            <a:ext cx="8318561"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171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281500"/>
            <a:ext cx="7365504" cy="652934"/>
          </a:xfrm>
        </p:spPr>
        <p:txBody>
          <a:bodyPr/>
          <a:lstStyle/>
          <a:p>
            <a:r>
              <a:rPr lang="nb-NO" sz="3200" dirty="0" smtClean="0"/>
              <a:t>Oppnådde kvalifikasjoner</a:t>
            </a:r>
            <a:br>
              <a:rPr lang="nb-NO" sz="3200" dirty="0" smtClean="0"/>
            </a:br>
            <a:r>
              <a:rPr lang="nb-NO" sz="3200" dirty="0" smtClean="0"/>
              <a:t> – ferdige kandidater</a:t>
            </a:r>
            <a:endParaRPr lang="nb-NO" sz="3200" dirty="0"/>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29.11.2017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18</a:t>
            </a:fld>
            <a:endParaRPr lang="nb-NO" dirty="0">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7544" y="1934434"/>
            <a:ext cx="8360929"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760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699533"/>
            <a:ext cx="7365504" cy="652934"/>
          </a:xfrm>
        </p:spPr>
        <p:txBody>
          <a:bodyPr/>
          <a:lstStyle/>
          <a:p>
            <a:r>
              <a:rPr lang="nb-NO" sz="3200" dirty="0" smtClean="0"/>
              <a:t>Avlagte doktorgrader – totalt</a:t>
            </a:r>
            <a:endParaRPr lang="nb-NO" sz="3200" dirty="0"/>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29.11.2017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19</a:t>
            </a:fld>
            <a:endParaRPr lang="nb-NO" dirty="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59396" y="1680491"/>
            <a:ext cx="7073652" cy="379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llipse 2"/>
          <p:cNvSpPr/>
          <p:nvPr/>
        </p:nvSpPr>
        <p:spPr>
          <a:xfrm>
            <a:off x="7236296" y="3717032"/>
            <a:ext cx="59675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68296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Rapportering til DBH </a:t>
            </a:r>
          </a:p>
        </p:txBody>
      </p:sp>
      <p:sp>
        <p:nvSpPr>
          <p:cNvPr id="3" name="Plassholder for innhold 2"/>
          <p:cNvSpPr>
            <a:spLocks noGrp="1"/>
          </p:cNvSpPr>
          <p:nvPr>
            <p:ph idx="1"/>
          </p:nvPr>
        </p:nvSpPr>
        <p:spPr/>
        <p:txBody>
          <a:bodyPr>
            <a:normAutofit fontScale="92500" lnSpcReduction="10000"/>
          </a:bodyPr>
          <a:lstStyle/>
          <a:p>
            <a:r>
              <a:rPr lang="nb-NO" sz="2800" dirty="0"/>
              <a:t>Fakultetet rapporterer utdanningsdata til DBH (database </a:t>
            </a:r>
            <a:r>
              <a:rPr lang="nb-NO" sz="2800" dirty="0" smtClean="0"/>
              <a:t>for statistikk i høgre </a:t>
            </a:r>
            <a:r>
              <a:rPr lang="nb-NO" sz="2800" dirty="0"/>
              <a:t>utdanning), NIFU (Nordisk institutt for </a:t>
            </a:r>
            <a:r>
              <a:rPr lang="nb-NO" sz="2800" dirty="0" smtClean="0"/>
              <a:t>studier </a:t>
            </a:r>
            <a:r>
              <a:rPr lang="nb-NO" sz="2800" dirty="0"/>
              <a:t>av innovasjon, forskning og utdanning)  og SSB hvert semester.</a:t>
            </a:r>
          </a:p>
          <a:p>
            <a:endParaRPr lang="nb-NO" sz="2800" dirty="0"/>
          </a:p>
          <a:p>
            <a:r>
              <a:rPr lang="nb-NO" sz="2800" dirty="0"/>
              <a:t>Dataene omhandler blant annet opplysninger om studieprogram, </a:t>
            </a:r>
            <a:r>
              <a:rPr lang="nb-NO" sz="2800" dirty="0" err="1"/>
              <a:t>studiepoengsproduksjon</a:t>
            </a:r>
            <a:r>
              <a:rPr lang="nb-NO" sz="2800" dirty="0"/>
              <a:t>, gradsoppnåelse, registrerte studenter, eksamen, utvekslingsstudenter,++++     </a:t>
            </a:r>
          </a:p>
          <a:p>
            <a:endParaRPr lang="nb-NO" dirty="0"/>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29.11.2017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2</a:t>
            </a:fld>
            <a:endParaRPr lang="nb-N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6976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560" y="702996"/>
            <a:ext cx="7365504" cy="652934"/>
          </a:xfrm>
        </p:spPr>
        <p:txBody>
          <a:bodyPr/>
          <a:lstStyle/>
          <a:p>
            <a:r>
              <a:rPr lang="nb-NO" sz="3200" dirty="0" smtClean="0"/>
              <a:t>Personer i doktorgradsprogrammer</a:t>
            </a:r>
            <a:endParaRPr lang="nb-NO" sz="3200" dirty="0"/>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29.11.2017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20</a:t>
            </a:fld>
            <a:endParaRPr lang="nb-NO" dirty="0">
              <a:latin typeface="Times New Roman" panose="02020603050405020304" pitchFamily="18" charset="0"/>
              <a:cs typeface="Times New Roman" panose="02020603050405020304" pitchFamily="18" charset="0"/>
            </a:endParaRPr>
          </a:p>
        </p:txBody>
      </p:sp>
      <p:sp>
        <p:nvSpPr>
          <p:cNvPr id="14" name="TekstSylinder 13"/>
          <p:cNvSpPr txBox="1"/>
          <p:nvPr/>
        </p:nvSpPr>
        <p:spPr>
          <a:xfrm>
            <a:off x="1480215" y="1609055"/>
            <a:ext cx="1863090" cy="307777"/>
          </a:xfrm>
          <a:prstGeom prst="rect">
            <a:avLst/>
          </a:prstGeom>
          <a:noFill/>
        </p:spPr>
        <p:txBody>
          <a:bodyPr wrap="square" rtlCol="0">
            <a:spAutoFit/>
          </a:bodyPr>
          <a:lstStyle/>
          <a:p>
            <a:r>
              <a:rPr lang="nb-NO" sz="1400" dirty="0" smtClean="0"/>
              <a:t>Aktive avtaler</a:t>
            </a:r>
            <a:endParaRPr lang="nb-NO" sz="1400" dirty="0"/>
          </a:p>
        </p:txBody>
      </p:sp>
      <p:sp>
        <p:nvSpPr>
          <p:cNvPr id="15" name="TekstSylinder 14"/>
          <p:cNvSpPr txBox="1"/>
          <p:nvPr/>
        </p:nvSpPr>
        <p:spPr>
          <a:xfrm>
            <a:off x="6084168" y="1608673"/>
            <a:ext cx="1440180" cy="307777"/>
          </a:xfrm>
          <a:prstGeom prst="rect">
            <a:avLst/>
          </a:prstGeom>
          <a:noFill/>
        </p:spPr>
        <p:txBody>
          <a:bodyPr wrap="square" rtlCol="0">
            <a:spAutoFit/>
          </a:bodyPr>
          <a:lstStyle/>
          <a:p>
            <a:r>
              <a:rPr lang="nb-NO" sz="1400" dirty="0" smtClean="0"/>
              <a:t>Nye avtaler</a:t>
            </a:r>
            <a:endParaRPr lang="nb-NO" sz="1400" dirty="0"/>
          </a:p>
        </p:txBody>
      </p:sp>
      <p:sp>
        <p:nvSpPr>
          <p:cNvPr id="17" name="TekstSylinder 16"/>
          <p:cNvSpPr txBox="1"/>
          <p:nvPr/>
        </p:nvSpPr>
        <p:spPr>
          <a:xfrm>
            <a:off x="1341984" y="4334055"/>
            <a:ext cx="2952328" cy="307777"/>
          </a:xfrm>
          <a:prstGeom prst="rect">
            <a:avLst/>
          </a:prstGeom>
          <a:noFill/>
        </p:spPr>
        <p:txBody>
          <a:bodyPr wrap="square" rtlCol="0">
            <a:spAutoFit/>
          </a:bodyPr>
          <a:lstStyle/>
          <a:p>
            <a:r>
              <a:rPr lang="nb-NO" sz="1400" dirty="0" smtClean="0"/>
              <a:t>Gamle avtaler, UiB-ansatte</a:t>
            </a:r>
            <a:endParaRPr lang="nb-NO" sz="1400" dirty="0"/>
          </a:p>
        </p:txBody>
      </p:sp>
      <p:pic>
        <p:nvPicPr>
          <p:cNvPr id="12290"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7544" y="1810350"/>
            <a:ext cx="38481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460406" y="1810350"/>
            <a:ext cx="4390799" cy="20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132545" y="4641832"/>
            <a:ext cx="36385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p:cNvPicPr>
            <a:picLocks noChangeAspect="1"/>
          </p:cNvPicPr>
          <p:nvPr/>
        </p:nvPicPr>
        <p:blipFill>
          <a:blip r:embed="rId6"/>
          <a:stretch>
            <a:fillRect/>
          </a:stretch>
        </p:blipFill>
        <p:spPr>
          <a:xfrm>
            <a:off x="4771095" y="5616855"/>
            <a:ext cx="4143375" cy="285750"/>
          </a:xfrm>
          <a:prstGeom prst="rect">
            <a:avLst/>
          </a:prstGeom>
        </p:spPr>
      </p:pic>
      <p:sp>
        <p:nvSpPr>
          <p:cNvPr id="7" name="Bildeforklaring formet som et rektangel 6"/>
          <p:cNvSpPr/>
          <p:nvPr/>
        </p:nvSpPr>
        <p:spPr>
          <a:xfrm>
            <a:off x="6657924" y="5057155"/>
            <a:ext cx="720080" cy="369009"/>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b-NO" sz="1200" dirty="0" smtClean="0"/>
              <a:t>2015 høst</a:t>
            </a:r>
            <a:endParaRPr lang="nb-NO" sz="1200" dirty="0"/>
          </a:p>
        </p:txBody>
      </p:sp>
      <p:sp>
        <p:nvSpPr>
          <p:cNvPr id="8" name="Rektangel 7"/>
          <p:cNvSpPr/>
          <p:nvPr/>
        </p:nvSpPr>
        <p:spPr>
          <a:xfrm>
            <a:off x="1043608" y="5736060"/>
            <a:ext cx="3727487" cy="357236"/>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p:nvSpPr>
        <p:spPr>
          <a:xfrm>
            <a:off x="4771095" y="5562115"/>
            <a:ext cx="4080110" cy="3404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p:cNvSpPr/>
          <p:nvPr/>
        </p:nvSpPr>
        <p:spPr>
          <a:xfrm>
            <a:off x="3923928" y="3068960"/>
            <a:ext cx="391716"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p:cNvSpPr/>
          <p:nvPr/>
        </p:nvSpPr>
        <p:spPr>
          <a:xfrm>
            <a:off x="8460432" y="2996952"/>
            <a:ext cx="390773"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14342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025314"/>
            <a:ext cx="7365504" cy="652934"/>
          </a:xfrm>
        </p:spPr>
        <p:txBody>
          <a:bodyPr/>
          <a:lstStyle/>
          <a:p>
            <a:r>
              <a:rPr lang="nb-NO" sz="3200" dirty="0" smtClean="0"/>
              <a:t>Gjennomstrømming i organisert doktorgradsutdanning - Alle</a:t>
            </a:r>
            <a:endParaRPr lang="nb-NO" sz="3200" dirty="0"/>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29.11.2017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21</a:t>
            </a:fld>
            <a:endParaRPr lang="nb-NO" dirty="0">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87056" y="1699282"/>
            <a:ext cx="7152944" cy="446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ktangel 11"/>
          <p:cNvSpPr/>
          <p:nvPr/>
        </p:nvSpPr>
        <p:spPr>
          <a:xfrm>
            <a:off x="467544" y="2780928"/>
            <a:ext cx="7365504" cy="72008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Pil venstre 12"/>
          <p:cNvSpPr/>
          <p:nvPr/>
        </p:nvSpPr>
        <p:spPr>
          <a:xfrm>
            <a:off x="7952561" y="2636912"/>
            <a:ext cx="1191440" cy="816099"/>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b-NO" sz="1400" dirty="0" smtClean="0"/>
              <a:t>Vår 16</a:t>
            </a:r>
            <a:endParaRPr lang="nb-NO" sz="1400" dirty="0"/>
          </a:p>
        </p:txBody>
      </p:sp>
      <p:sp>
        <p:nvSpPr>
          <p:cNvPr id="14" name="Pil venstre 13"/>
          <p:cNvSpPr/>
          <p:nvPr/>
        </p:nvSpPr>
        <p:spPr>
          <a:xfrm>
            <a:off x="7952560" y="3501008"/>
            <a:ext cx="1191440" cy="720080"/>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b-NO" sz="1400" dirty="0" smtClean="0"/>
              <a:t>Vår 17</a:t>
            </a:r>
            <a:endParaRPr lang="nb-NO" sz="1400" dirty="0"/>
          </a:p>
        </p:txBody>
      </p:sp>
      <p:pic>
        <p:nvPicPr>
          <p:cNvPr id="15" name="Bilde 14"/>
          <p:cNvPicPr>
            <a:picLocks noChangeAspect="1"/>
          </p:cNvPicPr>
          <p:nvPr/>
        </p:nvPicPr>
        <p:blipFill>
          <a:blip r:embed="rId4"/>
          <a:stretch>
            <a:fillRect/>
          </a:stretch>
        </p:blipFill>
        <p:spPr>
          <a:xfrm>
            <a:off x="466649" y="2750433"/>
            <a:ext cx="7366399" cy="861903"/>
          </a:xfrm>
          <a:prstGeom prst="rect">
            <a:avLst/>
          </a:prstGeom>
        </p:spPr>
      </p:pic>
    </p:spTree>
    <p:extLst>
      <p:ext uri="{BB962C8B-B14F-4D97-AF65-F5344CB8AC3E}">
        <p14:creationId xmlns:p14="http://schemas.microsoft.com/office/powerpoint/2010/main" val="2554654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3596" y="1293481"/>
            <a:ext cx="7365504" cy="652934"/>
          </a:xfrm>
        </p:spPr>
        <p:txBody>
          <a:bodyPr/>
          <a:lstStyle/>
          <a:p>
            <a:r>
              <a:rPr lang="nb-NO" sz="3200" dirty="0" smtClean="0"/>
              <a:t>Database for statistikk om høgre utdanning (DBH) </a:t>
            </a:r>
            <a:endParaRPr lang="nb-NO" sz="3200" dirty="0"/>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29.11.2017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22</a:t>
            </a:fld>
            <a:endParaRPr lang="nb-NO" dirty="0">
              <a:latin typeface="Times New Roman" panose="02020603050405020304" pitchFamily="18" charset="0"/>
              <a:cs typeface="Times New Roman" panose="02020603050405020304" pitchFamily="18" charset="0"/>
            </a:endParaRPr>
          </a:p>
        </p:txBody>
      </p:sp>
      <p:sp>
        <p:nvSpPr>
          <p:cNvPr id="3" name="Plassholder for innhold 2"/>
          <p:cNvSpPr>
            <a:spLocks noGrp="1"/>
          </p:cNvSpPr>
          <p:nvPr>
            <p:ph idx="1"/>
          </p:nvPr>
        </p:nvSpPr>
        <p:spPr>
          <a:xfrm>
            <a:off x="935596" y="2348880"/>
            <a:ext cx="7427168" cy="2097120"/>
          </a:xfrm>
        </p:spPr>
        <p:txBody>
          <a:bodyPr/>
          <a:lstStyle/>
          <a:p>
            <a:r>
              <a:rPr lang="nb-NO" dirty="0">
                <a:hlinkClick r:id="rId3"/>
              </a:rPr>
              <a:t>http://dbh.nsd.uib.no/</a:t>
            </a:r>
            <a:endParaRPr lang="nb-NO" dirty="0"/>
          </a:p>
          <a:p>
            <a:pPr marL="0" indent="0">
              <a:buNone/>
            </a:pPr>
            <a:endParaRPr lang="nb-NO" dirty="0"/>
          </a:p>
        </p:txBody>
      </p:sp>
    </p:spTree>
    <p:extLst>
      <p:ext uri="{BB962C8B-B14F-4D97-AF65-F5344CB8AC3E}">
        <p14:creationId xmlns:p14="http://schemas.microsoft.com/office/powerpoint/2010/main" val="1439128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Tree>
    <p:extLst>
      <p:ext uri="{BB962C8B-B14F-4D97-AF65-F5344CB8AC3E}">
        <p14:creationId xmlns:p14="http://schemas.microsoft.com/office/powerpoint/2010/main" val="1055046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3"/>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pic>
        <p:nvPicPr>
          <p:cNvPr id="5" name="Bilde 4" descr="Miljofyrtarn_.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930191" y="5949280"/>
            <a:ext cx="680803" cy="576064"/>
          </a:xfrm>
          <a:prstGeom prst="rect">
            <a:avLst/>
          </a:prstGeom>
        </p:spPr>
      </p:pic>
    </p:spTree>
    <p:extLst>
      <p:ext uri="{BB962C8B-B14F-4D97-AF65-F5344CB8AC3E}">
        <p14:creationId xmlns:p14="http://schemas.microsoft.com/office/powerpoint/2010/main" val="132521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5576" y="1231031"/>
            <a:ext cx="7365504" cy="652934"/>
          </a:xfrm>
        </p:spPr>
        <p:txBody>
          <a:bodyPr/>
          <a:lstStyle/>
          <a:p>
            <a:r>
              <a:rPr lang="nb-NO" dirty="0"/>
              <a:t>Endringer i de nasjonale resultatindikatorene for 2017</a:t>
            </a:r>
          </a:p>
        </p:txBody>
      </p:sp>
      <p:sp>
        <p:nvSpPr>
          <p:cNvPr id="3" name="Plassholder for innhold 2"/>
          <p:cNvSpPr>
            <a:spLocks noGrp="1"/>
          </p:cNvSpPr>
          <p:nvPr>
            <p:ph idx="1"/>
          </p:nvPr>
        </p:nvSpPr>
        <p:spPr/>
        <p:txBody>
          <a:bodyPr>
            <a:normAutofit fontScale="62500" lnSpcReduction="20000"/>
          </a:bodyPr>
          <a:lstStyle/>
          <a:p>
            <a:pPr marL="0" indent="0">
              <a:buNone/>
            </a:pPr>
            <a:endParaRPr lang="nn-NO" sz="2800" dirty="0"/>
          </a:p>
          <a:p>
            <a:pPr marL="0" indent="0">
              <a:buNone/>
            </a:pPr>
            <a:r>
              <a:rPr lang="nn-NO" sz="2800" dirty="0" err="1" smtClean="0"/>
              <a:t>Utdanningsinsentiver</a:t>
            </a:r>
            <a:r>
              <a:rPr lang="nn-NO" sz="2800" dirty="0" smtClean="0"/>
              <a:t> </a:t>
            </a:r>
            <a:r>
              <a:rPr lang="nn-NO" sz="2800" dirty="0"/>
              <a:t>ligger i </a:t>
            </a:r>
            <a:r>
              <a:rPr lang="nn-NO" sz="2800" dirty="0" err="1"/>
              <a:t>åpen</a:t>
            </a:r>
            <a:r>
              <a:rPr lang="nn-NO" sz="2800" dirty="0"/>
              <a:t> </a:t>
            </a:r>
            <a:r>
              <a:rPr lang="nn-NO" sz="2800" dirty="0" smtClean="0"/>
              <a:t>budsjettramme </a:t>
            </a:r>
            <a:r>
              <a:rPr lang="nn-NO" sz="2800" dirty="0"/>
              <a:t>– </a:t>
            </a:r>
            <a:endParaRPr lang="nn-NO" sz="2800" dirty="0" smtClean="0"/>
          </a:p>
          <a:p>
            <a:pPr marL="0" indent="0">
              <a:buNone/>
            </a:pPr>
            <a:r>
              <a:rPr lang="nn-NO" sz="2800" dirty="0" smtClean="0"/>
              <a:t>jo </a:t>
            </a:r>
            <a:r>
              <a:rPr lang="nn-NO" sz="2800" dirty="0" err="1"/>
              <a:t>mer</a:t>
            </a:r>
            <a:r>
              <a:rPr lang="nn-NO" sz="2800" dirty="0"/>
              <a:t> vi produserer til </a:t>
            </a:r>
            <a:r>
              <a:rPr lang="nn-NO" sz="2800" dirty="0" err="1"/>
              <a:t>mer</a:t>
            </a:r>
            <a:r>
              <a:rPr lang="nn-NO" sz="2800" dirty="0"/>
              <a:t> får vi </a:t>
            </a:r>
            <a:r>
              <a:rPr lang="nb-NO" sz="2800" dirty="0"/>
              <a:t>(25% - 9 mrd. i sektoren, 780 mill. til UiB)</a:t>
            </a:r>
          </a:p>
          <a:p>
            <a:pPr marL="0" indent="0">
              <a:buNone/>
            </a:pPr>
            <a:endParaRPr lang="nn-NO" sz="2800" dirty="0"/>
          </a:p>
          <a:p>
            <a:pPr marL="0" indent="0">
              <a:buNone/>
            </a:pPr>
            <a:endParaRPr lang="nn-NO" sz="2800" dirty="0" smtClean="0"/>
          </a:p>
          <a:p>
            <a:pPr lvl="2"/>
            <a:r>
              <a:rPr lang="nb-NO" sz="2800" dirty="0" smtClean="0"/>
              <a:t>Doktorgrader</a:t>
            </a:r>
            <a:endParaRPr lang="nb-NO" sz="2800" dirty="0"/>
          </a:p>
          <a:p>
            <a:pPr lvl="2"/>
            <a:r>
              <a:rPr lang="nb-NO" sz="2800" dirty="0"/>
              <a:t>Kandidater</a:t>
            </a:r>
          </a:p>
          <a:p>
            <a:pPr lvl="2"/>
            <a:r>
              <a:rPr lang="nb-NO" sz="2800" dirty="0"/>
              <a:t>Studiepoeng</a:t>
            </a:r>
          </a:p>
          <a:p>
            <a:pPr lvl="2"/>
            <a:r>
              <a:rPr lang="nb-NO" sz="2800" dirty="0"/>
              <a:t>Utvekslingsstudenter</a:t>
            </a:r>
          </a:p>
          <a:p>
            <a:pPr marL="0" indent="0">
              <a:buNone/>
            </a:pPr>
            <a:endParaRPr lang="nn-NO" sz="2800" dirty="0"/>
          </a:p>
          <a:p>
            <a:endParaRPr lang="nn-NO" sz="2800" dirty="0"/>
          </a:p>
          <a:p>
            <a:pPr marL="0" indent="0">
              <a:buNone/>
            </a:pPr>
            <a:r>
              <a:rPr lang="nn-NO" sz="2800" dirty="0" err="1"/>
              <a:t>Fremover</a:t>
            </a:r>
            <a:r>
              <a:rPr lang="nn-NO" sz="2800" dirty="0"/>
              <a:t> blir det enda </a:t>
            </a:r>
            <a:r>
              <a:rPr lang="nn-NO" sz="2800" dirty="0" err="1" smtClean="0"/>
              <a:t>viktigere</a:t>
            </a:r>
            <a:r>
              <a:rPr lang="nn-NO" sz="2800" dirty="0" smtClean="0"/>
              <a:t> </a:t>
            </a:r>
            <a:r>
              <a:rPr lang="nn-NO" sz="2800" dirty="0"/>
              <a:t>med gjennomføring (grader), </a:t>
            </a:r>
            <a:r>
              <a:rPr lang="nn-NO" sz="2800" dirty="0" err="1" smtClean="0"/>
              <a:t>ikke</a:t>
            </a:r>
            <a:r>
              <a:rPr lang="nn-NO" sz="2800" dirty="0" smtClean="0"/>
              <a:t> </a:t>
            </a:r>
            <a:r>
              <a:rPr lang="nn-NO" sz="2800" dirty="0"/>
              <a:t>bare </a:t>
            </a:r>
            <a:r>
              <a:rPr lang="nn-NO" sz="2800" dirty="0" err="1"/>
              <a:t>studiepoengsproduksjon</a:t>
            </a:r>
            <a:r>
              <a:rPr lang="nn-NO" sz="2800" dirty="0"/>
              <a:t>!</a:t>
            </a:r>
          </a:p>
          <a:p>
            <a:endParaRPr lang="nb-NO" dirty="0"/>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29.11.2017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3</a:t>
            </a:fld>
            <a:endParaRPr lang="nb-N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4777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43608" y="620688"/>
            <a:ext cx="7365504" cy="864096"/>
          </a:xfrm>
        </p:spPr>
        <p:txBody>
          <a:bodyPr/>
          <a:lstStyle/>
          <a:p>
            <a:r>
              <a:rPr lang="nb-NO" dirty="0" smtClean="0"/>
              <a:t> Finansieringsmodellen 2017    </a:t>
            </a:r>
            <a:endParaRPr lang="nb-NO" dirty="0"/>
          </a:p>
        </p:txBody>
      </p:sp>
      <p:sp>
        <p:nvSpPr>
          <p:cNvPr id="3" name="Plassholder for innhold 2"/>
          <p:cNvSpPr>
            <a:spLocks noGrp="1"/>
          </p:cNvSpPr>
          <p:nvPr>
            <p:ph idx="1"/>
          </p:nvPr>
        </p:nvSpPr>
        <p:spPr>
          <a:xfrm>
            <a:off x="971600" y="1916832"/>
            <a:ext cx="7488832" cy="4359189"/>
          </a:xfrm>
        </p:spPr>
        <p:txBody>
          <a:bodyPr>
            <a:normAutofit fontScale="92500" lnSpcReduction="10000"/>
          </a:bodyPr>
          <a:lstStyle/>
          <a:p>
            <a:r>
              <a:rPr lang="nb-NO" sz="2200" dirty="0" smtClean="0"/>
              <a:t>Basismidler (70% - 23,7 mrd. i sektoren / 2,4 mrd. til UiB)</a:t>
            </a:r>
          </a:p>
          <a:p>
            <a:r>
              <a:rPr lang="nb-NO" sz="2200" dirty="0" smtClean="0"/>
              <a:t>Resultatmidler (30%)</a:t>
            </a:r>
          </a:p>
          <a:p>
            <a:pPr lvl="1"/>
            <a:r>
              <a:rPr lang="nb-NO" sz="2200" dirty="0" smtClean="0"/>
              <a:t>Åpen budsjettramme (25% - 9 mrd. i sektoren, 780 mill. til UiB)</a:t>
            </a:r>
          </a:p>
          <a:p>
            <a:pPr lvl="2"/>
            <a:r>
              <a:rPr lang="nb-NO" sz="1800" dirty="0" smtClean="0"/>
              <a:t>Doktorgrader</a:t>
            </a:r>
          </a:p>
          <a:p>
            <a:pPr lvl="2"/>
            <a:r>
              <a:rPr lang="nb-NO" sz="1800" dirty="0" smtClean="0"/>
              <a:t>Kandidater</a:t>
            </a:r>
          </a:p>
          <a:p>
            <a:pPr lvl="2"/>
            <a:r>
              <a:rPr lang="nb-NO" sz="1800" dirty="0" smtClean="0"/>
              <a:t>Studiepoeng</a:t>
            </a:r>
          </a:p>
          <a:p>
            <a:pPr lvl="2"/>
            <a:r>
              <a:rPr lang="nb-NO" sz="1800" dirty="0" smtClean="0"/>
              <a:t>Utvekslingsstudenter</a:t>
            </a:r>
          </a:p>
          <a:p>
            <a:pPr lvl="1"/>
            <a:r>
              <a:rPr lang="nb-NO" sz="2200" dirty="0" smtClean="0"/>
              <a:t>Lukket budsjettramme (5% - 1,7 mrd. i sektoren, 235 mill. til UiB)</a:t>
            </a:r>
          </a:p>
          <a:p>
            <a:pPr lvl="2"/>
            <a:r>
              <a:rPr lang="nb-NO" sz="1800" dirty="0" smtClean="0"/>
              <a:t>Inntekter fra EU</a:t>
            </a:r>
          </a:p>
          <a:p>
            <a:pPr lvl="2"/>
            <a:r>
              <a:rPr lang="nb-NO" sz="1800" dirty="0" smtClean="0"/>
              <a:t>Inntekter fra Forskningsrådet</a:t>
            </a:r>
          </a:p>
          <a:p>
            <a:pPr lvl="2"/>
            <a:r>
              <a:rPr lang="nb-NO" sz="1800" dirty="0" smtClean="0"/>
              <a:t>Publikasjoner</a:t>
            </a:r>
          </a:p>
          <a:p>
            <a:pPr lvl="2"/>
            <a:r>
              <a:rPr lang="nb-NO" sz="1800" dirty="0" smtClean="0"/>
              <a:t>Andre bidrags- og oppdragsinntekter</a:t>
            </a:r>
          </a:p>
          <a:p>
            <a:pPr lvl="1"/>
            <a:endParaRPr lang="nb-NO" sz="2200" dirty="0"/>
          </a:p>
          <a:p>
            <a:pPr lvl="1"/>
            <a:endParaRPr lang="nb-NO" sz="2200" dirty="0" smtClean="0"/>
          </a:p>
        </p:txBody>
      </p:sp>
    </p:spTree>
    <p:extLst>
      <p:ext uri="{BB962C8B-B14F-4D97-AF65-F5344CB8AC3E}">
        <p14:creationId xmlns:p14="http://schemas.microsoft.com/office/powerpoint/2010/main" val="1668023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fontScale="90000"/>
          </a:bodyPr>
          <a:lstStyle/>
          <a:p>
            <a:r>
              <a:rPr lang="nb-NO" dirty="0" smtClean="0"/>
              <a:t>Satser på indikatorer </a:t>
            </a:r>
            <a:r>
              <a:rPr lang="nb-NO" dirty="0"/>
              <a:t>med å</a:t>
            </a:r>
            <a:r>
              <a:rPr lang="nb-NO" dirty="0" smtClean="0"/>
              <a:t>pen budsjettramme –  </a:t>
            </a:r>
            <a:r>
              <a:rPr lang="nb-NO" dirty="0"/>
              <a:t>2017</a:t>
            </a:r>
          </a:p>
        </p:txBody>
      </p:sp>
      <p:sp>
        <p:nvSpPr>
          <p:cNvPr id="6" name="Rectangle 1"/>
          <p:cNvSpPr/>
          <p:nvPr/>
        </p:nvSpPr>
        <p:spPr>
          <a:xfrm>
            <a:off x="2051720" y="5805264"/>
            <a:ext cx="4757110" cy="369332"/>
          </a:xfrm>
          <a:prstGeom prst="rect">
            <a:avLst/>
          </a:prstGeom>
        </p:spPr>
        <p:txBody>
          <a:bodyPr wrap="square">
            <a:spAutoFit/>
          </a:bodyPr>
          <a:lstStyle/>
          <a:p>
            <a:r>
              <a:rPr lang="nb-NO" altLang="nb-NO" dirty="0" smtClean="0"/>
              <a:t>Satsene reflekterer politikk og kostnadsnivå.</a:t>
            </a:r>
            <a:endParaRPr lang="nb-NO" altLang="nb-NO" dirty="0"/>
          </a:p>
        </p:txBody>
      </p:sp>
      <p:pic>
        <p:nvPicPr>
          <p:cNvPr id="2" name="Picture 1"/>
          <p:cNvPicPr>
            <a:picLocks noChangeAspect="1"/>
          </p:cNvPicPr>
          <p:nvPr/>
        </p:nvPicPr>
        <p:blipFill>
          <a:blip r:embed="rId3"/>
          <a:stretch>
            <a:fillRect/>
          </a:stretch>
        </p:blipFill>
        <p:spPr>
          <a:xfrm>
            <a:off x="467544" y="1916832"/>
            <a:ext cx="8294476" cy="3333960"/>
          </a:xfrm>
          <a:prstGeom prst="rect">
            <a:avLst/>
          </a:prstGeom>
        </p:spPr>
      </p:pic>
    </p:spTree>
    <p:extLst>
      <p:ext uri="{BB962C8B-B14F-4D97-AF65-F5344CB8AC3E}">
        <p14:creationId xmlns:p14="http://schemas.microsoft.com/office/powerpoint/2010/main" val="2945867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43768" y="618003"/>
            <a:ext cx="7365504" cy="652934"/>
          </a:xfrm>
        </p:spPr>
        <p:txBody>
          <a:bodyPr/>
          <a:lstStyle/>
          <a:p>
            <a:r>
              <a:rPr lang="nb-NO" dirty="0"/>
              <a:t>Emneopplysninger - totalt</a:t>
            </a:r>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29.11.2017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6</a:t>
            </a:fld>
            <a:endParaRPr lang="nb-NO" dirty="0">
              <a:latin typeface="Times New Roman" panose="02020603050405020304" pitchFamily="18" charset="0"/>
              <a:cs typeface="Times New Roman" panose="02020603050405020304" pitchFamily="18" charset="0"/>
            </a:endParaRPr>
          </a:p>
        </p:txBody>
      </p:sp>
      <p:sp>
        <p:nvSpPr>
          <p:cNvPr id="10" name="Avrundet rektangel 9"/>
          <p:cNvSpPr/>
          <p:nvPr/>
        </p:nvSpPr>
        <p:spPr bwMode="auto">
          <a:xfrm>
            <a:off x="776113" y="4437112"/>
            <a:ext cx="6963887" cy="792088"/>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3600" b="0" i="0" u="none" strike="noStrike" cap="none" normalizeH="0" baseline="0" dirty="0" smtClean="0">
              <a:ln>
                <a:noFill/>
              </a:ln>
              <a:solidFill>
                <a:srgbClr val="FF0000"/>
              </a:solidFill>
              <a:effectLst/>
              <a:latin typeface="Arial" charset="0"/>
            </a:endParaRPr>
          </a:p>
        </p:txBody>
      </p:sp>
      <p:pic>
        <p:nvPicPr>
          <p:cNvPr id="3075"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06180" y="1158003"/>
            <a:ext cx="4731639" cy="544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223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43768" y="618003"/>
            <a:ext cx="7365504" cy="652934"/>
          </a:xfrm>
        </p:spPr>
        <p:txBody>
          <a:bodyPr/>
          <a:lstStyle/>
          <a:p>
            <a:r>
              <a:rPr lang="nb-NO" dirty="0"/>
              <a:t>Emneopplysninger - totalt</a:t>
            </a:r>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29.11.2017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7</a:t>
            </a:fld>
            <a:endParaRPr lang="nb-NO"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206" t="61376" r="206" b="27116"/>
          <a:stretch/>
        </p:blipFill>
        <p:spPr bwMode="auto">
          <a:xfrm>
            <a:off x="427741" y="2348880"/>
            <a:ext cx="8696674"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tel 1"/>
          <p:cNvSpPr txBox="1">
            <a:spLocks/>
          </p:cNvSpPr>
          <p:nvPr/>
        </p:nvSpPr>
        <p:spPr>
          <a:xfrm>
            <a:off x="444508" y="1467357"/>
            <a:ext cx="8303955" cy="652934"/>
          </a:xfrm>
          <a:prstGeom prst="rect">
            <a:avLst/>
          </a:prstGeom>
        </p:spPr>
        <p:txBody>
          <a:bodyPr vert="horz" lIns="0" tIns="0" rIns="0" bIns="0" rtlCol="0" anchor="b" anchorCtr="0">
            <a:noAutofit/>
          </a:bodyPr>
          <a:lstStyle>
            <a:lvl1pPr marL="0" algn="l" defTabSz="914400" rtl="0" eaLnBrk="1" latinLnBrk="0" hangingPunct="1">
              <a:lnSpc>
                <a:spcPts val="4320"/>
              </a:lnSpc>
              <a:spcBef>
                <a:spcPct val="0"/>
              </a:spcBef>
              <a:buNone/>
              <a:defRPr sz="3600" b="1" i="0" u="none" kern="1200" cap="none" spc="0" normalizeH="0" baseline="0">
                <a:solidFill>
                  <a:srgbClr val="8FA968"/>
                </a:solidFill>
                <a:latin typeface="+mj-lt"/>
                <a:ea typeface="+mj-ea"/>
                <a:cs typeface="+mj-cs"/>
              </a:defRPr>
            </a:lvl1pPr>
          </a:lstStyle>
          <a:p>
            <a:r>
              <a:rPr lang="nb-NO" sz="1800" b="0" dirty="0">
                <a:solidFill>
                  <a:schemeClr val="tx1"/>
                </a:solidFill>
              </a:rPr>
              <a:t> </a:t>
            </a:r>
            <a:r>
              <a:rPr lang="nb-NO" sz="1800" b="0" dirty="0" smtClean="0">
                <a:solidFill>
                  <a:schemeClr val="tx1"/>
                </a:solidFill>
              </a:rPr>
              <a:t>              studienivå	</a:t>
            </a:r>
            <a:r>
              <a:rPr lang="nb-NO" sz="1400" b="0" dirty="0" smtClean="0">
                <a:solidFill>
                  <a:schemeClr val="tx1"/>
                </a:solidFill>
              </a:rPr>
              <a:t>Aktivt	Nytt     Avviklet     </a:t>
            </a:r>
            <a:endParaRPr lang="nb-NO" sz="1800" b="0" dirty="0">
              <a:solidFill>
                <a:schemeClr val="tx1"/>
              </a:solidFill>
            </a:endParaRPr>
          </a:p>
        </p:txBody>
      </p:sp>
    </p:spTree>
    <p:extLst>
      <p:ext uri="{BB962C8B-B14F-4D97-AF65-F5344CB8AC3E}">
        <p14:creationId xmlns:p14="http://schemas.microsoft.com/office/powerpoint/2010/main" val="3477962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6220" y="618003"/>
            <a:ext cx="7933052" cy="652934"/>
          </a:xfrm>
        </p:spPr>
        <p:txBody>
          <a:bodyPr/>
          <a:lstStyle/>
          <a:p>
            <a:r>
              <a:rPr lang="nb-NO" dirty="0" err="1" smtClean="0"/>
              <a:t>Studieprogrampplysninger</a:t>
            </a:r>
            <a:r>
              <a:rPr lang="nb-NO" dirty="0" smtClean="0"/>
              <a:t> </a:t>
            </a:r>
            <a:r>
              <a:rPr lang="nb-NO" dirty="0"/>
              <a:t>- totalt</a:t>
            </a:r>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29.11.2017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8</a:t>
            </a:fld>
            <a:endParaRPr lang="nb-NO" dirty="0">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76220" y="1427415"/>
            <a:ext cx="8613937" cy="322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289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Fellesgrader</a:t>
            </a:r>
            <a:endParaRPr lang="nb-NO" dirty="0"/>
          </a:p>
        </p:txBody>
      </p:sp>
      <p:sp>
        <p:nvSpPr>
          <p:cNvPr id="5" name="Plassholder for dato 4"/>
          <p:cNvSpPr>
            <a:spLocks noGrp="1"/>
          </p:cNvSpPr>
          <p:nvPr>
            <p:ph type="dt" sz="half" idx="10"/>
          </p:nvPr>
        </p:nvSpPr>
        <p:spPr/>
        <p:txBody>
          <a:bodyPr/>
          <a:lstStyle/>
          <a:p>
            <a:fld id="{6A9BB2DE-4F2C-4D29-AE79-CF1F93FDA005}" type="datetime1">
              <a:rPr lang="nb-NO" smtClean="0">
                <a:latin typeface="Times New Roman" panose="02020603050405020304" pitchFamily="18" charset="0"/>
                <a:cs typeface="Times New Roman" panose="02020603050405020304" pitchFamily="18" charset="0"/>
              </a:rPr>
              <a:t>29.11.2017</a:t>
            </a:fld>
            <a:endParaRPr lang="nb-NO" dirty="0">
              <a:latin typeface="Times New Roman" panose="02020603050405020304" pitchFamily="18" charset="0"/>
              <a:cs typeface="Times New Roman" panose="02020603050405020304" pitchFamily="18" charset="0"/>
            </a:endParaRPr>
          </a:p>
        </p:txBody>
      </p:sp>
      <p:sp>
        <p:nvSpPr>
          <p:cNvPr id="4" name="Plassholder for bunntekst 3"/>
          <p:cNvSpPr>
            <a:spLocks noGrp="1"/>
          </p:cNvSpPr>
          <p:nvPr>
            <p:ph type="ftr" sz="quarter" idx="11"/>
          </p:nvPr>
        </p:nvSpPr>
        <p:spPr/>
        <p:txBody>
          <a:bodyPr/>
          <a:lstStyle/>
          <a:p>
            <a:r>
              <a:rPr lang="nb-NO" dirty="0" smtClean="0">
                <a:latin typeface="Times New Roman" panose="02020603050405020304" pitchFamily="18" charset="0"/>
                <a:cs typeface="Times New Roman" panose="02020603050405020304" pitchFamily="18" charset="0"/>
              </a:rPr>
              <a:t>Universitetet i Bergen</a:t>
            </a:r>
            <a:endParaRPr lang="nb-NO" dirty="0">
              <a:latin typeface="Times New Roman" panose="02020603050405020304" pitchFamily="18" charset="0"/>
              <a:cs typeface="Times New Roman" panose="02020603050405020304" pitchFamily="18" charset="0"/>
            </a:endParaRPr>
          </a:p>
        </p:txBody>
      </p:sp>
      <p:sp>
        <p:nvSpPr>
          <p:cNvPr id="6" name="Plassholder for lysbildenummer 5"/>
          <p:cNvSpPr>
            <a:spLocks noGrp="1"/>
          </p:cNvSpPr>
          <p:nvPr>
            <p:ph type="sldNum" sz="quarter" idx="12"/>
          </p:nvPr>
        </p:nvSpPr>
        <p:spPr/>
        <p:txBody>
          <a:bodyPr/>
          <a:lstStyle/>
          <a:p>
            <a:r>
              <a:rPr lang="nb-NO" smtClean="0">
                <a:latin typeface="Times New Roman" panose="02020603050405020304" pitchFamily="18" charset="0"/>
                <a:cs typeface="Times New Roman" panose="02020603050405020304" pitchFamily="18" charset="0"/>
              </a:rPr>
              <a:t>Side </a:t>
            </a:r>
            <a:fld id="{06C54713-27B5-4268-B680-29C9FB350413}" type="slidenum">
              <a:rPr lang="nb-NO" smtClean="0">
                <a:latin typeface="Times New Roman" panose="02020603050405020304" pitchFamily="18" charset="0"/>
                <a:cs typeface="Times New Roman" panose="02020603050405020304" pitchFamily="18" charset="0"/>
              </a:rPr>
              <a:pPr/>
              <a:t>9</a:t>
            </a:fld>
            <a:endParaRPr lang="nb-NO"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l="52481" b="-1942"/>
          <a:stretch>
            <a:fillRect/>
          </a:stretch>
        </p:blipFill>
        <p:spPr bwMode="auto">
          <a:xfrm>
            <a:off x="1022920" y="1917045"/>
            <a:ext cx="5351538" cy="40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140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UiB_norsk_rød-gen">
  <a:themeElements>
    <a:clrScheme name="Egendefinert 2">
      <a:dk1>
        <a:sysClr val="windowText" lastClr="000000"/>
      </a:dk1>
      <a:lt1>
        <a:srgbClr val="FFFFFF"/>
      </a:lt1>
      <a:dk2>
        <a:srgbClr val="716657"/>
      </a:dk2>
      <a:lt2>
        <a:srgbClr val="F5F5F5"/>
      </a:lt2>
      <a:accent1>
        <a:srgbClr val="DB3F3D"/>
      </a:accent1>
      <a:accent2>
        <a:srgbClr val="4EA0B7"/>
      </a:accent2>
      <a:accent3>
        <a:srgbClr val="789A5B"/>
      </a:accent3>
      <a:accent4>
        <a:srgbClr val="CDAB3F"/>
      </a:accent4>
      <a:accent5>
        <a:srgbClr val="705686"/>
      </a:accent5>
      <a:accent6>
        <a:srgbClr val="847268"/>
      </a:accent6>
      <a:hlink>
        <a:srgbClr val="4EA0B7"/>
      </a:hlink>
      <a:folHlink>
        <a:srgbClr val="004C70"/>
      </a:folHlink>
    </a:clrScheme>
    <a:fontScheme name="UiB Maler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UiB_norsk_rød-gen.potx</Template>
  <TotalTime>1888</TotalTime>
  <Words>2826</Words>
  <Application>Microsoft Office PowerPoint</Application>
  <PresentationFormat>Skjermfremvisning (4:3)</PresentationFormat>
  <Paragraphs>269</Paragraphs>
  <Slides>24</Slides>
  <Notes>24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24</vt:i4>
      </vt:variant>
    </vt:vector>
  </HeadingPairs>
  <TitlesOfParts>
    <vt:vector size="29" baseType="lpstr">
      <vt:lpstr>Arial</vt:lpstr>
      <vt:lpstr>Calibri</vt:lpstr>
      <vt:lpstr>Myriad Pro</vt:lpstr>
      <vt:lpstr>Times New Roman</vt:lpstr>
      <vt:lpstr>UiB_norsk_rød-gen</vt:lpstr>
      <vt:lpstr>PowerPoint-presentasjon</vt:lpstr>
      <vt:lpstr>Rapportering til DBH </vt:lpstr>
      <vt:lpstr>Endringer i de nasjonale resultatindikatorene for 2017</vt:lpstr>
      <vt:lpstr> Finansieringsmodellen 2017    </vt:lpstr>
      <vt:lpstr>Satser på indikatorer med åpen budsjettramme –  2017</vt:lpstr>
      <vt:lpstr>Emneopplysninger - totalt</vt:lpstr>
      <vt:lpstr>Emneopplysninger - totalt</vt:lpstr>
      <vt:lpstr>Studieprogrampplysninger - totalt</vt:lpstr>
      <vt:lpstr>Fellesgrader</vt:lpstr>
      <vt:lpstr>Søknadsdata</vt:lpstr>
      <vt:lpstr>Totalt antall registrerte studenter</vt:lpstr>
      <vt:lpstr>Registrerte studenter- aldersfordeling</vt:lpstr>
      <vt:lpstr>Emneoppmeldte studenter</vt:lpstr>
      <vt:lpstr>Utvekslingsstudenter</vt:lpstr>
      <vt:lpstr>Eksamen egenfinansiert studiepoengsproduksjon</vt:lpstr>
      <vt:lpstr>Studiepoeng pr student</vt:lpstr>
      <vt:lpstr>Eksamen - karakter</vt:lpstr>
      <vt:lpstr>Oppnådde kvalifikasjoner  – ferdige kandidater</vt:lpstr>
      <vt:lpstr>Avlagte doktorgrader – totalt</vt:lpstr>
      <vt:lpstr>Personer i doktorgradsprogrammer</vt:lpstr>
      <vt:lpstr>Gjennomstrømming i organisert doktorgradsutdanning - Alle</vt:lpstr>
      <vt:lpstr>Database for statistikk om høgre utdanning (DBH) </vt:lpstr>
      <vt:lpstr>PowerPoint-presentasjon</vt:lpstr>
      <vt:lpstr>PowerPoint-presentasjon</vt:lpstr>
    </vt:vector>
  </TitlesOfParts>
  <Company>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Helge Grønhaug</dc:creator>
  <cp:lastModifiedBy>Stine Beate Balevik</cp:lastModifiedBy>
  <cp:revision>528</cp:revision>
  <cp:lastPrinted>2017-11-29T07:16:27Z</cp:lastPrinted>
  <dcterms:created xsi:type="dcterms:W3CDTF">2015-10-30T09:38:42Z</dcterms:created>
  <dcterms:modified xsi:type="dcterms:W3CDTF">2017-11-29T14:03:33Z</dcterms:modified>
</cp:coreProperties>
</file>