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6" r:id="rId3"/>
    <p:sldId id="263" r:id="rId4"/>
    <p:sldId id="264" r:id="rId5"/>
    <p:sldId id="265" r:id="rId6"/>
    <p:sldId id="268" r:id="rId7"/>
    <p:sldId id="25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784" y="-120"/>
      </p:cViewPr>
      <p:guideLst>
        <p:guide orient="horz" pos="419"/>
        <p:guide pos="28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14869-F436-C744-A74F-D067004A0727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59F6D-3D92-924F-B986-3C2454FCB5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80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9F6D-3D92-924F-B986-3C2454FCB5B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49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44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35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5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39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04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11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16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3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40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24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49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F86D-D4D6-EE4B-9163-7539142DB53F}" type="datetimeFigureOut">
              <a:rPr lang="nb-NO" smtClean="0"/>
              <a:t>15.06.16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DEE4-0CAE-7244-899A-FEEBB5F3BC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5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66700" y="1689102"/>
            <a:ext cx="8610600" cy="191135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0090"/>
                </a:solidFill>
              </a:rPr>
              <a:t>Søknad om oppretting av</a:t>
            </a:r>
            <a:r>
              <a:rPr lang="nb-NO" b="1" dirty="0" smtClean="0">
                <a:solidFill>
                  <a:srgbClr val="000090"/>
                </a:solidFill>
                <a:effectLst/>
              </a:rPr>
              <a:t> </a:t>
            </a:r>
            <a:r>
              <a:rPr lang="nb-NO" b="1" dirty="0" smtClean="0">
                <a:solidFill>
                  <a:srgbClr val="000090"/>
                </a:solidFill>
              </a:rPr>
              <a:t>Sivilingeniør studium i medisinsk teknologi </a:t>
            </a:r>
            <a:endParaRPr lang="nb-NO" b="1" dirty="0">
              <a:solidFill>
                <a:srgbClr val="00009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487352"/>
            <a:ext cx="7617019" cy="1752600"/>
          </a:xfrm>
        </p:spPr>
        <p:txBody>
          <a:bodyPr/>
          <a:lstStyle/>
          <a:p>
            <a:r>
              <a:rPr lang="nb-NO" dirty="0"/>
              <a:t>S</a:t>
            </a:r>
            <a:r>
              <a:rPr lang="nb-NO" dirty="0" smtClean="0"/>
              <a:t>pesialisering </a:t>
            </a:r>
            <a:r>
              <a:rPr lang="nb-NO" dirty="0"/>
              <a:t>i fysikk </a:t>
            </a:r>
            <a:r>
              <a:rPr lang="nb-NO" dirty="0" smtClean="0"/>
              <a:t>eller </a:t>
            </a:r>
            <a:r>
              <a:rPr lang="nb-NO" dirty="0"/>
              <a:t>kjemi</a:t>
            </a:r>
            <a:r>
              <a:rPr lang="nb-NO" dirty="0" smtClean="0">
                <a:effectLst/>
              </a:rPr>
              <a:t> 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66700" y="6237113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008000"/>
                </a:solidFill>
              </a:rPr>
              <a:t>15-06-2016 </a:t>
            </a:r>
            <a:endParaRPr lang="nb-NO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1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62973"/>
            <a:ext cx="9144000" cy="797806"/>
          </a:xfrm>
        </p:spPr>
        <p:txBody>
          <a:bodyPr>
            <a:normAutofit/>
          </a:bodyPr>
          <a:lstStyle/>
          <a:p>
            <a:r>
              <a:rPr lang="nb-NO" sz="3600" b="1" dirty="0"/>
              <a:t>SIV102 </a:t>
            </a:r>
            <a:r>
              <a:rPr lang="nb-NO" sz="3600" b="1" cap="all" dirty="0"/>
              <a:t>INNOVASJON og </a:t>
            </a:r>
            <a:r>
              <a:rPr lang="nb-NO" sz="3600" b="1" cap="all" dirty="0" smtClean="0"/>
              <a:t>teknologiledelse</a:t>
            </a:r>
            <a:endParaRPr lang="nb-NO" sz="3600" b="1" cap="all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01889"/>
            <a:ext cx="8229600" cy="574322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nb-NO" dirty="0" smtClean="0"/>
              <a:t>Design </a:t>
            </a:r>
            <a:r>
              <a:rPr lang="nb-NO" dirty="0"/>
              <a:t>av laboratorier og fasiliteter, eks. produksjon av radiofarmaka</a:t>
            </a:r>
          </a:p>
          <a:p>
            <a:pPr lvl="0"/>
            <a:r>
              <a:rPr lang="nb-NO" dirty="0"/>
              <a:t>Regulatoriske føringer i laboratorier og medisinsk-tekniske installasjoner tilknyttet helseforetak, inkl. klassifisering og sertifisering av laboratorier GCP/GMP </a:t>
            </a:r>
            <a:r>
              <a:rPr lang="nb-NO" dirty="0" err="1"/>
              <a:t>etc</a:t>
            </a:r>
            <a:endParaRPr lang="nb-NO" dirty="0"/>
          </a:p>
          <a:p>
            <a:pPr lvl="0"/>
            <a:r>
              <a:rPr lang="nb-NO" dirty="0"/>
              <a:t>Randomiserte kliniske studier (RCT) – retningslinjer tilknyttet kommersiell oppdragsforskning</a:t>
            </a:r>
          </a:p>
          <a:p>
            <a:pPr lvl="0"/>
            <a:r>
              <a:rPr lang="nb-NO" dirty="0"/>
              <a:t>Medisinsk etikk</a:t>
            </a:r>
          </a:p>
          <a:p>
            <a:pPr lvl="0"/>
            <a:r>
              <a:rPr lang="nb-NO" dirty="0"/>
              <a:t>Helseøkonomi </a:t>
            </a:r>
          </a:p>
          <a:p>
            <a:pPr lvl="0"/>
            <a:r>
              <a:rPr lang="nb-NO" dirty="0"/>
              <a:t>Prosjektledelse (Kost/nytte)</a:t>
            </a:r>
          </a:p>
          <a:p>
            <a:pPr lvl="0"/>
            <a:r>
              <a:rPr lang="nb-NO" dirty="0"/>
              <a:t>Eksempler fra IKT: komplekse løsninger tilknyttet medisinsk teknisk </a:t>
            </a:r>
            <a:r>
              <a:rPr lang="nb-NO" dirty="0" smtClean="0"/>
              <a:t>utstyr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625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48862"/>
            <a:ext cx="9144000" cy="783695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Sivilingeniør programmer 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84867"/>
            <a:ext cx="8229600" cy="5046133"/>
          </a:xfrm>
        </p:spPr>
        <p:txBody>
          <a:bodyPr/>
          <a:lstStyle/>
          <a:p>
            <a:r>
              <a:rPr lang="nb-NO" dirty="0"/>
              <a:t>Undervannsteknologi - ”</a:t>
            </a:r>
            <a:r>
              <a:rPr lang="nb-NO" dirty="0" err="1" smtClean="0"/>
              <a:t>Havromsteknologi</a:t>
            </a:r>
            <a:r>
              <a:rPr lang="nb-NO" dirty="0" smtClean="0"/>
              <a:t>”</a:t>
            </a:r>
          </a:p>
          <a:p>
            <a:r>
              <a:rPr lang="nb-NO" dirty="0" smtClean="0"/>
              <a:t>Energi</a:t>
            </a:r>
          </a:p>
          <a:p>
            <a:r>
              <a:rPr lang="nb-NO" dirty="0" smtClean="0"/>
              <a:t>Medisinsk teknologi (spesialisering i kjemi eller fysikk)</a:t>
            </a:r>
          </a:p>
          <a:p>
            <a:pPr lvl="1"/>
            <a:r>
              <a:rPr lang="nb-NO" dirty="0" smtClean="0"/>
              <a:t>Kjartan Olafsson (Fysikk)</a:t>
            </a:r>
          </a:p>
          <a:p>
            <a:pPr lvl="1"/>
            <a:r>
              <a:rPr lang="nb-NO" dirty="0" smtClean="0"/>
              <a:t>Renate </a:t>
            </a:r>
            <a:r>
              <a:rPr lang="nb-NO" dirty="0" err="1" smtClean="0"/>
              <a:t>Grüner</a:t>
            </a:r>
            <a:r>
              <a:rPr lang="nb-NO" dirty="0" smtClean="0"/>
              <a:t> (Fysikk) </a:t>
            </a:r>
          </a:p>
          <a:p>
            <a:pPr lvl="1"/>
            <a:r>
              <a:rPr lang="nb-NO" dirty="0" smtClean="0"/>
              <a:t>Tom Chr. Holm Adamsen (Kjemi) </a:t>
            </a:r>
          </a:p>
          <a:p>
            <a:pPr lvl="1"/>
            <a:r>
              <a:rPr lang="nb-NO" dirty="0" smtClean="0"/>
              <a:t>Hans Bjørsvik (Kjemi</a:t>
            </a:r>
            <a:r>
              <a:rPr lang="nb-NO" dirty="0" smtClean="0"/>
              <a:t>)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76408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7979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7979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22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Hvorfor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66429"/>
            <a:ext cx="8229600" cy="4525963"/>
          </a:xfrm>
        </p:spPr>
        <p:txBody>
          <a:bodyPr>
            <a:noAutofit/>
          </a:bodyPr>
          <a:lstStyle/>
          <a:p>
            <a:r>
              <a:rPr lang="nb-NO" sz="2800" dirty="0"/>
              <a:t>Helsesektoren </a:t>
            </a:r>
            <a:r>
              <a:rPr lang="nb-NO" sz="2800" dirty="0" smtClean="0"/>
              <a:t>stadig </a:t>
            </a:r>
            <a:r>
              <a:rPr lang="nb-NO" sz="2800" dirty="0"/>
              <a:t>mer avhengig av teknologi og teknologisk kompetanse. Avansert medisin-teknisk utstyr inngår i dag i alle sykehusavdelinger, og noen seksjoner er blitt opprettet nettopp på grunn av teknologiske nyvinninger. </a:t>
            </a:r>
          </a:p>
          <a:p>
            <a:r>
              <a:rPr lang="nb-NO" sz="2800" dirty="0"/>
              <a:t>Grunnet denne utviklingen, og det stadig økende fokuset på medisinsk teknologi, vil det bli et økende behov for personer med faglig fordypning i fag som retter seg mot helsesektoren</a:t>
            </a:r>
            <a:r>
              <a:rPr lang="nb-NO" sz="2800" dirty="0" smtClean="0"/>
              <a:t>. </a:t>
            </a:r>
            <a:endParaRPr lang="nb-NO" sz="2800" dirty="0"/>
          </a:p>
          <a:p>
            <a:r>
              <a:rPr lang="nb-NO" sz="2800" dirty="0" smtClean="0"/>
              <a:t>Et viktig og nytt område i Norge er PET</a:t>
            </a: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480349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ACA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ACA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52318"/>
            <a:ext cx="8461022" cy="5116688"/>
          </a:xfrm>
        </p:spPr>
        <p:txBody>
          <a:bodyPr>
            <a:normAutofit/>
          </a:bodyPr>
          <a:lstStyle/>
          <a:p>
            <a:r>
              <a:rPr lang="nb-NO" sz="2800" dirty="0" smtClean="0"/>
              <a:t>Preparatene </a:t>
            </a:r>
            <a:r>
              <a:rPr lang="nb-NO" sz="2800" dirty="0"/>
              <a:t>som benyttes innen PET fremstilles i dag direkte ved pasientene grunnet kort halveringstid og holdbarhet på de fremstilte legemidlene. </a:t>
            </a:r>
            <a:endParaRPr lang="nb-NO" sz="2800" dirty="0" smtClean="0"/>
          </a:p>
          <a:p>
            <a:r>
              <a:rPr lang="nb-NO" sz="2800" dirty="0" smtClean="0"/>
              <a:t>Prosessen </a:t>
            </a:r>
            <a:r>
              <a:rPr lang="nb-NO" sz="2800" dirty="0"/>
              <a:t>med å lage PET-legemidler er et </a:t>
            </a:r>
            <a:r>
              <a:rPr lang="nb-NO" sz="2800" dirty="0" err="1" smtClean="0"/>
              <a:t>bedspektret</a:t>
            </a:r>
            <a:r>
              <a:rPr lang="nb-NO" sz="2800" dirty="0" smtClean="0"/>
              <a:t> </a:t>
            </a:r>
            <a:r>
              <a:rPr lang="nb-NO" sz="2800" dirty="0"/>
              <a:t>fagfelt som p.t. ikke kan dekkes av et fagfelt alene. Normalt involverer det fysikere, kjemikere, farmasøyter og ingeniører som sammen dekker hele fagområdet nødvendig for å få godkjenning og drive rutinemessig klinisk produksjon. I tillegg kommer produksjon og </a:t>
            </a:r>
            <a:r>
              <a:rPr lang="nb-NO" sz="2800" dirty="0" smtClean="0"/>
              <a:t>utvikling for </a:t>
            </a:r>
            <a:r>
              <a:rPr lang="nb-NO" sz="2800" dirty="0"/>
              <a:t>pre-kliniske forsøk</a:t>
            </a:r>
            <a:r>
              <a:rPr lang="nb-NO" sz="2800" dirty="0" smtClean="0"/>
              <a:t>.</a:t>
            </a:r>
            <a:endParaRPr lang="nb-NO" sz="2800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22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Hvorfor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246099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ACA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66429"/>
            <a:ext cx="8229600" cy="4525963"/>
          </a:xfrm>
        </p:spPr>
        <p:txBody>
          <a:bodyPr>
            <a:normAutofit/>
          </a:bodyPr>
          <a:lstStyle/>
          <a:p>
            <a:r>
              <a:rPr lang="nb-NO" sz="2800" dirty="0"/>
              <a:t>Norge har vært sent ute med å innføre PET i helsesektoren, men antall PET-sentre (dvs. med egen syklotron og legemiddelproduksjon) vil fordobles i Norge innen to år når Trondheim og Tromsø også starter opp. </a:t>
            </a:r>
            <a:endParaRPr lang="nb-NO" sz="2800" dirty="0" smtClean="0"/>
          </a:p>
          <a:p>
            <a:r>
              <a:rPr lang="nb-NO" sz="2800" dirty="0" smtClean="0"/>
              <a:t>Bergen </a:t>
            </a:r>
            <a:r>
              <a:rPr lang="nb-NO" sz="2800" dirty="0"/>
              <a:t>og Oslo </a:t>
            </a:r>
            <a:r>
              <a:rPr lang="nb-NO" sz="2800" dirty="0" smtClean="0"/>
              <a:t>har </a:t>
            </a:r>
            <a:r>
              <a:rPr lang="nb-NO" sz="2800" dirty="0"/>
              <a:t>denne </a:t>
            </a:r>
            <a:r>
              <a:rPr lang="nb-NO" sz="2800" dirty="0" smtClean="0"/>
              <a:t>kapasiteten </a:t>
            </a:r>
            <a:r>
              <a:rPr lang="nb-NO" sz="2800" dirty="0" err="1" smtClean="0"/>
              <a:t>idag</a:t>
            </a:r>
            <a:r>
              <a:rPr lang="nb-NO" sz="2800" dirty="0" smtClean="0"/>
              <a:t>. </a:t>
            </a:r>
            <a:r>
              <a:rPr lang="nb-NO" sz="2800" dirty="0"/>
              <a:t>Det er forventet at flere regionsykehus etter hvert vil ha egne produksjonssentre, og at de eksisterende vil måtte utvides for å møte det økende behovet.</a:t>
            </a:r>
          </a:p>
          <a:p>
            <a:endParaRPr lang="nb-NO" sz="2800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22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Hvorfor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95616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ACA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35661"/>
            <a:ext cx="8229600" cy="5208942"/>
          </a:xfrm>
        </p:spPr>
        <p:txBody>
          <a:bodyPr>
            <a:normAutofit fontScale="92500"/>
          </a:bodyPr>
          <a:lstStyle/>
          <a:p>
            <a:pPr lvl="0"/>
            <a:r>
              <a:rPr lang="nb-NO" dirty="0" smtClean="0"/>
              <a:t>Minst </a:t>
            </a:r>
            <a:r>
              <a:rPr lang="nb-NO" dirty="0"/>
              <a:t>30 ECTS studiepoeng (</a:t>
            </a:r>
            <a:r>
              <a:rPr lang="nb-NO" dirty="0" err="1"/>
              <a:t>stp</a:t>
            </a:r>
            <a:r>
              <a:rPr lang="nb-NO" dirty="0"/>
              <a:t>) med matematiske fag</a:t>
            </a:r>
          </a:p>
          <a:p>
            <a:pPr lvl="0"/>
            <a:r>
              <a:rPr lang="nb-NO" dirty="0"/>
              <a:t>Minst 15 </a:t>
            </a:r>
            <a:r>
              <a:rPr lang="nb-NO" dirty="0" err="1"/>
              <a:t>stp</a:t>
            </a:r>
            <a:r>
              <a:rPr lang="nb-NO" dirty="0"/>
              <a:t> andre naturfaglige basisfag (fysikk og kjemi)</a:t>
            </a:r>
          </a:p>
          <a:p>
            <a:pPr lvl="0"/>
            <a:r>
              <a:rPr lang="nb-NO" dirty="0"/>
              <a:t>Minst 150 </a:t>
            </a:r>
            <a:r>
              <a:rPr lang="nb-NO" dirty="0" err="1"/>
              <a:t>stp</a:t>
            </a:r>
            <a:r>
              <a:rPr lang="nb-NO" dirty="0"/>
              <a:t> «tekniske fag» (herunder basisfag i IT, mekanikk etc., og «spesialiseringsfag for studieretningen)</a:t>
            </a:r>
          </a:p>
          <a:p>
            <a:pPr lvl="0"/>
            <a:r>
              <a:rPr lang="nb-NO" dirty="0"/>
              <a:t>Minst 5-15 </a:t>
            </a:r>
            <a:r>
              <a:rPr lang="nb-NO" dirty="0" err="1"/>
              <a:t>stp</a:t>
            </a:r>
            <a:r>
              <a:rPr lang="nb-NO" dirty="0"/>
              <a:t> med fag på tvers av retning (ikke-realfag)</a:t>
            </a:r>
          </a:p>
          <a:p>
            <a:pPr lvl="0"/>
            <a:r>
              <a:rPr lang="nb-NO" dirty="0"/>
              <a:t>Avsluttende masteroppgave på minimum 30 </a:t>
            </a:r>
            <a:r>
              <a:rPr lang="nb-NO" dirty="0" err="1"/>
              <a:t>stp</a:t>
            </a:r>
            <a:r>
              <a:rPr lang="nb-NO" dirty="0"/>
              <a:t> </a:t>
            </a:r>
          </a:p>
          <a:p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22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Studiets </a:t>
            </a:r>
            <a:r>
              <a:rPr lang="nb-NO" sz="4000" b="1" dirty="0" err="1" smtClean="0"/>
              <a:t>oppbyggning</a:t>
            </a:r>
            <a:endParaRPr lang="nb-NO" sz="4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82223" y="721607"/>
            <a:ext cx="8664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000" dirty="0">
                <a:solidFill>
                  <a:srgbClr val="000090"/>
                </a:solidFill>
              </a:rPr>
              <a:t>For å kunne ta i bruk tittelen «sivilingeniør» trenger følgende krav å være oppfylt i studieløpet</a:t>
            </a:r>
            <a:r>
              <a:rPr lang="nb-NO" sz="3000" dirty="0" smtClean="0">
                <a:solidFill>
                  <a:srgbClr val="000090"/>
                </a:solidFill>
              </a:rPr>
              <a:t>:</a:t>
            </a:r>
            <a:endParaRPr lang="nb-NO" sz="3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4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15" y="18958"/>
            <a:ext cx="7148205" cy="68580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 rot="16200000">
            <a:off x="-547022" y="1402880"/>
            <a:ext cx="234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90"/>
                </a:solidFill>
              </a:rPr>
              <a:t>KJEMI SPESIALISERING</a:t>
            </a:r>
            <a:endParaRPr lang="nb-NO" b="1" dirty="0">
              <a:solidFill>
                <a:srgbClr val="00009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 rot="16200000">
            <a:off x="-582246" y="4984210"/>
            <a:ext cx="241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0090"/>
                </a:solidFill>
              </a:rPr>
              <a:t>FYSIKK SPESIALISERING</a:t>
            </a:r>
            <a:endParaRPr lang="nb-NO" b="1" dirty="0">
              <a:solidFill>
                <a:srgbClr val="000090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8068047" y="6006968"/>
            <a:ext cx="1210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Økonomi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Ledelse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Innovasjon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8045520" y="5150231"/>
            <a:ext cx="1232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Helsefag for teknologer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8107559" y="2476397"/>
            <a:ext cx="1210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Økonomi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Ledelse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Innovasjon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8045520" y="1600540"/>
            <a:ext cx="1232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Helsefag for teknologer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991557" y="1663890"/>
            <a:ext cx="1410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>
                <a:solidFill>
                  <a:srgbClr val="0000FF"/>
                </a:solidFill>
              </a:rPr>
              <a:t>for teknologer</a:t>
            </a:r>
            <a:endParaRPr lang="nb-NO" sz="1600" dirty="0">
              <a:solidFill>
                <a:srgbClr val="0000FF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3016956" y="5217067"/>
            <a:ext cx="1410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>
                <a:solidFill>
                  <a:srgbClr val="0000FF"/>
                </a:solidFill>
              </a:rPr>
              <a:t>for teknologer</a:t>
            </a:r>
            <a:endParaRPr lang="nb-NO" sz="1600" dirty="0">
              <a:solidFill>
                <a:srgbClr val="0000FF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3532775" y="1900846"/>
            <a:ext cx="83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combo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6106441" y="5809047"/>
            <a:ext cx="68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solidFill>
                  <a:srgbClr val="008000"/>
                </a:solidFill>
              </a:rPr>
              <a:t>SIV103</a:t>
            </a:r>
            <a:endParaRPr lang="nb-NO" sz="1400" dirty="0">
              <a:solidFill>
                <a:srgbClr val="008000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6106441" y="2284316"/>
            <a:ext cx="68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solidFill>
                  <a:srgbClr val="008000"/>
                </a:solidFill>
              </a:rPr>
              <a:t>SIV103</a:t>
            </a:r>
            <a:endParaRPr lang="nb-NO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7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4" y="1086555"/>
            <a:ext cx="8933987" cy="5037667"/>
          </a:xfrm>
          <a:prstGeom prst="rect">
            <a:avLst/>
          </a:prstGeom>
        </p:spPr>
      </p:pic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22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Studiets </a:t>
            </a:r>
            <a:r>
              <a:rPr lang="nb-NO" sz="4000" b="1" dirty="0" err="1" smtClean="0"/>
              <a:t>oppbyggning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110212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105306"/>
            <a:ext cx="9144000" cy="727251"/>
          </a:xfrm>
        </p:spPr>
        <p:txBody>
          <a:bodyPr>
            <a:normAutofit/>
          </a:bodyPr>
          <a:lstStyle/>
          <a:p>
            <a:r>
              <a:rPr lang="nb-NO" sz="3600" b="1" dirty="0"/>
              <a:t>SIV101: SIKKERHET I MEDISINSK </a:t>
            </a:r>
            <a:r>
              <a:rPr lang="nb-NO" sz="3600" b="1" dirty="0" smtClean="0"/>
              <a:t>TEKNOLOGI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58333"/>
            <a:ext cx="8229600" cy="506783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b-NO" dirty="0" smtClean="0"/>
              <a:t>Pasientsikkerhet</a:t>
            </a:r>
            <a:endParaRPr lang="nb-NO" dirty="0"/>
          </a:p>
          <a:p>
            <a:pPr lvl="0"/>
            <a:r>
              <a:rPr lang="nb-NO" dirty="0"/>
              <a:t>Taushetsplikt</a:t>
            </a:r>
          </a:p>
          <a:p>
            <a:pPr lvl="0"/>
            <a:r>
              <a:rPr lang="nb-NO" dirty="0"/>
              <a:t>Strålevern pasient og helsepersonell</a:t>
            </a:r>
          </a:p>
          <a:p>
            <a:pPr lvl="0"/>
            <a:r>
              <a:rPr lang="nb-NO" dirty="0"/>
              <a:t>Legemiddellovgivning</a:t>
            </a:r>
          </a:p>
          <a:p>
            <a:pPr lvl="0"/>
            <a:r>
              <a:rPr lang="nb-NO" dirty="0"/>
              <a:t>Sikkerhet og sertifisering tilknyttet medisinsk teknisk utstyr</a:t>
            </a:r>
          </a:p>
          <a:p>
            <a:pPr lvl="0"/>
            <a:r>
              <a:rPr lang="nb-NO" dirty="0"/>
              <a:t>Sporbarhet og dokumenthåndtering</a:t>
            </a:r>
          </a:p>
          <a:p>
            <a:pPr lvl="0"/>
            <a:r>
              <a:rPr lang="nb-NO" dirty="0"/>
              <a:t>Datasikkerhet og kommunikasjon</a:t>
            </a:r>
          </a:p>
          <a:p>
            <a:pPr lvl="0"/>
            <a:r>
              <a:rPr lang="nb-NO" dirty="0"/>
              <a:t>Datatilsyn og databehandleravtaler</a:t>
            </a:r>
          </a:p>
          <a:p>
            <a:pPr lvl="0"/>
            <a:r>
              <a:rPr lang="nb-NO" dirty="0"/>
              <a:t>Risikoanalyser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113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506</Words>
  <Application>Microsoft Macintosh PowerPoint</Application>
  <PresentationFormat>Skjermfremvisning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Søknad om oppretting av Sivilingeniør studium i medisinsk teknologi </vt:lpstr>
      <vt:lpstr>Sivilingeniør programmer </vt:lpstr>
      <vt:lpstr>Hvorfor</vt:lpstr>
      <vt:lpstr>Hvorfor</vt:lpstr>
      <vt:lpstr>Hvorfor</vt:lpstr>
      <vt:lpstr>Studiets oppbyggning</vt:lpstr>
      <vt:lpstr>PowerPoint-presentasjon</vt:lpstr>
      <vt:lpstr>Studiets oppbyggning</vt:lpstr>
      <vt:lpstr>SIV101: SIKKERHET I MEDISINSK TEKNOLOGI</vt:lpstr>
      <vt:lpstr>SIV102 INNOVASJON og teknologiledelse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Hans-René Bjørsvik</dc:creator>
  <cp:lastModifiedBy>Hans-René Bjørsvik</cp:lastModifiedBy>
  <cp:revision>37</cp:revision>
  <dcterms:created xsi:type="dcterms:W3CDTF">2016-06-07T11:29:11Z</dcterms:created>
  <dcterms:modified xsi:type="dcterms:W3CDTF">2016-06-15T12:47:38Z</dcterms:modified>
</cp:coreProperties>
</file>