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57" r:id="rId2"/>
    <p:sldId id="388" r:id="rId3"/>
    <p:sldId id="379" r:id="rId4"/>
    <p:sldId id="411" r:id="rId5"/>
    <p:sldId id="412" r:id="rId6"/>
    <p:sldId id="413" r:id="rId7"/>
    <p:sldId id="392" r:id="rId8"/>
    <p:sldId id="414" r:id="rId9"/>
    <p:sldId id="415" r:id="rId10"/>
    <p:sldId id="395" r:id="rId11"/>
    <p:sldId id="398" r:id="rId12"/>
    <p:sldId id="402" r:id="rId13"/>
    <p:sldId id="387" r:id="rId14"/>
    <p:sldId id="399" r:id="rId15"/>
    <p:sldId id="400" r:id="rId16"/>
    <p:sldId id="401" r:id="rId17"/>
    <p:sldId id="417" r:id="rId18"/>
    <p:sldId id="408" r:id="rId19"/>
    <p:sldId id="410" r:id="rId20"/>
    <p:sldId id="403" r:id="rId21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h Muller Lysebo" initials="EM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4" autoAdjust="0"/>
    <p:restoredTop sz="84892" autoAdjust="0"/>
  </p:normalViewPr>
  <p:slideViewPr>
    <p:cSldViewPr snapToGrid="0" snapToObjects="1">
      <p:cViewPr>
        <p:scale>
          <a:sx n="83" d="100"/>
          <a:sy n="83" d="100"/>
        </p:scale>
        <p:origin x="-1286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69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Vår 15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'Ark1'!$B$2:$B$5</c:f>
              <c:numCache>
                <c:formatCode>0.00%</c:formatCode>
                <c:ptCount val="4"/>
                <c:pt idx="0">
                  <c:v>0.16</c:v>
                </c:pt>
                <c:pt idx="1">
                  <c:v>0.251</c:v>
                </c:pt>
                <c:pt idx="2">
                  <c:v>0.27600000000000002</c:v>
                </c:pt>
                <c:pt idx="3">
                  <c:v>0.13900000000000001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Vår 14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'Ark1'!$C$2:$C$5</c:f>
              <c:numCache>
                <c:formatCode>0.00%</c:formatCode>
                <c:ptCount val="4"/>
                <c:pt idx="0">
                  <c:v>0.14000000000000001</c:v>
                </c:pt>
                <c:pt idx="1">
                  <c:v>0.247</c:v>
                </c:pt>
                <c:pt idx="2">
                  <c:v>0.27600000000000002</c:v>
                </c:pt>
                <c:pt idx="3">
                  <c:v>0.14699999999999999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36192"/>
        <c:axId val="37337728"/>
      </c:barChart>
      <c:catAx>
        <c:axId val="3733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7337728"/>
        <c:crosses val="autoZero"/>
        <c:auto val="1"/>
        <c:lblAlgn val="ctr"/>
        <c:lblOffset val="100"/>
        <c:noMultiLvlLbl val="0"/>
      </c:catAx>
      <c:valAx>
        <c:axId val="373377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733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4DB0-9304-4C5C-8207-98535EE92AA3}" type="datetimeFigureOut">
              <a:rPr lang="nb-NO" smtClean="0"/>
              <a:t>28.10.2015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59E9-896E-4A13-8AF1-532D6B8E08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42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C4A7-6B45-BC4C-9BBC-F796D49AB95D}" type="datetimeFigureOut">
              <a:rPr lang="nb-NO" smtClean="0"/>
              <a:t>28.10.2015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13A7D-BB02-FA4D-B3ED-72143FB53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5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31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NB! Omtrent 60% av studentene som ble tatt opp høsten 2015 har aldri vært </a:t>
            </a:r>
            <a:r>
              <a:rPr lang="nb-NO" dirty="0" smtClean="0"/>
              <a:t>registrert </a:t>
            </a:r>
            <a:r>
              <a:rPr lang="nb-NO" dirty="0" smtClean="0"/>
              <a:t>ved UiB før.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79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Antall regsitereringer er stort. Håndtering: </a:t>
            </a:r>
            <a:r>
              <a:rPr lang="nb-NO" dirty="0" smtClean="0"/>
              <a:t>Vi kan ikke ha spesialordninger for alle </a:t>
            </a:r>
            <a:r>
              <a:rPr lang="nb-NO" dirty="0" smtClean="0"/>
              <a:t>som </a:t>
            </a:r>
            <a:r>
              <a:rPr lang="nb-NO" dirty="0" smtClean="0"/>
              <a:t>glemmer…..Vi må </a:t>
            </a:r>
            <a:r>
              <a:rPr lang="nb-NO" dirty="0" smtClean="0"/>
              <a:t>ha gode rutiner og være </a:t>
            </a:r>
            <a:r>
              <a:rPr lang="nb-NO" dirty="0" smtClean="0"/>
              <a:t>streng/</a:t>
            </a:r>
            <a:r>
              <a:rPr lang="nb-NO" dirty="0" err="1" smtClean="0"/>
              <a:t>kosekvent</a:t>
            </a:r>
            <a:r>
              <a:rPr lang="nb-NO" dirty="0" smtClean="0"/>
              <a:t> </a:t>
            </a:r>
            <a:r>
              <a:rPr lang="nb-NO" dirty="0" smtClean="0"/>
              <a:t>dersom vi skal få dette til.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84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52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NB! </a:t>
            </a:r>
            <a:r>
              <a:rPr lang="nb-NO" dirty="0" err="1" smtClean="0"/>
              <a:t>Årsstudenter</a:t>
            </a:r>
            <a:r>
              <a:rPr lang="nb-NO" dirty="0" smtClean="0"/>
              <a:t>. Samfunnsoppdrag (samle poeng, lærerstudierett, ansattstudierett</a:t>
            </a:r>
            <a:r>
              <a:rPr lang="nb-NO" dirty="0" smtClean="0"/>
              <a:t>,).</a:t>
            </a:r>
            <a:r>
              <a:rPr lang="nb-NO" baseline="0" dirty="0" smtClean="0"/>
              <a:t> Fellesgradsprogram (II) og samarbeid med Høgskolen i </a:t>
            </a:r>
            <a:r>
              <a:rPr lang="nb-NO" baseline="0" dirty="0" err="1" smtClean="0"/>
              <a:t>Materi</a:t>
            </a:r>
            <a:r>
              <a:rPr lang="nb-NO" baseline="0" dirty="0" smtClean="0"/>
              <a:t> Energi har innvirkning på </a:t>
            </a:r>
            <a:r>
              <a:rPr lang="nb-NO" baseline="0" dirty="0" err="1" smtClean="0"/>
              <a:t>sp</a:t>
            </a:r>
            <a:r>
              <a:rPr lang="nb-NO" baseline="0" dirty="0" smtClean="0"/>
              <a:t>-produksjon.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658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100 enheter opp fra sist år! Vi vet </a:t>
            </a:r>
            <a:r>
              <a:rPr lang="nb-NO" dirty="0" err="1" smtClean="0"/>
              <a:t>kke</a:t>
            </a:r>
            <a:r>
              <a:rPr lang="nb-NO" dirty="0" smtClean="0"/>
              <a:t> enda om dette bare er en økning</a:t>
            </a:r>
            <a:r>
              <a:rPr lang="nb-NO" baseline="0" dirty="0" smtClean="0"/>
              <a:t> pga. økning i antall studenter eller om også </a:t>
            </a:r>
            <a:r>
              <a:rPr lang="nb-NO" baseline="0" dirty="0" err="1" smtClean="0"/>
              <a:t>studiepoengsproduksjonen</a:t>
            </a:r>
            <a:r>
              <a:rPr lang="nb-NO" baseline="0" dirty="0" smtClean="0"/>
              <a:t> pr. student har økt.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57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43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405 ferdige</a:t>
            </a:r>
            <a:r>
              <a:rPr lang="nb-NO" baseline="0" dirty="0" smtClean="0"/>
              <a:t> kandidater vår 15 (01. februar 2015 – 31. august 2015). 200 på bachelor, 205 på masternivå (2-åriog master, 5-årig integrert, </a:t>
            </a:r>
            <a:r>
              <a:rPr lang="nb-NO" baseline="0" dirty="0" err="1" smtClean="0"/>
              <a:t>erfaringsbasert</a:t>
            </a:r>
            <a:r>
              <a:rPr lang="nb-NO" baseline="0" dirty="0" smtClean="0"/>
              <a:t> master (MAUMAT, ME) . Master synes å være ok, bachelor er alt for lav!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492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102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560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0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955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75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lasshaldar for lysbilet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lasshaldar for nota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Ingen dekomponering av basis.</a:t>
            </a:r>
          </a:p>
          <a:p>
            <a:endParaRPr lang="nb-NO" dirty="0" smtClean="0"/>
          </a:p>
          <a:p>
            <a:r>
              <a:rPr lang="nb-NO" dirty="0" smtClean="0"/>
              <a:t>Budsjett 2017</a:t>
            </a:r>
            <a:r>
              <a:rPr lang="nb-NO" baseline="0" dirty="0" smtClean="0"/>
              <a:t> på bakgrunn av r</a:t>
            </a:r>
            <a:r>
              <a:rPr lang="nb-NO" dirty="0" smtClean="0"/>
              <a:t>esultat 2015.</a:t>
            </a:r>
          </a:p>
          <a:p>
            <a:endParaRPr lang="nn-NO" dirty="0"/>
          </a:p>
        </p:txBody>
      </p:sp>
      <p:sp>
        <p:nvSpPr>
          <p:cNvPr id="4" name="3 Plasshaldar for lysbiletnumm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03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Emner ved MN: Inneholder også emner av typen: UNIS, </a:t>
            </a:r>
            <a:r>
              <a:rPr lang="nb-NO" dirty="0" err="1" smtClean="0"/>
              <a:t>ph.d</a:t>
            </a:r>
            <a:r>
              <a:rPr lang="nb-NO" dirty="0" smtClean="0"/>
              <a:t>, spesialpensum, EVU, </a:t>
            </a:r>
            <a:r>
              <a:rPr lang="nb-NO" dirty="0" err="1" smtClean="0"/>
              <a:t>Skolelab</a:t>
            </a:r>
            <a:r>
              <a:rPr lang="nb-NO" dirty="0" smtClean="0"/>
              <a:t>). Vi øker stadig i antall emner.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69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HF: Spik lagt ned MO: Finansiering utgått, SV: kvoteordningen avviklet hva da? Om noen få år er det kanskje bare MN som står igjen med fellesgradsprogram?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40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Legg merke til: 579 programplasser</a:t>
            </a:r>
            <a:r>
              <a:rPr lang="nb-NO" baseline="0" dirty="0" smtClean="0"/>
              <a:t> på </a:t>
            </a:r>
            <a:r>
              <a:rPr lang="nb-NO" baseline="0" dirty="0" smtClean="0"/>
              <a:t>bachelornivå. </a:t>
            </a:r>
            <a:r>
              <a:rPr lang="nb-NO" baseline="0" dirty="0" smtClean="0"/>
              <a:t>Dette kan ses i sammenheng med </a:t>
            </a:r>
            <a:r>
              <a:rPr lang="nb-NO" baseline="0" dirty="0" err="1" smtClean="0"/>
              <a:t>gradsproduksjon</a:t>
            </a:r>
            <a:r>
              <a:rPr lang="nb-NO" baseline="0" dirty="0" smtClean="0"/>
              <a:t> på bachelornivå.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96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Søkere totalt sett har en liten nedgang. Poststudent </a:t>
            </a:r>
            <a:r>
              <a:rPr lang="nb-NO" baseline="0" dirty="0" smtClean="0"/>
              <a:t> øker. </a:t>
            </a:r>
            <a:r>
              <a:rPr lang="nb-NO" baseline="0" dirty="0" smtClean="0"/>
              <a:t>En </a:t>
            </a:r>
            <a:r>
              <a:rPr lang="nb-NO" baseline="0" dirty="0" smtClean="0"/>
              <a:t>av </a:t>
            </a:r>
            <a:r>
              <a:rPr lang="nb-NO" baseline="0" dirty="0" smtClean="0"/>
              <a:t>parameterne </a:t>
            </a:r>
            <a:r>
              <a:rPr lang="nb-NO" baseline="0" dirty="0" smtClean="0"/>
              <a:t>som kan slå dårlig ut for oss i </a:t>
            </a:r>
            <a:r>
              <a:rPr lang="nb-NO" baseline="0" dirty="0" err="1" smtClean="0"/>
              <a:t>studiepoengsproduksjon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tillegg kommer ca. 400 </a:t>
            </a:r>
            <a:r>
              <a:rPr lang="nb-NO" dirty="0" err="1" smtClean="0"/>
              <a:t>ph.d</a:t>
            </a:r>
            <a:r>
              <a:rPr lang="nb-NO" dirty="0" smtClean="0"/>
              <a:t> kandidater.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22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 yngste studentene er de som i størst grad lykkes</a:t>
            </a:r>
            <a:r>
              <a:rPr lang="nb-NO" baseline="0" dirty="0" smtClean="0"/>
              <a:t> (jfr. Artikkel i Aftenposten)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3A7D-BB02-FA4D-B3ED-72143FB5354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14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 bwMode="auto">
          <a:xfrm>
            <a:off x="-9525" y="1226"/>
            <a:ext cx="9180000" cy="180000"/>
          </a:xfrm>
          <a:prstGeom prst="rect">
            <a:avLst/>
          </a:prstGeom>
          <a:gradFill flip="none" rotWithShape="1">
            <a:gsLst>
              <a:gs pos="50000">
                <a:srgbClr val="00BBFE">
                  <a:shade val="67500"/>
                  <a:satMod val="115000"/>
                </a:srgbClr>
              </a:gs>
              <a:gs pos="100000">
                <a:srgbClr val="00BBF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36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Bilde 1"/>
          <p:cNvPicPr>
            <a:picLocks noChangeAspect="1"/>
          </p:cNvPicPr>
          <p:nvPr userDrawn="1"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smtClean="0">
                <a:solidFill>
                  <a:srgbClr val="4E4A48"/>
                </a:solidFill>
                <a:ea typeface="ＭＳ Ｐゴシック" pitchFamily="34" charset="-128"/>
              </a:rPr>
              <a:t>uib.no</a:t>
            </a:r>
          </a:p>
        </p:txBody>
      </p:sp>
      <p:sp>
        <p:nvSpPr>
          <p:cNvPr id="7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nb-NO">
              <a:solidFill>
                <a:srgbClr val="000000"/>
              </a:solidFill>
            </a:endParaRPr>
          </a:p>
        </p:txBody>
      </p:sp>
      <p:grpSp>
        <p:nvGrpSpPr>
          <p:cNvPr id="8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9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11" name="Gruppe 14"/>
              <p:cNvGrpSpPr>
                <a:grpSpLocks/>
              </p:cNvGrpSpPr>
              <p:nvPr/>
            </p:nvGrpSpPr>
            <p:grpSpPr bwMode="auto">
              <a:xfrm>
                <a:off x="1876958" y="159840"/>
                <a:ext cx="2756223" cy="28564"/>
                <a:chOff x="1876958" y="126156"/>
                <a:chExt cx="2756223" cy="28564"/>
              </a:xfrm>
            </p:grpSpPr>
            <p:sp>
              <p:nvSpPr>
                <p:cNvPr id="13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958" y="126156"/>
                  <a:ext cx="550928" cy="2856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7886" y="126156"/>
                  <a:ext cx="549339" cy="2856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225" y="126156"/>
                  <a:ext cx="550927" cy="2856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915" y="126156"/>
                  <a:ext cx="549339" cy="28564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nb-NO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254" y="126156"/>
                  <a:ext cx="550927" cy="28564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nb-NO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2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640" spc="1160" dirty="0">
                  <a:solidFill>
                    <a:srgbClr val="808080"/>
                  </a:solidFill>
                  <a:latin typeface="Arial Narrow"/>
                  <a:ea typeface="ＭＳ Ｐゴシック" pitchFamily="34" charset="-128"/>
                </a:rPr>
                <a:t>UNIVERSITETET</a:t>
              </a:r>
              <a:r>
                <a:rPr lang="nb-NO" sz="1640" spc="1190" dirty="0">
                  <a:solidFill>
                    <a:srgbClr val="808080"/>
                  </a:solidFill>
                  <a:latin typeface="Arial Narrow"/>
                  <a:ea typeface="ＭＳ Ｐゴシック" pitchFamily="34" charset="-128"/>
                </a:rPr>
                <a:t> I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srgbClr val="000000">
                    <a:lumMod val="50000"/>
                    <a:lumOff val="50000"/>
                  </a:srgbClr>
                </a:solidFill>
              </a:rPr>
              <a:t>Avdeling / enhet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5118D-F9E4-4A51-BC41-789FACD5FEC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34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44AED-1EBE-451F-9F97-3A0AE963E27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601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FEBF0-1B09-4E3C-8956-6EEF8E54AE9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179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172FD-E0B3-46ED-BAFF-8067C5BB5AF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346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27CF4-00CF-470D-AF47-DEC6E16C5F3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585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38EB2-8280-4E06-BA77-AA532037A83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37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FEE62-46F3-4105-B98C-0322FF2FBD2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990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/>
          <p:cNvSpPr/>
          <p:nvPr userDrawn="1"/>
        </p:nvSpPr>
        <p:spPr bwMode="auto">
          <a:xfrm>
            <a:off x="-9525" y="1226"/>
            <a:ext cx="9180000" cy="180000"/>
          </a:xfrm>
          <a:prstGeom prst="rect">
            <a:avLst/>
          </a:prstGeom>
          <a:gradFill flip="none" rotWithShape="1">
            <a:gsLst>
              <a:gs pos="50000">
                <a:srgbClr val="00BBFE">
                  <a:shade val="67500"/>
                  <a:satMod val="115000"/>
                </a:srgbClr>
              </a:gs>
              <a:gs pos="100000">
                <a:srgbClr val="00BBF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36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" name="Bilde 1"/>
          <p:cNvPicPr>
            <a:picLocks noChangeAspect="1"/>
          </p:cNvPicPr>
          <p:nvPr userDrawn="1"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smtClean="0">
                <a:solidFill>
                  <a:srgbClr val="4E4A48"/>
                </a:solidFill>
                <a:ea typeface="ＭＳ Ｐゴシック" pitchFamily="34" charset="-128"/>
              </a:rPr>
              <a:t>uib.no</a:t>
            </a:r>
          </a:p>
        </p:txBody>
      </p:sp>
      <p:pic>
        <p:nvPicPr>
          <p:cNvPr id="5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71913"/>
            <a:ext cx="50831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1"/>
          <p:cNvSpPr>
            <a:spLocks noChangeArrowheads="1"/>
          </p:cNvSpPr>
          <p:nvPr userDrawn="1"/>
        </p:nvSpPr>
        <p:spPr bwMode="auto">
          <a:xfrm>
            <a:off x="7956550" y="5661025"/>
            <a:ext cx="1187450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nb-NO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Avdeling / enhet</a:t>
            </a:r>
          </a:p>
        </p:txBody>
      </p:sp>
    </p:spTree>
    <p:extLst>
      <p:ext uri="{BB962C8B-B14F-4D97-AF65-F5344CB8AC3E}">
        <p14:creationId xmlns:p14="http://schemas.microsoft.com/office/powerpoint/2010/main" val="32444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4FF50-C11C-45B4-A5DC-51DD66061E4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373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1A778-C614-4F6A-A6AC-B47D623C457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824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1DFA9-075D-424E-9370-9ACE2A3FCD6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370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 bwMode="auto">
          <a:xfrm>
            <a:off x="-9525" y="1226"/>
            <a:ext cx="9180000" cy="180000"/>
          </a:xfrm>
          <a:prstGeom prst="rect">
            <a:avLst/>
          </a:prstGeom>
          <a:gradFill flip="none" rotWithShape="1">
            <a:gsLst>
              <a:gs pos="50000">
                <a:srgbClr val="00BBFE">
                  <a:shade val="67500"/>
                  <a:satMod val="115000"/>
                </a:srgbClr>
              </a:gs>
              <a:gs pos="100000">
                <a:srgbClr val="00BBF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36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B5F51E3-E759-4E9C-BD9B-FA08144509B2}" type="slidenum">
              <a:rPr lang="nb-NO" altLang="nb-NO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4" name="Bilde 1"/>
          <p:cNvPicPr>
            <a:picLocks noChangeAspect="1"/>
          </p:cNvPicPr>
          <p:nvPr userDrawn="1"/>
        </p:nvPicPr>
        <p:blipFill>
          <a:blip r:embed="rId1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smtClean="0">
                <a:solidFill>
                  <a:srgbClr val="4E4A48"/>
                </a:solidFill>
                <a:ea typeface="ＭＳ Ｐゴシック" pitchFamily="34" charset="-128"/>
              </a:rPr>
              <a:t>uib.no</a:t>
            </a:r>
          </a:p>
        </p:txBody>
      </p:sp>
    </p:spTree>
    <p:extLst>
      <p:ext uri="{BB962C8B-B14F-4D97-AF65-F5344CB8AC3E}">
        <p14:creationId xmlns:p14="http://schemas.microsoft.com/office/powerpoint/2010/main" val="421445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frm=1&amp;source=images&amp;cd=&amp;cad=rja&amp;uact=8&amp;ved=0CAcQjRxqFQoTCK7mhtrA2MgCFaYPcgodlaQNUw&amp;url=https://studentoslo.wordpress.com/&amp;psig=AFQjCNGHdCNWEgrzJIcNaLSsJK-IdRTSRw&amp;ust=14456865748417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bh.nsd.uib.n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616624" cy="32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4797" y="4794652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Utdannings- og doktorgradsdata til DBH</a:t>
            </a:r>
            <a:endParaRPr lang="nb-NO" sz="2400" dirty="0" smtClean="0"/>
          </a:p>
          <a:p>
            <a:pPr algn="ctr"/>
            <a:r>
              <a:rPr lang="nb-NO" dirty="0" smtClean="0"/>
              <a:t>Hvordan står det til?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3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Registrerte </a:t>
            </a:r>
            <a:r>
              <a:rPr lang="nb-NO" dirty="0"/>
              <a:t>studenter – Opptatte og </a:t>
            </a:r>
            <a:r>
              <a:rPr lang="nb-NO" dirty="0" smtClean="0"/>
              <a:t>nye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4" y="1343378"/>
            <a:ext cx="8047271" cy="45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1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Emneoppmeldte </a:t>
            </a:r>
            <a:r>
              <a:rPr lang="nb-NO" dirty="0"/>
              <a:t>studenter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" y="966668"/>
            <a:ext cx="6829716" cy="51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Utvekslingsstudenter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37" y="1196975"/>
            <a:ext cx="32605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Studiepoeng pr student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1222"/>
            <a:ext cx="8229600" cy="24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468313" y="451104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Resultatinntekter blir regnet pr. 60 studiepoengsenheter (SPE)….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38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Eksamen </a:t>
            </a:r>
            <a:r>
              <a:rPr lang="nb-NO"/>
              <a:t>– </a:t>
            </a:r>
            <a:r>
              <a:rPr lang="nb-NO" smtClean="0"/>
              <a:t>egenfinansiert </a:t>
            </a:r>
            <a:r>
              <a:rPr lang="nb-NO" dirty="0"/>
              <a:t>studiepoengproduksjon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331253"/>
            <a:ext cx="7777692" cy="453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Eksamen </a:t>
            </a:r>
            <a:r>
              <a:rPr lang="nb-NO" dirty="0"/>
              <a:t>– </a:t>
            </a:r>
            <a:r>
              <a:rPr lang="nb-NO" dirty="0" smtClean="0"/>
              <a:t>karakterer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75" y="1354667"/>
            <a:ext cx="3802419" cy="435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1245179"/>
              </p:ext>
            </p:extLst>
          </p:nvPr>
        </p:nvGraphicFramePr>
        <p:xfrm>
          <a:off x="272325" y="1654387"/>
          <a:ext cx="4347073" cy="38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00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Oppnådde </a:t>
            </a:r>
            <a:r>
              <a:rPr lang="nb-NO" dirty="0"/>
              <a:t>kvalifikasjoner – ferdige kandidater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1" y="1247650"/>
            <a:ext cx="6846252" cy="48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Personer </a:t>
            </a:r>
            <a:r>
              <a:rPr lang="nb-NO" dirty="0"/>
              <a:t>i </a:t>
            </a:r>
            <a:r>
              <a:rPr lang="nb-NO" dirty="0" smtClean="0"/>
              <a:t>doktorgradsprogrammer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48435"/>
            <a:ext cx="3171165" cy="20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543050" y="1345583"/>
            <a:ext cx="1863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Aktive avtaler</a:t>
            </a:r>
            <a:endParaRPr lang="nb-NO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60" y="1807248"/>
            <a:ext cx="3825453" cy="16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395084" y="1499471"/>
            <a:ext cx="144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Nye avtaler</a:t>
            </a:r>
            <a:endParaRPr lang="nb-NO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7" y="4575034"/>
            <a:ext cx="3314699" cy="183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737360" y="4051814"/>
            <a:ext cx="204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Gamle avtaler, UiB-ansatte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5755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Avlagte </a:t>
            </a:r>
            <a:r>
              <a:rPr lang="nb-NO" dirty="0"/>
              <a:t>doktorgrader - totalt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3" y="1196975"/>
            <a:ext cx="3080217" cy="51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Gjennomstrømning </a:t>
            </a:r>
            <a:r>
              <a:rPr lang="nb-NO" dirty="0"/>
              <a:t>i organisert doktorgradsutdanning, Alle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81" y="1196975"/>
            <a:ext cx="663163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Rapportering til DBH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Fakultetet rapporterer utdanningsdata til DBH (database for høyere utdanning), NIFU (</a:t>
            </a:r>
            <a:r>
              <a:rPr lang="nb-NO" sz="2000" dirty="0"/>
              <a:t>Nordisk institutt for studier av innovasjon, forskning og </a:t>
            </a:r>
            <a:r>
              <a:rPr lang="nb-NO" sz="2000" dirty="0" smtClean="0"/>
              <a:t>utdanning)  og SSB hvert semester.</a:t>
            </a:r>
          </a:p>
          <a:p>
            <a:endParaRPr lang="nb-NO" sz="2000" dirty="0" smtClean="0"/>
          </a:p>
          <a:p>
            <a:r>
              <a:rPr lang="nb-NO" sz="2000" dirty="0" smtClean="0"/>
              <a:t>Dataene omhandler blant annet opplysninger om studieprogram, </a:t>
            </a:r>
            <a:r>
              <a:rPr lang="nb-NO" sz="2000" dirty="0" err="1" smtClean="0"/>
              <a:t>studiepoengsproduksjon</a:t>
            </a:r>
            <a:r>
              <a:rPr lang="nb-NO" sz="2000" dirty="0" smtClean="0"/>
              <a:t>, gradsoppnåelse, registrerte studenter, eksamen, utvekslingsstudenter,++++     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Det matematisk-naturvitenskapelige fakultet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1028" name="Picture 4" descr="https://studentoslo.files.wordpress.com/2012/03/norske_penger_1095600a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10" y="3505200"/>
            <a:ext cx="3160597" cy="27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Database </a:t>
            </a:r>
            <a:r>
              <a:rPr lang="nn-NO" dirty="0"/>
              <a:t>for statistikk om høgre </a:t>
            </a:r>
            <a:r>
              <a:rPr lang="nn-NO" dirty="0" smtClean="0"/>
              <a:t>utdanning (</a:t>
            </a:r>
            <a:r>
              <a:rPr lang="nb-NO" dirty="0" smtClean="0"/>
              <a:t>DBH)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>
              <a:hlinkClick r:id="rId3"/>
            </a:endParaRPr>
          </a:p>
          <a:p>
            <a:r>
              <a:rPr lang="nb-NO" dirty="0" smtClean="0">
                <a:hlinkClick r:id="rId3"/>
              </a:rPr>
              <a:t>http://dbh.nsd.uib.no/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</p:spTree>
    <p:extLst>
      <p:ext uri="{BB962C8B-B14F-4D97-AF65-F5344CB8AC3E}">
        <p14:creationId xmlns:p14="http://schemas.microsoft.com/office/powerpoint/2010/main" val="13414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Endringer i de nasjonale resultatindikatorene for 2017</a:t>
            </a:r>
            <a:endParaRPr lang="nn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457200" y="1009650"/>
            <a:ext cx="8229600" cy="4929188"/>
          </a:xfrm>
        </p:spPr>
        <p:txBody>
          <a:bodyPr/>
          <a:lstStyle/>
          <a:p>
            <a:endParaRPr lang="nn-NO" sz="1900" dirty="0" smtClean="0"/>
          </a:p>
          <a:p>
            <a:r>
              <a:rPr lang="nn-NO" sz="1900" dirty="0" smtClean="0"/>
              <a:t>SOM FØR: Utdanningsintensiver ligger i </a:t>
            </a:r>
            <a:r>
              <a:rPr lang="nn-NO" sz="1900" dirty="0" err="1" smtClean="0"/>
              <a:t>åpen</a:t>
            </a:r>
            <a:r>
              <a:rPr lang="nn-NO" sz="1900" dirty="0" smtClean="0"/>
              <a:t> ramme – jo </a:t>
            </a:r>
            <a:r>
              <a:rPr lang="nn-NO" sz="1900" dirty="0" err="1" smtClean="0"/>
              <a:t>mer</a:t>
            </a:r>
            <a:r>
              <a:rPr lang="nn-NO" sz="1900" dirty="0" smtClean="0"/>
              <a:t> vi produserer til </a:t>
            </a:r>
            <a:r>
              <a:rPr lang="nn-NO" sz="1900" dirty="0" err="1" smtClean="0"/>
              <a:t>mer</a:t>
            </a:r>
            <a:r>
              <a:rPr lang="nn-NO" sz="1900" dirty="0" smtClean="0"/>
              <a:t> får vi </a:t>
            </a:r>
          </a:p>
          <a:p>
            <a:pPr marL="0" indent="0">
              <a:buNone/>
            </a:pPr>
            <a:endParaRPr lang="nn-NO" sz="1900" dirty="0"/>
          </a:p>
          <a:p>
            <a:r>
              <a:rPr lang="nn-NO" sz="1900" dirty="0"/>
              <a:t>Ny indikator for </a:t>
            </a:r>
            <a:r>
              <a:rPr lang="nn-NO" sz="1900" dirty="0" smtClean="0"/>
              <a:t>tall på </a:t>
            </a:r>
            <a:r>
              <a:rPr lang="nn-NO" sz="1900" dirty="0"/>
              <a:t>uteksaminerte </a:t>
            </a:r>
            <a:r>
              <a:rPr lang="nn-NO" sz="1900" dirty="0" err="1" smtClean="0"/>
              <a:t>kandidater</a:t>
            </a:r>
            <a:r>
              <a:rPr lang="nn-NO" sz="1900" dirty="0" smtClean="0"/>
              <a:t> </a:t>
            </a:r>
            <a:r>
              <a:rPr lang="nn-NO" sz="1900" dirty="0"/>
              <a:t>blir innført. Indikatoren får </a:t>
            </a:r>
            <a:r>
              <a:rPr lang="nn-NO" sz="1900" dirty="0" err="1" smtClean="0"/>
              <a:t>åpen</a:t>
            </a:r>
            <a:r>
              <a:rPr lang="nn-NO" sz="1900" dirty="0" smtClean="0"/>
              <a:t> </a:t>
            </a:r>
            <a:r>
              <a:rPr lang="nn-NO" sz="1900" dirty="0"/>
              <a:t>budsjettramme.</a:t>
            </a:r>
          </a:p>
          <a:p>
            <a:endParaRPr lang="nn-NO" sz="1900" dirty="0"/>
          </a:p>
          <a:p>
            <a:r>
              <a:rPr lang="nn-NO" sz="1900" dirty="0" smtClean="0"/>
              <a:t>Indikatoren </a:t>
            </a:r>
            <a:r>
              <a:rPr lang="nn-NO" sz="1900" dirty="0"/>
              <a:t>for tal på doktorgradskandidatar blir ført </a:t>
            </a:r>
            <a:r>
              <a:rPr lang="nn-NO" sz="1900" dirty="0" err="1" smtClean="0"/>
              <a:t>videre</a:t>
            </a:r>
            <a:r>
              <a:rPr lang="nn-NO" sz="1900" dirty="0"/>
              <a:t>, og får </a:t>
            </a:r>
            <a:r>
              <a:rPr lang="nn-NO" sz="1900" dirty="0" err="1" smtClean="0"/>
              <a:t>åpen</a:t>
            </a:r>
            <a:r>
              <a:rPr lang="nn-NO" sz="1900" dirty="0" smtClean="0"/>
              <a:t> </a:t>
            </a:r>
            <a:r>
              <a:rPr lang="nn-NO" sz="1900" dirty="0"/>
              <a:t>budsjettramme</a:t>
            </a:r>
            <a:r>
              <a:rPr lang="nn-NO" sz="1900" dirty="0" smtClean="0"/>
              <a:t>.</a:t>
            </a:r>
          </a:p>
          <a:p>
            <a:endParaRPr lang="nn-NO" sz="1900" dirty="0"/>
          </a:p>
          <a:p>
            <a:endParaRPr lang="nn-NO" sz="1900" dirty="0" smtClean="0"/>
          </a:p>
          <a:p>
            <a:pPr marL="0" indent="0">
              <a:buNone/>
            </a:pPr>
            <a:r>
              <a:rPr lang="nn-NO" sz="1900" dirty="0" err="1" smtClean="0"/>
              <a:t>Fremover</a:t>
            </a:r>
            <a:r>
              <a:rPr lang="nn-NO" sz="1900" dirty="0" smtClean="0"/>
              <a:t> blir det enda  </a:t>
            </a:r>
            <a:r>
              <a:rPr lang="nn-NO" sz="1900" dirty="0" err="1" smtClean="0"/>
              <a:t>viktigere</a:t>
            </a:r>
            <a:r>
              <a:rPr lang="nn-NO" sz="1900" dirty="0" smtClean="0"/>
              <a:t> med gjennomføring (grader), ikkje bare </a:t>
            </a:r>
            <a:r>
              <a:rPr lang="nn-NO" sz="1900" dirty="0" err="1" smtClean="0"/>
              <a:t>studiepoengsproduksjon</a:t>
            </a:r>
            <a:r>
              <a:rPr lang="nn-NO" sz="1900" dirty="0" smtClean="0"/>
              <a:t>!</a:t>
            </a:r>
          </a:p>
          <a:p>
            <a:pPr marL="0" indent="0">
              <a:buNone/>
            </a:pPr>
            <a:endParaRPr lang="nn-NO" sz="1900" dirty="0"/>
          </a:p>
        </p:txBody>
      </p:sp>
      <p:sp>
        <p:nvSpPr>
          <p:cNvPr id="4" name="3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</p:spTree>
    <p:extLst>
      <p:ext uri="{BB962C8B-B14F-4D97-AF65-F5344CB8AC3E}">
        <p14:creationId xmlns:p14="http://schemas.microsoft.com/office/powerpoint/2010/main" val="13824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Emneopplysninger - totalt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FFFFFF"/>
                </a:solidFill>
              </a:rPr>
              <a:t>Det matematisk-naturvitenskapelige fakultet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7831"/>
            <a:ext cx="8229600" cy="42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 bwMode="auto">
          <a:xfrm>
            <a:off x="457201" y="3874770"/>
            <a:ext cx="8229600" cy="594360"/>
          </a:xfrm>
          <a:prstGeom prst="roundRect">
            <a:avLst/>
          </a:prstGeom>
          <a:noFill/>
          <a:ln w="190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Fellesgrader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1" y="1430042"/>
            <a:ext cx="8428109" cy="457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9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Studieplasser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1196974"/>
            <a:ext cx="5869927" cy="528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4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04863"/>
            <a:ext cx="8229600" cy="633412"/>
          </a:xfrm>
        </p:spPr>
        <p:txBody>
          <a:bodyPr/>
          <a:lstStyle/>
          <a:p>
            <a:r>
              <a:rPr lang="nb-NO" dirty="0" err="1" smtClean="0"/>
              <a:t>Søknadsdata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7534"/>
            <a:ext cx="8229600" cy="15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" y="2271658"/>
            <a:ext cx="8284052" cy="6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Totalt antall registrerte studenter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Avdeling / enhet</a:t>
            </a:r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" y="1196975"/>
            <a:ext cx="807954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Registrerte studenter – aldersfordeling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FFFFFF"/>
                </a:solidFill>
              </a:rPr>
              <a:t>Det matematisk-naturvitenskapelige fakultet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20831"/>
            <a:ext cx="8229600" cy="20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17418</TotalTime>
  <Words>593</Words>
  <Application>Microsoft Office PowerPoint</Application>
  <PresentationFormat>On-screen Show (4:3)</PresentationFormat>
  <Paragraphs>92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AA-UiB-Institusjonell-mal-rev03</vt:lpstr>
      <vt:lpstr>PowerPoint Presentation</vt:lpstr>
      <vt:lpstr>Rapportering til DBH </vt:lpstr>
      <vt:lpstr>Endringer i de nasjonale resultatindikatorene for 2017</vt:lpstr>
      <vt:lpstr>Emneopplysninger - totalt</vt:lpstr>
      <vt:lpstr>Fellesgrader</vt:lpstr>
      <vt:lpstr>Studieplasser</vt:lpstr>
      <vt:lpstr>Søknadsdata</vt:lpstr>
      <vt:lpstr>Totalt antall registrerte studenter</vt:lpstr>
      <vt:lpstr>Registrerte studenter – aldersfordeling</vt:lpstr>
      <vt:lpstr>Registrerte studenter – Opptatte og nye</vt:lpstr>
      <vt:lpstr>Emneoppmeldte studenter</vt:lpstr>
      <vt:lpstr>Utvekslingsstudenter</vt:lpstr>
      <vt:lpstr>Studiepoeng pr student</vt:lpstr>
      <vt:lpstr>Eksamen – egenfinansiert studiepoengproduksjon</vt:lpstr>
      <vt:lpstr>Eksamen – karakterer</vt:lpstr>
      <vt:lpstr>Oppnådde kvalifikasjoner – ferdige kandidater</vt:lpstr>
      <vt:lpstr>Personer i doktorgradsprogrammer</vt:lpstr>
      <vt:lpstr>Avlagte doktorgrader - totalt</vt:lpstr>
      <vt:lpstr>Gjennomstrømning i organisert doktorgradsutdanning, Alle</vt:lpstr>
      <vt:lpstr>Database for statistikk om høgre utdanning (DBH)</vt:lpstr>
    </vt:vector>
  </TitlesOfParts>
  <Company>UiB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K. Dahle</dc:creator>
  <cp:lastModifiedBy>Eli Neshavn Høie</cp:lastModifiedBy>
  <cp:revision>414</cp:revision>
  <cp:lastPrinted>2015-10-27T09:08:34Z</cp:lastPrinted>
  <dcterms:created xsi:type="dcterms:W3CDTF">2014-09-30T09:13:24Z</dcterms:created>
  <dcterms:modified xsi:type="dcterms:W3CDTF">2015-10-28T14:37:21Z</dcterms:modified>
</cp:coreProperties>
</file>