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3" r:id="rId3"/>
    <p:sldMasterId id="2147483685" r:id="rId4"/>
    <p:sldMasterId id="2147483697" r:id="rId5"/>
  </p:sldMasterIdLst>
  <p:notesMasterIdLst>
    <p:notesMasterId r:id="rId44"/>
  </p:notesMasterIdLst>
  <p:sldIdLst>
    <p:sldId id="256" r:id="rId6"/>
    <p:sldId id="295" r:id="rId7"/>
    <p:sldId id="306" r:id="rId8"/>
    <p:sldId id="308" r:id="rId9"/>
    <p:sldId id="257" r:id="rId10"/>
    <p:sldId id="277" r:id="rId11"/>
    <p:sldId id="278" r:id="rId12"/>
    <p:sldId id="279" r:id="rId13"/>
    <p:sldId id="280" r:id="rId14"/>
    <p:sldId id="281" r:id="rId15"/>
    <p:sldId id="282" r:id="rId16"/>
    <p:sldId id="285" r:id="rId17"/>
    <p:sldId id="283" r:id="rId18"/>
    <p:sldId id="259" r:id="rId19"/>
    <p:sldId id="284" r:id="rId20"/>
    <p:sldId id="300" r:id="rId21"/>
    <p:sldId id="301" r:id="rId22"/>
    <p:sldId id="302" r:id="rId23"/>
    <p:sldId id="303" r:id="rId24"/>
    <p:sldId id="304" r:id="rId25"/>
    <p:sldId id="305" r:id="rId26"/>
    <p:sldId id="286" r:id="rId27"/>
    <p:sldId id="291" r:id="rId28"/>
    <p:sldId id="297" r:id="rId29"/>
    <p:sldId id="287" r:id="rId30"/>
    <p:sldId id="298" r:id="rId31"/>
    <p:sldId id="296" r:id="rId32"/>
    <p:sldId id="299" r:id="rId33"/>
    <p:sldId id="260" r:id="rId34"/>
    <p:sldId id="288" r:id="rId35"/>
    <p:sldId id="289" r:id="rId36"/>
    <p:sldId id="273" r:id="rId37"/>
    <p:sldId id="262" r:id="rId38"/>
    <p:sldId id="258" r:id="rId39"/>
    <p:sldId id="263" r:id="rId40"/>
    <p:sldId id="293" r:id="rId41"/>
    <p:sldId id="294" r:id="rId42"/>
    <p:sldId id="290" r:id="rId43"/>
  </p:sldIdLst>
  <p:sldSz cx="9144000" cy="6858000" type="screen4x3"/>
  <p:notesSz cx="6858000" cy="9144000"/>
  <p:defaultTextStyle>
    <a:defPPr>
      <a:defRPr lang="pl-PL"/>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9" d="100"/>
          <a:sy n="109" d="100"/>
        </p:scale>
        <p:origin x="1674" y="1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3FBFC3A-5F23-FA4B-B982-6EE69251BEF8}" type="datetimeFigureOut">
              <a:rPr lang="en-US" smtClean="0"/>
              <a:t>2/27/2019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15D8F38-B825-4F4E-BB5D-63C067F92054}" type="slidenum">
              <a:rPr lang="en-GB" smtClean="0"/>
              <a:t>‹#›</a:t>
            </a:fld>
            <a:endParaRPr lang="en-GB"/>
          </a:p>
        </p:txBody>
      </p:sp>
    </p:spTree>
    <p:extLst>
      <p:ext uri="{BB962C8B-B14F-4D97-AF65-F5344CB8AC3E}">
        <p14:creationId xmlns:p14="http://schemas.microsoft.com/office/powerpoint/2010/main" val="9631521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10"/>
          </p:nvPr>
        </p:nvSpPr>
        <p:spPr/>
        <p:txBody>
          <a:bodyPr/>
          <a:lstStyle/>
          <a:p>
            <a:fld id="{C49E8C22-00AC-4214-B956-F6F3EF5B7FED}" type="slidenum">
              <a:rPr lang="nb-NO" smtClean="0">
                <a:solidFill>
                  <a:prstClr val="black"/>
                </a:solidFill>
                <a:latin typeface="Calibri"/>
              </a:rPr>
              <a:pPr/>
              <a:t>1</a:t>
            </a:fld>
            <a:endParaRPr lang="nb-NO">
              <a:solidFill>
                <a:prstClr val="black"/>
              </a:solidFill>
              <a:latin typeface="Calibri"/>
            </a:endParaRPr>
          </a:p>
        </p:txBody>
      </p:sp>
    </p:spTree>
    <p:extLst>
      <p:ext uri="{BB962C8B-B14F-4D97-AF65-F5344CB8AC3E}">
        <p14:creationId xmlns:p14="http://schemas.microsoft.com/office/powerpoint/2010/main" val="3437786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9E8C22-00AC-4214-B956-F6F3EF5B7FED}" type="slidenum">
              <a:rPr lang="nb-NO" smtClean="0"/>
              <a:t>38</a:t>
            </a:fld>
            <a:endParaRPr lang="nb-NO"/>
          </a:p>
        </p:txBody>
      </p:sp>
    </p:spTree>
    <p:extLst>
      <p:ext uri="{BB962C8B-B14F-4D97-AF65-F5344CB8AC3E}">
        <p14:creationId xmlns:p14="http://schemas.microsoft.com/office/powerpoint/2010/main" val="943314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9E8C22-00AC-4214-B956-F6F3EF5B7FED}" type="slidenum">
              <a:rPr lang="nb-NO" smtClean="0">
                <a:solidFill>
                  <a:prstClr val="black"/>
                </a:solidFill>
                <a:latin typeface="Calibri"/>
              </a:rPr>
              <a:pPr/>
              <a:t>3</a:t>
            </a:fld>
            <a:endParaRPr lang="nb-NO">
              <a:solidFill>
                <a:prstClr val="black"/>
              </a:solidFill>
              <a:latin typeface="Calibri"/>
            </a:endParaRPr>
          </a:p>
        </p:txBody>
      </p:sp>
    </p:spTree>
    <p:extLst>
      <p:ext uri="{BB962C8B-B14F-4D97-AF65-F5344CB8AC3E}">
        <p14:creationId xmlns:p14="http://schemas.microsoft.com/office/powerpoint/2010/main" val="367171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200" dirty="0" smtClean="0">
              <a:latin typeface="Didot"/>
              <a:ea typeface="ＭＳ Ｐゴシック" pitchFamily="34" charset="-128"/>
            </a:endParaRPr>
          </a:p>
        </p:txBody>
      </p:sp>
      <p:sp>
        <p:nvSpPr>
          <p:cNvPr id="4" name="Slide Number Placeholder 3"/>
          <p:cNvSpPr>
            <a:spLocks noGrp="1"/>
          </p:cNvSpPr>
          <p:nvPr>
            <p:ph type="sldNum" sz="quarter" idx="10"/>
          </p:nvPr>
        </p:nvSpPr>
        <p:spPr/>
        <p:txBody>
          <a:bodyPr/>
          <a:lstStyle/>
          <a:p>
            <a:fld id="{0B5C0214-146B-4807-994C-71B98AF6407A}" type="slidenum">
              <a:rPr lang="en-US" smtClean="0">
                <a:solidFill>
                  <a:prstClr val="black"/>
                </a:solidFill>
                <a:latin typeface="Calibri"/>
              </a:rPr>
              <a:pPr/>
              <a:t>4</a:t>
            </a:fld>
            <a:endParaRPr lang="en-US">
              <a:solidFill>
                <a:prstClr val="black"/>
              </a:solidFill>
              <a:latin typeface="Calibri"/>
            </a:endParaRPr>
          </a:p>
        </p:txBody>
      </p:sp>
    </p:spTree>
    <p:extLst>
      <p:ext uri="{BB962C8B-B14F-4D97-AF65-F5344CB8AC3E}">
        <p14:creationId xmlns:p14="http://schemas.microsoft.com/office/powerpoint/2010/main" val="17494811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C08DC-F3EC-BE4D-BC86-167CB809E4CE}" type="slidenum">
              <a:rPr lang="en-US" sz="1200">
                <a:solidFill>
                  <a:prstClr val="black"/>
                </a:solidFill>
              </a:rPr>
              <a:pPr eaLnBrk="1" hangingPunct="1"/>
              <a:t>5</a:t>
            </a:fld>
            <a:endParaRPr lang="en-US" sz="1200">
              <a:solidFill>
                <a:prstClr val="black"/>
              </a:solidFill>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smtClean="0"/>
              <a:t>Services connect the technical infrastructure with the user </a:t>
            </a:r>
            <a:endParaRPr lang="en-GB" dirty="0">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6681F1E-0479-4647-A402-4CA86F9D926E}" type="slidenum">
              <a:rPr lang="en-US" sz="1200">
                <a:solidFill>
                  <a:prstClr val="black"/>
                </a:solidFill>
              </a:rPr>
              <a:pPr eaLnBrk="1" hangingPunct="1"/>
              <a:t>7</a:t>
            </a:fld>
            <a:endParaRPr lang="en-US" sz="1200">
              <a:solidFill>
                <a:prstClr val="black"/>
              </a:solidFill>
            </a:endParaRPr>
          </a:p>
        </p:txBody>
      </p:sp>
      <p:sp>
        <p:nvSpPr>
          <p:cNvPr id="47106" name="Rectangle 2"/>
          <p:cNvSpPr>
            <a:spLocks noGrp="1" noRot="1" noChangeAspect="1" noChangeArrowheads="1" noTextEdit="1"/>
          </p:cNvSpPr>
          <p:nvPr>
            <p:ph type="sldImg"/>
          </p:nvPr>
        </p:nvSpPr>
        <p:spPr>
          <a:xfrm>
            <a:off x="1143000" y="685800"/>
            <a:ext cx="4572000" cy="3429000"/>
          </a:xfrm>
          <a:ln/>
        </p:spPr>
      </p:sp>
      <p:sp>
        <p:nvSpPr>
          <p:cNvPr id="47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862A6DF-0BA4-B64D-B3AF-AE9A39290D9A}" type="slidenum">
              <a:rPr lang="en-US" sz="1200">
                <a:solidFill>
                  <a:prstClr val="black"/>
                </a:solidFill>
              </a:rPr>
              <a:pPr eaLnBrk="1" hangingPunct="1"/>
              <a:t>8</a:t>
            </a:fld>
            <a:endParaRPr lang="en-US" sz="1200">
              <a:solidFill>
                <a:prstClr val="black"/>
              </a:solidFill>
            </a:endParaRPr>
          </a:p>
        </p:txBody>
      </p:sp>
      <p:sp>
        <p:nvSpPr>
          <p:cNvPr id="49154" name="Rectangle 2"/>
          <p:cNvSpPr>
            <a:spLocks noGrp="1" noRot="1" noChangeAspect="1" noChangeArrowheads="1" noTextEdit="1"/>
          </p:cNvSpPr>
          <p:nvPr>
            <p:ph type="sldImg"/>
          </p:nvPr>
        </p:nvSpPr>
        <p:spPr>
          <a:xfrm>
            <a:off x="1143000" y="685800"/>
            <a:ext cx="4572000" cy="3429000"/>
          </a:xfrm>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C08DC-F3EC-BE4D-BC86-167CB809E4CE}" type="slidenum">
              <a:rPr lang="en-US" sz="1200">
                <a:solidFill>
                  <a:prstClr val="black"/>
                </a:solidFill>
              </a:rPr>
              <a:pPr eaLnBrk="1" hangingPunct="1"/>
              <a:t>14</a:t>
            </a:fld>
            <a:endParaRPr lang="en-US" sz="1200">
              <a:solidFill>
                <a:prstClr val="black"/>
              </a:solidFill>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smtClean="0"/>
              <a:t>Services connect the technical infrastructure with the user </a:t>
            </a:r>
            <a:endParaRPr lang="en-GB" dirty="0">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nb-NO" dirty="0" smtClean="0"/>
              <a:t>Pluss 16 faste jobber ved Norsk</a:t>
            </a:r>
            <a:r>
              <a:rPr lang="nb-NO" baseline="0" dirty="0" smtClean="0"/>
              <a:t> Marin Datasenter /IMR!</a:t>
            </a:r>
            <a:endParaRPr lang="nb-NO" dirty="0"/>
          </a:p>
        </p:txBody>
      </p:sp>
      <p:sp>
        <p:nvSpPr>
          <p:cNvPr id="4" name="Slide Number Placeholder 3"/>
          <p:cNvSpPr>
            <a:spLocks noGrp="1"/>
          </p:cNvSpPr>
          <p:nvPr>
            <p:ph type="sldNum" sz="quarter" idx="10"/>
          </p:nvPr>
        </p:nvSpPr>
        <p:spPr/>
        <p:txBody>
          <a:bodyPr/>
          <a:lstStyle/>
          <a:p>
            <a:fld id="{C49E8C22-00AC-4214-B956-F6F3EF5B7FED}" type="slidenum">
              <a:rPr lang="nb-NO" smtClean="0">
                <a:solidFill>
                  <a:prstClr val="black"/>
                </a:solidFill>
                <a:latin typeface="Calibri"/>
              </a:rPr>
              <a:pPr/>
              <a:t>29</a:t>
            </a:fld>
            <a:endParaRPr lang="nb-NO">
              <a:solidFill>
                <a:prstClr val="black"/>
              </a:solidFill>
              <a:latin typeface="Calibri"/>
            </a:endParaRPr>
          </a:p>
        </p:txBody>
      </p:sp>
    </p:spTree>
    <p:extLst>
      <p:ext uri="{BB962C8B-B14F-4D97-AF65-F5344CB8AC3E}">
        <p14:creationId xmlns:p14="http://schemas.microsoft.com/office/powerpoint/2010/main" val="2682653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DC08DC-F3EC-BE4D-BC86-167CB809E4CE}" type="slidenum">
              <a:rPr lang="en-US" sz="1200">
                <a:solidFill>
                  <a:prstClr val="black"/>
                </a:solidFill>
              </a:rPr>
              <a:pPr eaLnBrk="1" hangingPunct="1"/>
              <a:t>34</a:t>
            </a:fld>
            <a:endParaRPr lang="en-US" sz="1200">
              <a:solidFill>
                <a:prstClr val="black"/>
              </a:solidFill>
            </a:endParaRPr>
          </a:p>
        </p:txBody>
      </p:sp>
      <p:sp>
        <p:nvSpPr>
          <p:cNvPr id="26626" name="Rectangle 2"/>
          <p:cNvSpPr>
            <a:spLocks noGrp="1" noRot="1" noChangeAspect="1" noChangeArrowheads="1" noTextEdit="1"/>
          </p:cNvSpPr>
          <p:nvPr>
            <p:ph type="sldImg"/>
          </p:nvPr>
        </p:nvSpPr>
        <p:spPr>
          <a:xfrm>
            <a:off x="1143000" y="685800"/>
            <a:ext cx="4572000" cy="3429000"/>
          </a:xfrm>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GB" dirty="0" smtClean="0">
                <a:latin typeface="+mn-lt"/>
                <a:ea typeface="+mn-ea"/>
                <a:cs typeface="+mn-cs"/>
              </a:rPr>
              <a:t>Consistent</a:t>
            </a:r>
            <a:r>
              <a:rPr lang="en-GB" baseline="0" dirty="0" smtClean="0">
                <a:latin typeface="+mn-lt"/>
                <a:ea typeface="+mn-ea"/>
                <a:cs typeface="+mn-cs"/>
              </a:rPr>
              <a:t> effort is essential for the success</a:t>
            </a:r>
            <a:endParaRPr lang="en-GB" dirty="0">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bin"/><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2.xml"/><Relationship Id="rId7" Type="http://schemas.openxmlformats.org/officeDocument/2006/relationships/image" Target="../media/image7.png"/><Relationship Id="rId2" Type="http://schemas.openxmlformats.org/officeDocument/2006/relationships/tags" Target="../tags/tag2.xml"/><Relationship Id="rId1" Type="http://schemas.openxmlformats.org/officeDocument/2006/relationships/vmlDrawing" Target="../drawings/vmlDrawing2.vml"/><Relationship Id="rId6" Type="http://schemas.openxmlformats.org/officeDocument/2006/relationships/image" Target="../media/image9.jpeg"/><Relationship Id="rId5" Type="http://schemas.openxmlformats.org/officeDocument/2006/relationships/image" Target="../media/image6.emf"/><Relationship Id="rId10" Type="http://schemas.openxmlformats.org/officeDocument/2006/relationships/image" Target="../media/image8.png"/><Relationship Id="rId4" Type="http://schemas.openxmlformats.org/officeDocument/2006/relationships/oleObject" Target="../embeddings/oleObject2.bin"/><Relationship Id="rId9"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6.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4.bin"/><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3.xml"/><Relationship Id="rId7" Type="http://schemas.openxmlformats.org/officeDocument/2006/relationships/image" Target="../media/image7.png"/><Relationship Id="rId2" Type="http://schemas.openxmlformats.org/officeDocument/2006/relationships/tags" Target="../tags/tag5.xml"/><Relationship Id="rId1" Type="http://schemas.openxmlformats.org/officeDocument/2006/relationships/vmlDrawing" Target="../drawings/vmlDrawing5.vml"/><Relationship Id="rId6" Type="http://schemas.openxmlformats.org/officeDocument/2006/relationships/image" Target="../media/image9.jpeg"/><Relationship Id="rId5" Type="http://schemas.openxmlformats.org/officeDocument/2006/relationships/image" Target="../media/image6.emf"/><Relationship Id="rId10" Type="http://schemas.openxmlformats.org/officeDocument/2006/relationships/image" Target="../media/image8.png"/><Relationship Id="rId4" Type="http://schemas.openxmlformats.org/officeDocument/2006/relationships/oleObject" Target="../embeddings/oleObject5.bin"/><Relationship Id="rId9"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6.emf"/><Relationship Id="rId4" Type="http://schemas.openxmlformats.org/officeDocument/2006/relationships/oleObject" Target="../embeddings/oleObject6.bin"/></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4.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vmlDrawing" Target="../drawings/vmlDrawing7.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7.bin"/><Relationship Id="rId9" Type="http://schemas.openxmlformats.org/officeDocument/2006/relationships/image" Target="../media/image8.png"/></Relationships>
</file>

<file path=ppt/slideLayouts/_rels/slideLayout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4.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vmlDrawing" Target="../drawings/vmlDrawing8.vml"/><Relationship Id="rId6" Type="http://schemas.openxmlformats.org/officeDocument/2006/relationships/image" Target="../media/image9.jpeg"/><Relationship Id="rId5" Type="http://schemas.openxmlformats.org/officeDocument/2006/relationships/image" Target="../media/image6.emf"/><Relationship Id="rId10" Type="http://schemas.openxmlformats.org/officeDocument/2006/relationships/image" Target="../media/image8.png"/><Relationship Id="rId4" Type="http://schemas.openxmlformats.org/officeDocument/2006/relationships/oleObject" Target="../embeddings/oleObject8.bin"/><Relationship Id="rId9" Type="http://schemas.openxmlformats.org/officeDocument/2006/relationships/image" Target="../media/image3.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6.emf"/><Relationship Id="rId4" Type="http://schemas.openxmlformats.org/officeDocument/2006/relationships/oleObject" Target="../embeddings/oleObject9.bin"/></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5.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10.vml"/><Relationship Id="rId6" Type="http://schemas.openxmlformats.org/officeDocument/2006/relationships/image" Target="../media/image7.png"/><Relationship Id="rId5" Type="http://schemas.openxmlformats.org/officeDocument/2006/relationships/image" Target="../media/image6.emf"/><Relationship Id="rId4" Type="http://schemas.openxmlformats.org/officeDocument/2006/relationships/oleObject" Target="../embeddings/oleObject10.bin"/><Relationship Id="rId9" Type="http://schemas.openxmlformats.org/officeDocument/2006/relationships/image" Target="../media/image8.png"/></Relationships>
</file>

<file path=ppt/slideLayouts/_rels/slideLayout4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Master" Target="../slideMasters/slideMaster5.xml"/><Relationship Id="rId7" Type="http://schemas.openxmlformats.org/officeDocument/2006/relationships/image" Target="../media/image7.png"/><Relationship Id="rId2" Type="http://schemas.openxmlformats.org/officeDocument/2006/relationships/tags" Target="../tags/tag11.xml"/><Relationship Id="rId1" Type="http://schemas.openxmlformats.org/officeDocument/2006/relationships/vmlDrawing" Target="../drawings/vmlDrawing11.vml"/><Relationship Id="rId6" Type="http://schemas.openxmlformats.org/officeDocument/2006/relationships/image" Target="../media/image9.jpeg"/><Relationship Id="rId5" Type="http://schemas.openxmlformats.org/officeDocument/2006/relationships/image" Target="../media/image6.emf"/><Relationship Id="rId10" Type="http://schemas.openxmlformats.org/officeDocument/2006/relationships/image" Target="../media/image8.png"/><Relationship Id="rId4" Type="http://schemas.openxmlformats.org/officeDocument/2006/relationships/oleObject" Target="../embeddings/oleObject11.bin"/><Relationship Id="rId9"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5.xml"/><Relationship Id="rId2" Type="http://schemas.openxmlformats.org/officeDocument/2006/relationships/tags" Target="../tags/tag12.xml"/><Relationship Id="rId1" Type="http://schemas.openxmlformats.org/officeDocument/2006/relationships/vmlDrawing" Target="../drawings/vmlDrawing12.vml"/><Relationship Id="rId5" Type="http://schemas.openxmlformats.org/officeDocument/2006/relationships/image" Target="../media/image6.emf"/><Relationship Id="rId4" Type="http://schemas.openxmlformats.org/officeDocument/2006/relationships/oleObject" Target="../embeddings/oleObject12.bin"/></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nb-NO" smtClean="0"/>
              <a:t>Click to edit Master title style</a:t>
            </a:r>
            <a:endParaRPr lang="pl-PL"/>
          </a:p>
        </p:txBody>
      </p:sp>
      <p:sp>
        <p:nvSpPr>
          <p:cNvPr id="3" name="Podtytuł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nb-NO" smtClean="0"/>
              <a:t>Click to edit Master subtitle style</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7196E68F-3E2F-A845-A6D1-42A124AAB8CC}" type="slidenum">
              <a:rPr lang="pl-PL"/>
              <a:pPr>
                <a:defRPr/>
              </a:pPr>
              <a:t>‹#›</a:t>
            </a:fld>
            <a:endParaRPr lang="pl-PL"/>
          </a:p>
        </p:txBody>
      </p:sp>
    </p:spTree>
    <p:extLst>
      <p:ext uri="{BB962C8B-B14F-4D97-AF65-F5344CB8AC3E}">
        <p14:creationId xmlns:p14="http://schemas.microsoft.com/office/powerpoint/2010/main" val="3120447053"/>
      </p:ext>
    </p:extLst>
  </p:cSld>
  <p:clrMapOvr>
    <a:masterClrMapping/>
  </p:clrMapOvr>
  <p:transition spd="med">
    <p:strips dir="l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nb-NO" smtClean="0"/>
              <a:t>Click to edit Master title style</a:t>
            </a:r>
            <a:endParaRPr lang="pl-PL"/>
          </a:p>
        </p:txBody>
      </p:sp>
      <p:sp>
        <p:nvSpPr>
          <p:cNvPr id="3" name="Symbol zastępczy tytułu pionowego 2"/>
          <p:cNvSpPr>
            <a:spLocks noGrp="1"/>
          </p:cNvSpPr>
          <p:nvPr>
            <p:ph type="body" orient="vert" idx="1"/>
          </p:nvPr>
        </p:nvSpPr>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E7E80A13-6478-264C-948A-86B1C6285DD9}" type="slidenum">
              <a:rPr lang="pl-PL"/>
              <a:pPr>
                <a:defRPr/>
              </a:pPr>
              <a:t>‹#›</a:t>
            </a:fld>
            <a:endParaRPr lang="pl-PL"/>
          </a:p>
        </p:txBody>
      </p:sp>
    </p:spTree>
    <p:extLst>
      <p:ext uri="{BB962C8B-B14F-4D97-AF65-F5344CB8AC3E}">
        <p14:creationId xmlns:p14="http://schemas.microsoft.com/office/powerpoint/2010/main" val="324097053"/>
      </p:ext>
    </p:extLst>
  </p:cSld>
  <p:clrMapOvr>
    <a:masterClrMapping/>
  </p:clrMapOvr>
  <p:transition spd="med">
    <p:strips dir="l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nb-NO" smtClean="0"/>
              <a:t>Click to edit Master title style</a:t>
            </a:r>
            <a:endParaRPr lang="pl-PL"/>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01C3CDBB-71E4-6D4B-9437-FB01D145DFD9}" type="slidenum">
              <a:rPr lang="pl-PL"/>
              <a:pPr>
                <a:defRPr/>
              </a:pPr>
              <a:t>‹#›</a:t>
            </a:fld>
            <a:endParaRPr lang="pl-PL"/>
          </a:p>
        </p:txBody>
      </p:sp>
    </p:spTree>
    <p:extLst>
      <p:ext uri="{BB962C8B-B14F-4D97-AF65-F5344CB8AC3E}">
        <p14:creationId xmlns:p14="http://schemas.microsoft.com/office/powerpoint/2010/main" val="1267802762"/>
      </p:ext>
    </p:extLst>
  </p:cSld>
  <p:clrMapOvr>
    <a:masterClrMapping/>
  </p:clrMapOvr>
  <p:transition spd="med">
    <p:strips dir="l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6" name="Picture 6" descr="GCProject-white-CMJN.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31750"/>
            <a:ext cx="3176588" cy="1360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itle 10"/>
          <p:cNvSpPr>
            <a:spLocks noGrp="1"/>
          </p:cNvSpPr>
          <p:nvPr>
            <p:ph type="title"/>
          </p:nvPr>
        </p:nvSpPr>
        <p:spPr>
          <a:xfrm>
            <a:off x="558063" y="1934633"/>
            <a:ext cx="8229600" cy="1143000"/>
          </a:xfrm>
        </p:spPr>
        <p:txBody>
          <a:bodyPr/>
          <a:lstStyle>
            <a:lvl1pPr>
              <a:defRPr b="0">
                <a:latin typeface="Arial Narrow"/>
                <a:cs typeface="Arial Narrow"/>
              </a:defRPr>
            </a:lvl1pPr>
          </a:lstStyle>
          <a:p>
            <a:r>
              <a:rPr lang="nb-NO" smtClean="0"/>
              <a:t>Click to edit Master title style</a:t>
            </a:r>
            <a:endParaRPr lang="en-US" dirty="0"/>
          </a:p>
        </p:txBody>
      </p:sp>
      <p:sp>
        <p:nvSpPr>
          <p:cNvPr id="17" name="Text Placeholder 16"/>
          <p:cNvSpPr>
            <a:spLocks noGrp="1"/>
          </p:cNvSpPr>
          <p:nvPr>
            <p:ph type="body" sz="quarter" idx="10"/>
          </p:nvPr>
        </p:nvSpPr>
        <p:spPr>
          <a:xfrm>
            <a:off x="2175726" y="5781121"/>
            <a:ext cx="4994275" cy="558800"/>
          </a:xfrm>
        </p:spPr>
        <p:txBody>
          <a:bodyPr/>
          <a:lstStyle>
            <a:lvl1pPr marL="0" indent="0" algn="ctr" defTabSz="457200" rtl="0" eaLnBrk="1" latinLnBrk="0" hangingPunct="1">
              <a:buNone/>
              <a:defRPr lang="en-GB" sz="16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nb-NO" smtClean="0"/>
              <a:t>Click to edit Master text styles</a:t>
            </a:r>
          </a:p>
        </p:txBody>
      </p:sp>
      <p:sp>
        <p:nvSpPr>
          <p:cNvPr id="20" name="Text Placeholder 19"/>
          <p:cNvSpPr>
            <a:spLocks noGrp="1"/>
          </p:cNvSpPr>
          <p:nvPr>
            <p:ph type="body" sz="quarter" idx="11"/>
          </p:nvPr>
        </p:nvSpPr>
        <p:spPr>
          <a:xfrm>
            <a:off x="3176645" y="2930241"/>
            <a:ext cx="2992437" cy="2211388"/>
          </a:xfrm>
        </p:spPr>
        <p:txBody>
          <a:bodyPr/>
          <a:lstStyle>
            <a:lvl1pPr marL="0" indent="0" algn="ctr">
              <a:buFontTx/>
              <a:buNone/>
              <a:defRPr sz="13000">
                <a:latin typeface="Arial Narrow"/>
                <a:cs typeface="Arial Narrow"/>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b-NO" smtClean="0"/>
              <a:t>Click to edit Master text styles</a:t>
            </a:r>
          </a:p>
        </p:txBody>
      </p:sp>
      <p:sp>
        <p:nvSpPr>
          <p:cNvPr id="21" name="Text Placeholder 16"/>
          <p:cNvSpPr>
            <a:spLocks noGrp="1"/>
          </p:cNvSpPr>
          <p:nvPr>
            <p:ph type="body" sz="quarter" idx="12"/>
          </p:nvPr>
        </p:nvSpPr>
        <p:spPr>
          <a:xfrm>
            <a:off x="2175726" y="6087164"/>
            <a:ext cx="4994275" cy="386742"/>
          </a:xfrm>
        </p:spPr>
        <p:txBody>
          <a:bodyPr>
            <a:normAutofit/>
          </a:bodyPr>
          <a:lstStyle>
            <a:lvl1pPr marL="0" indent="0" algn="ctr" defTabSz="457200" rtl="0" eaLnBrk="1" latinLnBrk="0" hangingPunct="1">
              <a:buNone/>
              <a:defRPr lang="en-GB" sz="1000" kern="1200" dirty="0" smtClean="0">
                <a:solidFill>
                  <a:schemeClr val="tx1"/>
                </a:solidFill>
                <a:latin typeface="Arial Narrow"/>
                <a:ea typeface="ＭＳ Ｐゴシック" pitchFamily="34" charset="-128"/>
                <a:cs typeface="Arial Narrow"/>
              </a:defRPr>
            </a:lvl1pPr>
            <a:lvl2pPr marL="457200" indent="0" algn="ctr">
              <a:buFontTx/>
              <a:buNone/>
              <a:defRPr sz="1000">
                <a:latin typeface="Arial Narrow"/>
                <a:cs typeface="Arial Narrow"/>
              </a:defRPr>
            </a:lvl2pPr>
            <a:lvl3pPr algn="ctr">
              <a:defRPr/>
            </a:lvl3pPr>
            <a:lvl4pPr algn="ctr">
              <a:defRPr/>
            </a:lvl4pPr>
            <a:lvl5pPr algn="ctr">
              <a:defRPr/>
            </a:lvl5pPr>
          </a:lstStyle>
          <a:p>
            <a:pPr lvl="0"/>
            <a:r>
              <a:rPr lang="nb-NO" smtClean="0"/>
              <a:t>Click to edit Master text styles</a:t>
            </a:r>
          </a:p>
        </p:txBody>
      </p:sp>
    </p:spTree>
    <p:extLst>
      <p:ext uri="{BB962C8B-B14F-4D97-AF65-F5344CB8AC3E}">
        <p14:creationId xmlns:p14="http://schemas.microsoft.com/office/powerpoint/2010/main" val="3306704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Blank">
    <p:spTree>
      <p:nvGrpSpPr>
        <p:cNvPr id="1" name=""/>
        <p:cNvGrpSpPr/>
        <p:nvPr/>
      </p:nvGrpSpPr>
      <p:grpSpPr>
        <a:xfrm>
          <a:off x="0" y="0"/>
          <a:ext cx="0" cy="0"/>
          <a:chOff x="0" y="0"/>
          <a:chExt cx="0" cy="0"/>
        </a:xfrm>
      </p:grpSpPr>
      <p:pic>
        <p:nvPicPr>
          <p:cNvPr id="4" name="Picture 6" descr="GCProject-white-CMJN.jpg"/>
          <p:cNvPicPr>
            <a:picLocks noChangeAspect="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0" y="0"/>
            <a:ext cx="1741488" cy="746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5" name="Straight Connector 4"/>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nb-NO" smtClean="0"/>
              <a:t>Click to edit Master title style</a:t>
            </a:r>
            <a:endParaRPr lang="en-US" dirty="0"/>
          </a:p>
        </p:txBody>
      </p:sp>
      <p:sp>
        <p:nvSpPr>
          <p:cNvPr id="7" name="Text Placeholder 2"/>
          <p:cNvSpPr>
            <a:spLocks noGrp="1"/>
          </p:cNvSpPr>
          <p:nvPr>
            <p:ph type="body" sz="quarter" idx="12"/>
          </p:nvPr>
        </p:nvSpPr>
        <p:spPr>
          <a:xfrm>
            <a:off x="189275" y="6242539"/>
            <a:ext cx="8765451" cy="552416"/>
          </a:xfrm>
        </p:spPr>
        <p:txBody>
          <a:bodyPr anchor="b">
            <a:normAutofit/>
          </a:bodyPr>
          <a:lstStyle>
            <a:lvl1pPr marL="0" indent="0" algn="ctr">
              <a:buNone/>
              <a:defRPr sz="1800">
                <a:latin typeface="Arial Narrow"/>
                <a:cs typeface="Arial Narrow"/>
              </a:defRPr>
            </a:lvl1pPr>
            <a:lvl3pPr marL="914400" indent="0">
              <a:buNone/>
              <a:defRPr/>
            </a:lvl3pPr>
          </a:lstStyle>
          <a:p>
            <a:pPr lvl="0"/>
            <a:r>
              <a:rPr lang="nb-NO" smtClean="0"/>
              <a:t>Click to edit Master text styles</a:t>
            </a:r>
          </a:p>
        </p:txBody>
      </p:sp>
    </p:spTree>
    <p:extLst>
      <p:ext uri="{BB962C8B-B14F-4D97-AF65-F5344CB8AC3E}">
        <p14:creationId xmlns:p14="http://schemas.microsoft.com/office/powerpoint/2010/main" val="3196590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532515755"/>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1065"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91" y="1589"/>
                        <a:ext cx="1587" cy="1587"/>
                      </a:xfrm>
                      <a:prstGeom prst="rect">
                        <a:avLst/>
                      </a:prstGeom>
                    </p:spPr>
                  </p:pic>
                </p:oleObj>
              </mc:Fallback>
            </mc:AlternateContent>
          </a:graphicData>
        </a:graphic>
      </p:graphicFrame>
      <p:sp>
        <p:nvSpPr>
          <p:cNvPr id="9" name="Rektangel 8"/>
          <p:cNvSpPr/>
          <p:nvPr userDrawn="1"/>
        </p:nvSpPr>
        <p:spPr>
          <a:xfrm>
            <a:off x="377" y="3607651"/>
            <a:ext cx="9142868" cy="2635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latin typeface="Arial"/>
            </a:endParaRPr>
          </a:p>
        </p:txBody>
      </p:sp>
      <p:sp>
        <p:nvSpPr>
          <p:cNvPr id="2" name="Tittel 1"/>
          <p:cNvSpPr>
            <a:spLocks noGrp="1"/>
          </p:cNvSpPr>
          <p:nvPr>
            <p:ph type="ctrTitle"/>
          </p:nvPr>
        </p:nvSpPr>
        <p:spPr>
          <a:xfrm>
            <a:off x="540068" y="4293101"/>
            <a:ext cx="7772400" cy="692497"/>
          </a:xfrm>
        </p:spPr>
        <p:txBody>
          <a:bodyPr anchor="t" anchorCtr="0"/>
          <a:lstStyle>
            <a:lvl1pPr algn="l">
              <a:defRPr sz="4500">
                <a:solidFill>
                  <a:schemeClr val="tx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4100735"/>
            <a:ext cx="7772400" cy="192360"/>
          </a:xfrm>
        </p:spPr>
        <p:txBody>
          <a:bodyPr wrap="square" anchor="b" anchorCtr="0">
            <a:spAutoFit/>
          </a:bodyPr>
          <a:lstStyle>
            <a:lvl1pPr marL="0" indent="0" algn="l">
              <a:buNone/>
              <a:defRPr sz="125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85" y="6150926"/>
            <a:ext cx="9143245" cy="707079"/>
          </a:xfrm>
          <a:prstGeom prst="rect">
            <a:avLst/>
          </a:prstGeom>
        </p:spPr>
      </p:pic>
      <p:pic>
        <p:nvPicPr>
          <p:cNvPr id="8" name="Bilde 7"/>
          <p:cNvPicPr>
            <a:picLocks noChangeAspect="1"/>
          </p:cNvPicPr>
          <p:nvPr userDrawn="1"/>
        </p:nvPicPr>
        <p:blipFill rotWithShape="1">
          <a:blip r:embed="rId7" cstate="email">
            <a:extLst>
              <a:ext uri="{28A0092B-C50C-407E-A947-70E740481C1C}">
                <a14:useLocalDpi xmlns:a14="http://schemas.microsoft.com/office/drawing/2010/main" val="0"/>
              </a:ext>
            </a:extLst>
          </a:blip>
          <a:srcRect b="31517"/>
          <a:stretch/>
        </p:blipFill>
        <p:spPr>
          <a:xfrm>
            <a:off x="8" y="1"/>
            <a:ext cx="9143245" cy="275507"/>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12"/>
            <a:ext cx="1481206" cy="377921"/>
          </a:xfrm>
          <a:prstGeom prst="rect">
            <a:avLst/>
          </a:prstGeom>
        </p:spPr>
      </p:pic>
      <p:sp>
        <p:nvSpPr>
          <p:cNvPr id="17" name="Plassholder for bunntekst 16"/>
          <p:cNvSpPr>
            <a:spLocks noGrp="1"/>
          </p:cNvSpPr>
          <p:nvPr>
            <p:ph type="ftr" sz="quarter" idx="12"/>
          </p:nvPr>
        </p:nvSpPr>
        <p:spPr>
          <a:xfrm>
            <a:off x="540076" y="6518975"/>
            <a:ext cx="4248531"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5047826" y="6425223"/>
            <a:ext cx="4096174" cy="432780"/>
          </a:xfrm>
          <a:prstGeom prst="rect">
            <a:avLst/>
          </a:prstGeom>
        </p:spPr>
      </p:pic>
    </p:spTree>
    <p:extLst>
      <p:ext uri="{BB962C8B-B14F-4D97-AF65-F5344CB8AC3E}">
        <p14:creationId xmlns:p14="http://schemas.microsoft.com/office/powerpoint/2010/main" val="274037034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rgbClr val="CED0D3"/>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1166463798"/>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2089"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91" y="1589"/>
                        <a:ext cx="1587" cy="1587"/>
                      </a:xfrm>
                      <a:prstGeom prst="rect">
                        <a:avLst/>
                      </a:prstGeom>
                    </p:spPr>
                  </p:pic>
                </p:oleObj>
              </mc:Fallback>
            </mc:AlternateContent>
          </a:graphicData>
        </a:graphic>
      </p:graphicFrame>
      <p:pic>
        <p:nvPicPr>
          <p:cNvPr id="11" name="Bild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75163"/>
            <a:ext cx="9144000" cy="6016752"/>
          </a:xfrm>
          <a:prstGeom prst="rect">
            <a:avLst/>
          </a:prstGeom>
        </p:spPr>
      </p:pic>
      <p:sp>
        <p:nvSpPr>
          <p:cNvPr id="2" name="Tittel 1"/>
          <p:cNvSpPr>
            <a:spLocks noGrp="1"/>
          </p:cNvSpPr>
          <p:nvPr>
            <p:ph type="ctrTitle"/>
          </p:nvPr>
        </p:nvSpPr>
        <p:spPr>
          <a:xfrm>
            <a:off x="540068" y="2720985"/>
            <a:ext cx="7772400" cy="692497"/>
          </a:xfrm>
        </p:spPr>
        <p:txBody>
          <a:bodyPr anchor="t" anchorCtr="0"/>
          <a:lstStyle>
            <a:lvl1pPr algn="l">
              <a:defRPr sz="45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2528619"/>
            <a:ext cx="7772400" cy="192360"/>
          </a:xfrm>
        </p:spPr>
        <p:txBody>
          <a:bodyPr wrap="square" anchor="b" anchorCtr="0">
            <a:spAutoFit/>
          </a:bodyPr>
          <a:lstStyle>
            <a:lvl1pPr marL="0" indent="0" algn="l">
              <a:buNone/>
              <a:defRPr sz="125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385" y="6150926"/>
            <a:ext cx="9143245" cy="707079"/>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12"/>
            <a:ext cx="1481206" cy="377921"/>
          </a:xfrm>
          <a:prstGeom prst="rect">
            <a:avLst/>
          </a:prstGeom>
        </p:spPr>
      </p:pic>
      <p:pic>
        <p:nvPicPr>
          <p:cNvPr id="12" name="Bilde 11"/>
          <p:cNvPicPr>
            <a:picLocks noChangeAspect="1"/>
          </p:cNvPicPr>
          <p:nvPr userDrawn="1"/>
        </p:nvPicPr>
        <p:blipFill rotWithShape="1">
          <a:blip r:embed="rId9" cstate="email">
            <a:extLst>
              <a:ext uri="{28A0092B-C50C-407E-A947-70E740481C1C}">
                <a14:useLocalDpi xmlns:a14="http://schemas.microsoft.com/office/drawing/2010/main" val="0"/>
              </a:ext>
            </a:extLst>
          </a:blip>
          <a:srcRect b="31517"/>
          <a:stretch/>
        </p:blipFill>
        <p:spPr>
          <a:xfrm>
            <a:off x="8" y="1"/>
            <a:ext cx="9143245" cy="275507"/>
          </a:xfrm>
          <a:prstGeom prst="rect">
            <a:avLst/>
          </a:prstGeom>
        </p:spPr>
      </p:pic>
      <p:sp>
        <p:nvSpPr>
          <p:cNvPr id="17" name="Plassholder for bunntekst 16"/>
          <p:cNvSpPr>
            <a:spLocks noGrp="1"/>
          </p:cNvSpPr>
          <p:nvPr>
            <p:ph type="ftr" sz="quarter" idx="11"/>
          </p:nvPr>
        </p:nvSpPr>
        <p:spPr>
          <a:xfrm>
            <a:off x="540068" y="6518975"/>
            <a:ext cx="4247956"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047826" y="6425223"/>
            <a:ext cx="4096174" cy="432780"/>
          </a:xfrm>
          <a:prstGeom prst="rect">
            <a:avLst/>
          </a:prstGeom>
        </p:spPr>
      </p:pic>
    </p:spTree>
    <p:extLst>
      <p:ext uri="{BB962C8B-B14F-4D97-AF65-F5344CB8AC3E}">
        <p14:creationId xmlns:p14="http://schemas.microsoft.com/office/powerpoint/2010/main" val="25034822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Plassholder for lysbildenummer 5"/>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Tree>
    <p:extLst>
      <p:ext uri="{BB962C8B-B14F-4D97-AF65-F5344CB8AC3E}">
        <p14:creationId xmlns:p14="http://schemas.microsoft.com/office/powerpoint/2010/main" val="22383552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084699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tel og 3 innholdsdeler [#1]">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4644068" y="4122775"/>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0114437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tel og 3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5"/>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4114146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nb-NO" smtClean="0"/>
              <a:t>Click to edit Master title style</a:t>
            </a:r>
            <a:endParaRPr lang="pl-PL"/>
          </a:p>
        </p:txBody>
      </p:sp>
      <p:sp>
        <p:nvSpPr>
          <p:cNvPr id="3" name="Symbol zastępczy zawartości 2"/>
          <p:cNvSpPr>
            <a:spLocks noGrp="1"/>
          </p:cNvSpPr>
          <p:nvPr>
            <p:ph idx="1"/>
          </p:nvPr>
        </p:nvSpPr>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9FCA6A94-459A-AC44-A2C9-E17C103B2699}" type="slidenum">
              <a:rPr lang="pl-PL"/>
              <a:pPr>
                <a:defRPr/>
              </a:pPr>
              <a:t>‹#›</a:t>
            </a:fld>
            <a:endParaRPr lang="pl-PL"/>
          </a:p>
        </p:txBody>
      </p:sp>
    </p:spTree>
    <p:extLst>
      <p:ext uri="{BB962C8B-B14F-4D97-AF65-F5344CB8AC3E}">
        <p14:creationId xmlns:p14="http://schemas.microsoft.com/office/powerpoint/2010/main" val="2199474946"/>
      </p:ext>
    </p:extLst>
  </p:cSld>
  <p:clrMapOvr>
    <a:masterClrMapping/>
  </p:clrMapOvr>
  <p:transition spd="med">
    <p:strips dir="ld"/>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tel og 3 innholdsdeler [#3]">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5"/>
            <a:ext cx="8064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2126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tel og 3 innholdsdeler [#4]">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5"/>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Plassholder for innhold 2"/>
          <p:cNvSpPr>
            <a:spLocks noGrp="1"/>
          </p:cNvSpPr>
          <p:nvPr>
            <p:ph idx="15"/>
          </p:nvPr>
        </p:nvSpPr>
        <p:spPr>
          <a:xfrm>
            <a:off x="4645211" y="4122775"/>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867346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219886865"/>
              </p:ext>
            </p:extLst>
          </p:nvPr>
        </p:nvGraphicFramePr>
        <p:xfrm>
          <a:off x="1591" y="1589"/>
          <a:ext cx="1587" cy="1587"/>
        </p:xfrm>
        <a:graphic>
          <a:graphicData uri="http://schemas.openxmlformats.org/presentationml/2006/ole">
            <mc:AlternateContent xmlns:mc="http://schemas.openxmlformats.org/markup-compatibility/2006">
              <mc:Choice xmlns:v="urn:schemas-microsoft-com:vml" Requires="v">
                <p:oleObj spid="_x0000_s3113"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91" y="1589"/>
                        <a:ext cx="1587" cy="1587"/>
                      </a:xfrm>
                      <a:prstGeom prst="rect">
                        <a:avLst/>
                      </a:prstGeom>
                    </p:spPr>
                  </p:pic>
                </p:oleObj>
              </mc:Fallback>
            </mc:AlternateContent>
          </a:graphicData>
        </a:graphic>
      </p:graphicFrame>
      <p:sp>
        <p:nvSpPr>
          <p:cNvPr id="2" name="Tittel 1"/>
          <p:cNvSpPr>
            <a:spLocks noGrp="1"/>
          </p:cNvSpPr>
          <p:nvPr>
            <p:ph type="title"/>
          </p:nvPr>
        </p:nvSpPr>
        <p:spPr/>
        <p:txBody>
          <a:bodyPr/>
          <a:lstStyle>
            <a:lvl1pPr>
              <a:defRPr/>
            </a:lvl1pPr>
          </a:lstStyle>
          <a:p>
            <a:r>
              <a:rPr lang="en-US" smtClean="0"/>
              <a:t>Click to edit Master title style</a:t>
            </a:r>
            <a:endParaRPr lang="nb-NO"/>
          </a:p>
        </p:txBody>
      </p:sp>
      <p:sp>
        <p:nvSpPr>
          <p:cNvPr id="3" name="Plassholder for tekst 2"/>
          <p:cNvSpPr>
            <a:spLocks noGrp="1"/>
          </p:cNvSpPr>
          <p:nvPr>
            <p:ph type="body" idx="1"/>
          </p:nvPr>
        </p:nvSpPr>
        <p:spPr>
          <a:xfrm>
            <a:off x="543516" y="1935883"/>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ssholder for lysbildenummer 8"/>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13" name="Plassholder for innhold 2"/>
          <p:cNvSpPr>
            <a:spLocks noGrp="1"/>
          </p:cNvSpPr>
          <p:nvPr>
            <p:ph idx="13"/>
          </p:nvPr>
        </p:nvSpPr>
        <p:spPr>
          <a:xfrm>
            <a:off x="540068" y="2590805"/>
            <a:ext cx="3960000" cy="3601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14" name="Plassholder for tekst 2"/>
          <p:cNvSpPr>
            <a:spLocks noGrp="1"/>
          </p:cNvSpPr>
          <p:nvPr>
            <p:ph type="body" idx="14"/>
          </p:nvPr>
        </p:nvSpPr>
        <p:spPr>
          <a:xfrm>
            <a:off x="4647516" y="1935883"/>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Plassholder for innhold 2"/>
          <p:cNvSpPr>
            <a:spLocks noGrp="1"/>
          </p:cNvSpPr>
          <p:nvPr>
            <p:ph idx="15"/>
          </p:nvPr>
        </p:nvSpPr>
        <p:spPr>
          <a:xfrm>
            <a:off x="4644068" y="2590805"/>
            <a:ext cx="3960000" cy="3601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86816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cxnSp>
        <p:nvCxnSpPr>
          <p:cNvPr id="6" name="Rett linje 5"/>
          <p:cNvCxnSpPr/>
          <p:nvPr userDrawn="1"/>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7" name="Bild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8" y="6"/>
            <a:ext cx="9143245" cy="402303"/>
          </a:xfrm>
          <a:prstGeom prst="rect">
            <a:avLst/>
          </a:prstGeom>
        </p:spPr>
      </p:pic>
      <p:pic>
        <p:nvPicPr>
          <p:cNvPr id="8" name="Bild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068" y="275512"/>
            <a:ext cx="1481206" cy="377921"/>
          </a:xfrm>
          <a:prstGeom prst="rect">
            <a:avLst/>
          </a:prstGeom>
        </p:spPr>
      </p:pic>
      <p:pic>
        <p:nvPicPr>
          <p:cNvPr id="9" name="Bild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352078"/>
            <a:ext cx="3949882" cy="505927"/>
          </a:xfrm>
          <a:prstGeom prst="rect">
            <a:avLst/>
          </a:prstGeom>
        </p:spPr>
      </p:pic>
    </p:spTree>
    <p:extLst>
      <p:ext uri="{BB962C8B-B14F-4D97-AF65-F5344CB8AC3E}">
        <p14:creationId xmlns:p14="http://schemas.microsoft.com/office/powerpoint/2010/main" val="2394498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71416040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4136"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9" name="Rektangel 8"/>
          <p:cNvSpPr/>
          <p:nvPr userDrawn="1"/>
        </p:nvSpPr>
        <p:spPr>
          <a:xfrm>
            <a:off x="378" y="3607651"/>
            <a:ext cx="9142868" cy="2635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latin typeface="Arial"/>
            </a:endParaRPr>
          </a:p>
        </p:txBody>
      </p:sp>
      <p:sp>
        <p:nvSpPr>
          <p:cNvPr id="2" name="Tittel 1"/>
          <p:cNvSpPr>
            <a:spLocks noGrp="1"/>
          </p:cNvSpPr>
          <p:nvPr>
            <p:ph type="ctrTitle"/>
          </p:nvPr>
        </p:nvSpPr>
        <p:spPr>
          <a:xfrm>
            <a:off x="540068" y="4293098"/>
            <a:ext cx="7772400" cy="692497"/>
          </a:xfrm>
        </p:spPr>
        <p:txBody>
          <a:bodyPr anchor="t" anchorCtr="0"/>
          <a:lstStyle>
            <a:lvl1pPr algn="l">
              <a:defRPr sz="4500">
                <a:solidFill>
                  <a:schemeClr val="tx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4100735"/>
            <a:ext cx="7772400" cy="192360"/>
          </a:xfrm>
        </p:spPr>
        <p:txBody>
          <a:bodyPr wrap="square" anchor="b" anchorCtr="0">
            <a:spAutoFit/>
          </a:bodyPr>
          <a:lstStyle>
            <a:lvl1pPr marL="0" indent="0" algn="l">
              <a:buNone/>
              <a:defRPr sz="125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8" name="Bilde 7"/>
          <p:cNvPicPr>
            <a:picLocks noChangeAspect="1"/>
          </p:cNvPicPr>
          <p:nvPr userDrawn="1"/>
        </p:nvPicPr>
        <p:blipFill rotWithShape="1">
          <a:blip r:embed="rId7"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sp>
        <p:nvSpPr>
          <p:cNvPr id="17" name="Plassholder for bunntekst 16"/>
          <p:cNvSpPr>
            <a:spLocks noGrp="1"/>
          </p:cNvSpPr>
          <p:nvPr>
            <p:ph type="ftr" sz="quarter" idx="12"/>
          </p:nvPr>
        </p:nvSpPr>
        <p:spPr>
          <a:xfrm>
            <a:off x="540068" y="6518975"/>
            <a:ext cx="4248531"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31252284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rgbClr val="CED0D3"/>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324923049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5160"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pic>
        <p:nvPicPr>
          <p:cNvPr id="11" name="Bild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75162"/>
            <a:ext cx="9144000" cy="6016752"/>
          </a:xfrm>
          <a:prstGeom prst="rect">
            <a:avLst/>
          </a:prstGeom>
        </p:spPr>
      </p:pic>
      <p:sp>
        <p:nvSpPr>
          <p:cNvPr id="2" name="Tittel 1"/>
          <p:cNvSpPr>
            <a:spLocks noGrp="1"/>
          </p:cNvSpPr>
          <p:nvPr>
            <p:ph type="ctrTitle"/>
          </p:nvPr>
        </p:nvSpPr>
        <p:spPr>
          <a:xfrm>
            <a:off x="540068" y="2720982"/>
            <a:ext cx="7772400" cy="692497"/>
          </a:xfrm>
        </p:spPr>
        <p:txBody>
          <a:bodyPr anchor="t" anchorCtr="0"/>
          <a:lstStyle>
            <a:lvl1pPr algn="l">
              <a:defRPr sz="45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2528619"/>
            <a:ext cx="7772400" cy="192360"/>
          </a:xfrm>
        </p:spPr>
        <p:txBody>
          <a:bodyPr wrap="square" anchor="b" anchorCtr="0">
            <a:spAutoFit/>
          </a:bodyPr>
          <a:lstStyle>
            <a:lvl1pPr marL="0" indent="0" algn="l">
              <a:buNone/>
              <a:defRPr sz="125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12" name="Bilde 11"/>
          <p:cNvPicPr>
            <a:picLocks noChangeAspect="1"/>
          </p:cNvPicPr>
          <p:nvPr userDrawn="1"/>
        </p:nvPicPr>
        <p:blipFill rotWithShape="1">
          <a:blip r:embed="rId9"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sp>
        <p:nvSpPr>
          <p:cNvPr id="17" name="Plassholder for bunntekst 16"/>
          <p:cNvSpPr>
            <a:spLocks noGrp="1"/>
          </p:cNvSpPr>
          <p:nvPr>
            <p:ph type="ftr" sz="quarter" idx="11"/>
          </p:nvPr>
        </p:nvSpPr>
        <p:spPr>
          <a:xfrm>
            <a:off x="540069" y="6518975"/>
            <a:ext cx="4247956"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2310685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Plassholder for lysbildenummer 5"/>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Tree>
    <p:extLst>
      <p:ext uri="{BB962C8B-B14F-4D97-AF65-F5344CB8AC3E}">
        <p14:creationId xmlns:p14="http://schemas.microsoft.com/office/powerpoint/2010/main" val="22960710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22225259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tel og 3 innholdsdeler [#1]">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4644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1016615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 og 3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0876285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nb-NO" smtClean="0"/>
              <a:t>Click to edit Master title style</a:t>
            </a:r>
            <a:endParaRPr lang="pl-PL"/>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nb-NO"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pl-PL"/>
          </a:p>
        </p:txBody>
      </p:sp>
      <p:sp>
        <p:nvSpPr>
          <p:cNvPr id="5" name="Rectangle 5"/>
          <p:cNvSpPr>
            <a:spLocks noGrp="1" noChangeArrowheads="1"/>
          </p:cNvSpPr>
          <p:nvPr>
            <p:ph type="ftr" sz="quarter" idx="11"/>
          </p:nvPr>
        </p:nvSpPr>
        <p:spPr>
          <a:ln/>
        </p:spPr>
        <p:txBody>
          <a:bodyPr/>
          <a:lstStyle>
            <a:lvl1pPr>
              <a:defRPr/>
            </a:lvl1pPr>
          </a:lstStyle>
          <a:p>
            <a:pPr>
              <a:defRPr/>
            </a:pPr>
            <a:endParaRPr lang="pl-PL"/>
          </a:p>
        </p:txBody>
      </p:sp>
      <p:sp>
        <p:nvSpPr>
          <p:cNvPr id="6" name="Rectangle 6"/>
          <p:cNvSpPr>
            <a:spLocks noGrp="1" noChangeArrowheads="1"/>
          </p:cNvSpPr>
          <p:nvPr>
            <p:ph type="sldNum" sz="quarter" idx="12"/>
          </p:nvPr>
        </p:nvSpPr>
        <p:spPr>
          <a:ln/>
        </p:spPr>
        <p:txBody>
          <a:bodyPr/>
          <a:lstStyle>
            <a:lvl1pPr>
              <a:defRPr/>
            </a:lvl1pPr>
          </a:lstStyle>
          <a:p>
            <a:pPr>
              <a:defRPr/>
            </a:pPr>
            <a:fld id="{EC1E3F5E-FFFA-FD47-9535-EAE09E642762}" type="slidenum">
              <a:rPr lang="pl-PL"/>
              <a:pPr>
                <a:defRPr/>
              </a:pPr>
              <a:t>‹#›</a:t>
            </a:fld>
            <a:endParaRPr lang="pl-PL"/>
          </a:p>
        </p:txBody>
      </p:sp>
    </p:spTree>
    <p:extLst>
      <p:ext uri="{BB962C8B-B14F-4D97-AF65-F5344CB8AC3E}">
        <p14:creationId xmlns:p14="http://schemas.microsoft.com/office/powerpoint/2010/main" val="1780496180"/>
      </p:ext>
    </p:extLst>
  </p:cSld>
  <p:clrMapOvr>
    <a:masterClrMapping/>
  </p:clrMapOvr>
  <p:transition spd="med">
    <p:strips dir="ld"/>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3 innholdsdeler [#3]">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8064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848988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tel og 3 innholdsdeler [#4]">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Plassholder for innhold 2"/>
          <p:cNvSpPr>
            <a:spLocks noGrp="1"/>
          </p:cNvSpPr>
          <p:nvPr>
            <p:ph idx="15"/>
          </p:nvPr>
        </p:nvSpPr>
        <p:spPr>
          <a:xfrm>
            <a:off x="4645211"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137825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2575934679"/>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6184"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tel 1"/>
          <p:cNvSpPr>
            <a:spLocks noGrp="1"/>
          </p:cNvSpPr>
          <p:nvPr>
            <p:ph type="title"/>
          </p:nvPr>
        </p:nvSpPr>
        <p:spPr/>
        <p:txBody>
          <a:bodyPr/>
          <a:lstStyle>
            <a:lvl1pPr>
              <a:defRPr/>
            </a:lvl1pPr>
          </a:lstStyle>
          <a:p>
            <a:r>
              <a:rPr lang="en-US" smtClean="0"/>
              <a:t>Click to edit Master title style</a:t>
            </a:r>
            <a:endParaRPr lang="nb-NO"/>
          </a:p>
        </p:txBody>
      </p:sp>
      <p:sp>
        <p:nvSpPr>
          <p:cNvPr id="3" name="Plassholder for tekst 2"/>
          <p:cNvSpPr>
            <a:spLocks noGrp="1"/>
          </p:cNvSpPr>
          <p:nvPr>
            <p:ph type="body" idx="1"/>
          </p:nvPr>
        </p:nvSpPr>
        <p:spPr>
          <a:xfrm>
            <a:off x="543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ssholder for lysbildenummer 8"/>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13" name="Plassholder for innhold 2"/>
          <p:cNvSpPr>
            <a:spLocks noGrp="1"/>
          </p:cNvSpPr>
          <p:nvPr>
            <p:ph idx="13"/>
          </p:nvPr>
        </p:nvSpPr>
        <p:spPr>
          <a:xfrm>
            <a:off x="540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14" name="Plassholder for tekst 2"/>
          <p:cNvSpPr>
            <a:spLocks noGrp="1"/>
          </p:cNvSpPr>
          <p:nvPr>
            <p:ph type="body" idx="14"/>
          </p:nvPr>
        </p:nvSpPr>
        <p:spPr>
          <a:xfrm>
            <a:off x="4647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Plassholder for innhold 2"/>
          <p:cNvSpPr>
            <a:spLocks noGrp="1"/>
          </p:cNvSpPr>
          <p:nvPr>
            <p:ph idx="15"/>
          </p:nvPr>
        </p:nvSpPr>
        <p:spPr>
          <a:xfrm>
            <a:off x="4644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0677969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cxnSp>
        <p:nvCxnSpPr>
          <p:cNvPr id="6" name="Rett linje 5"/>
          <p:cNvCxnSpPr/>
          <p:nvPr userDrawn="1"/>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7" name="Bild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
            <a:ext cx="9143245" cy="402303"/>
          </a:xfrm>
          <a:prstGeom prst="rect">
            <a:avLst/>
          </a:prstGeom>
        </p:spPr>
      </p:pic>
      <p:pic>
        <p:nvPicPr>
          <p:cNvPr id="8" name="Bild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9" name="Bild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42462250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171418"/>
            <a:ext cx="8229600" cy="246221"/>
          </a:xfrm>
        </p:spPr>
        <p:txBody>
          <a:bodyPr/>
          <a:lstStyle/>
          <a:p>
            <a:r>
              <a:rPr lang="nb-NO"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B841FE-E538-BD48-B342-9C7AA177AA8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32072894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401130824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7208"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9" name="Rektangel 8"/>
          <p:cNvSpPr/>
          <p:nvPr userDrawn="1"/>
        </p:nvSpPr>
        <p:spPr>
          <a:xfrm>
            <a:off x="378" y="3607651"/>
            <a:ext cx="9142868" cy="2635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latin typeface="Arial"/>
            </a:endParaRPr>
          </a:p>
        </p:txBody>
      </p:sp>
      <p:sp>
        <p:nvSpPr>
          <p:cNvPr id="2" name="Tittel 1"/>
          <p:cNvSpPr>
            <a:spLocks noGrp="1"/>
          </p:cNvSpPr>
          <p:nvPr>
            <p:ph type="ctrTitle"/>
          </p:nvPr>
        </p:nvSpPr>
        <p:spPr>
          <a:xfrm>
            <a:off x="540068" y="4293098"/>
            <a:ext cx="7772400" cy="692497"/>
          </a:xfrm>
        </p:spPr>
        <p:txBody>
          <a:bodyPr anchor="t" anchorCtr="0"/>
          <a:lstStyle>
            <a:lvl1pPr algn="l">
              <a:defRPr sz="4500">
                <a:solidFill>
                  <a:schemeClr val="tx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4100735"/>
            <a:ext cx="7772400" cy="192360"/>
          </a:xfrm>
        </p:spPr>
        <p:txBody>
          <a:bodyPr wrap="square" anchor="b" anchorCtr="0">
            <a:spAutoFit/>
          </a:bodyPr>
          <a:lstStyle>
            <a:lvl1pPr marL="0" indent="0" algn="l">
              <a:buNone/>
              <a:defRPr sz="125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8" name="Bilde 7"/>
          <p:cNvPicPr>
            <a:picLocks noChangeAspect="1"/>
          </p:cNvPicPr>
          <p:nvPr userDrawn="1"/>
        </p:nvPicPr>
        <p:blipFill rotWithShape="1">
          <a:blip r:embed="rId7"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sp>
        <p:nvSpPr>
          <p:cNvPr id="17" name="Plassholder for bunntekst 16"/>
          <p:cNvSpPr>
            <a:spLocks noGrp="1"/>
          </p:cNvSpPr>
          <p:nvPr>
            <p:ph type="ftr" sz="quarter" idx="12"/>
          </p:nvPr>
        </p:nvSpPr>
        <p:spPr>
          <a:xfrm>
            <a:off x="540068" y="6518975"/>
            <a:ext cx="4248531"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24366790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rgbClr val="CED0D3"/>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257617336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8232"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pic>
        <p:nvPicPr>
          <p:cNvPr id="11" name="Bild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75162"/>
            <a:ext cx="9144000" cy="6016752"/>
          </a:xfrm>
          <a:prstGeom prst="rect">
            <a:avLst/>
          </a:prstGeom>
        </p:spPr>
      </p:pic>
      <p:sp>
        <p:nvSpPr>
          <p:cNvPr id="2" name="Tittel 1"/>
          <p:cNvSpPr>
            <a:spLocks noGrp="1"/>
          </p:cNvSpPr>
          <p:nvPr>
            <p:ph type="ctrTitle"/>
          </p:nvPr>
        </p:nvSpPr>
        <p:spPr>
          <a:xfrm>
            <a:off x="540068" y="2720982"/>
            <a:ext cx="7772400" cy="692497"/>
          </a:xfrm>
        </p:spPr>
        <p:txBody>
          <a:bodyPr anchor="t" anchorCtr="0"/>
          <a:lstStyle>
            <a:lvl1pPr algn="l">
              <a:defRPr sz="45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2528619"/>
            <a:ext cx="7772400" cy="192360"/>
          </a:xfrm>
        </p:spPr>
        <p:txBody>
          <a:bodyPr wrap="square" anchor="b" anchorCtr="0">
            <a:spAutoFit/>
          </a:bodyPr>
          <a:lstStyle>
            <a:lvl1pPr marL="0" indent="0" algn="l">
              <a:buNone/>
              <a:defRPr sz="125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12" name="Bilde 11"/>
          <p:cNvPicPr>
            <a:picLocks noChangeAspect="1"/>
          </p:cNvPicPr>
          <p:nvPr userDrawn="1"/>
        </p:nvPicPr>
        <p:blipFill rotWithShape="1">
          <a:blip r:embed="rId9"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sp>
        <p:nvSpPr>
          <p:cNvPr id="17" name="Plassholder for bunntekst 16"/>
          <p:cNvSpPr>
            <a:spLocks noGrp="1"/>
          </p:cNvSpPr>
          <p:nvPr>
            <p:ph type="ftr" sz="quarter" idx="11"/>
          </p:nvPr>
        </p:nvSpPr>
        <p:spPr>
          <a:xfrm>
            <a:off x="540069" y="6518975"/>
            <a:ext cx="4247956"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33363767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Plassholder for lysbildenummer 5"/>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Tree>
    <p:extLst>
      <p:ext uri="{BB962C8B-B14F-4D97-AF65-F5344CB8AC3E}">
        <p14:creationId xmlns:p14="http://schemas.microsoft.com/office/powerpoint/2010/main" val="18206536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2907788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tel og 3 innholdsdeler [#1]">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4644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710795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nb-NO" smtClean="0"/>
              <a:t>Click to edit Master title style</a:t>
            </a:r>
            <a:endParaRPr lang="pl-PL"/>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938D9441-8515-4C48-B8B5-7A5103A4B89C}" type="slidenum">
              <a:rPr lang="pl-PL"/>
              <a:pPr>
                <a:defRPr/>
              </a:pPr>
              <a:t>‹#›</a:t>
            </a:fld>
            <a:endParaRPr lang="pl-PL"/>
          </a:p>
        </p:txBody>
      </p:sp>
    </p:spTree>
    <p:extLst>
      <p:ext uri="{BB962C8B-B14F-4D97-AF65-F5344CB8AC3E}">
        <p14:creationId xmlns:p14="http://schemas.microsoft.com/office/powerpoint/2010/main" val="2498527134"/>
      </p:ext>
    </p:extLst>
  </p:cSld>
  <p:clrMapOvr>
    <a:masterClrMapping/>
  </p:clrMapOvr>
  <p:transition spd="med">
    <p:strips dir="ld"/>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tel og 3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7532861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 og 3 innholdsdeler [#3]">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8064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18753630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og 3 innholdsdeler [#4]">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Plassholder for innhold 2"/>
          <p:cNvSpPr>
            <a:spLocks noGrp="1"/>
          </p:cNvSpPr>
          <p:nvPr>
            <p:ph idx="15"/>
          </p:nvPr>
        </p:nvSpPr>
        <p:spPr>
          <a:xfrm>
            <a:off x="4645211"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5462508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1787896976"/>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9256"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tel 1"/>
          <p:cNvSpPr>
            <a:spLocks noGrp="1"/>
          </p:cNvSpPr>
          <p:nvPr>
            <p:ph type="title"/>
          </p:nvPr>
        </p:nvSpPr>
        <p:spPr/>
        <p:txBody>
          <a:bodyPr/>
          <a:lstStyle>
            <a:lvl1pPr>
              <a:defRPr/>
            </a:lvl1pPr>
          </a:lstStyle>
          <a:p>
            <a:r>
              <a:rPr lang="en-US" smtClean="0"/>
              <a:t>Click to edit Master title style</a:t>
            </a:r>
            <a:endParaRPr lang="nb-NO"/>
          </a:p>
        </p:txBody>
      </p:sp>
      <p:sp>
        <p:nvSpPr>
          <p:cNvPr id="3" name="Plassholder for tekst 2"/>
          <p:cNvSpPr>
            <a:spLocks noGrp="1"/>
          </p:cNvSpPr>
          <p:nvPr>
            <p:ph type="body" idx="1"/>
          </p:nvPr>
        </p:nvSpPr>
        <p:spPr>
          <a:xfrm>
            <a:off x="543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ssholder for lysbildenummer 8"/>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13" name="Plassholder for innhold 2"/>
          <p:cNvSpPr>
            <a:spLocks noGrp="1"/>
          </p:cNvSpPr>
          <p:nvPr>
            <p:ph idx="13"/>
          </p:nvPr>
        </p:nvSpPr>
        <p:spPr>
          <a:xfrm>
            <a:off x="540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14" name="Plassholder for tekst 2"/>
          <p:cNvSpPr>
            <a:spLocks noGrp="1"/>
          </p:cNvSpPr>
          <p:nvPr>
            <p:ph type="body" idx="14"/>
          </p:nvPr>
        </p:nvSpPr>
        <p:spPr>
          <a:xfrm>
            <a:off x="4647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Plassholder for innhold 2"/>
          <p:cNvSpPr>
            <a:spLocks noGrp="1"/>
          </p:cNvSpPr>
          <p:nvPr>
            <p:ph idx="15"/>
          </p:nvPr>
        </p:nvSpPr>
        <p:spPr>
          <a:xfrm>
            <a:off x="4644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37955007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cxnSp>
        <p:nvCxnSpPr>
          <p:cNvPr id="6" name="Rett linje 5"/>
          <p:cNvCxnSpPr/>
          <p:nvPr userDrawn="1"/>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7" name="Bild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
            <a:ext cx="9143245" cy="402303"/>
          </a:xfrm>
          <a:prstGeom prst="rect">
            <a:avLst/>
          </a:prstGeom>
        </p:spPr>
      </p:pic>
      <p:pic>
        <p:nvPicPr>
          <p:cNvPr id="8" name="Bild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9" name="Bild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1227867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171418"/>
            <a:ext cx="8229600" cy="246221"/>
          </a:xfrm>
        </p:spPr>
        <p:txBody>
          <a:bodyPr/>
          <a:lstStyle/>
          <a:p>
            <a:r>
              <a:rPr lang="nb-NO"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B841FE-E538-BD48-B342-9C7AA177AA8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225305409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tellysbilde">
    <p:bg>
      <p:bgPr>
        <a:solidFill>
          <a:schemeClr val="bg1"/>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40780538"/>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0280"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9" name="Rektangel 8"/>
          <p:cNvSpPr/>
          <p:nvPr userDrawn="1"/>
        </p:nvSpPr>
        <p:spPr>
          <a:xfrm>
            <a:off x="378" y="3607651"/>
            <a:ext cx="9142868" cy="2635200"/>
          </a:xfrm>
          <a:prstGeom prst="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nb-NO">
              <a:solidFill>
                <a:prstClr val="white"/>
              </a:solidFill>
              <a:latin typeface="Arial"/>
            </a:endParaRPr>
          </a:p>
        </p:txBody>
      </p:sp>
      <p:sp>
        <p:nvSpPr>
          <p:cNvPr id="2" name="Tittel 1"/>
          <p:cNvSpPr>
            <a:spLocks noGrp="1"/>
          </p:cNvSpPr>
          <p:nvPr>
            <p:ph type="ctrTitle"/>
          </p:nvPr>
        </p:nvSpPr>
        <p:spPr>
          <a:xfrm>
            <a:off x="540068" y="4293098"/>
            <a:ext cx="7772400" cy="692497"/>
          </a:xfrm>
        </p:spPr>
        <p:txBody>
          <a:bodyPr anchor="t" anchorCtr="0"/>
          <a:lstStyle>
            <a:lvl1pPr algn="l">
              <a:defRPr sz="4500">
                <a:solidFill>
                  <a:schemeClr val="tx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4100735"/>
            <a:ext cx="7772400" cy="192360"/>
          </a:xfrm>
        </p:spPr>
        <p:txBody>
          <a:bodyPr wrap="square" anchor="b" anchorCtr="0">
            <a:spAutoFit/>
          </a:bodyPr>
          <a:lstStyle>
            <a:lvl1pPr marL="0" indent="0" algn="l">
              <a:buNone/>
              <a:defRPr sz="1250" cap="all" baseline="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8" name="Bilde 7"/>
          <p:cNvPicPr>
            <a:picLocks noChangeAspect="1"/>
          </p:cNvPicPr>
          <p:nvPr userDrawn="1"/>
        </p:nvPicPr>
        <p:blipFill rotWithShape="1">
          <a:blip r:embed="rId7"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sp>
        <p:nvSpPr>
          <p:cNvPr id="17" name="Plassholder for bunntekst 16"/>
          <p:cNvSpPr>
            <a:spLocks noGrp="1"/>
          </p:cNvSpPr>
          <p:nvPr>
            <p:ph type="ftr" sz="quarter" idx="12"/>
          </p:nvPr>
        </p:nvSpPr>
        <p:spPr>
          <a:xfrm>
            <a:off x="540068" y="6518975"/>
            <a:ext cx="4248531"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9"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4570549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tellysbilde #2">
    <p:bg>
      <p:bgPr>
        <a:solidFill>
          <a:srgbClr val="CED0D3"/>
        </a:solidFill>
        <a:effectLst/>
      </p:bgPr>
    </p:bg>
    <p:spTree>
      <p:nvGrpSpPr>
        <p:cNvPr id="1" name=""/>
        <p:cNvGrpSpPr/>
        <p:nvPr/>
      </p:nvGrpSpPr>
      <p:grpSpPr>
        <a:xfrm>
          <a:off x="0" y="0"/>
          <a:ext cx="0" cy="0"/>
          <a:chOff x="0" y="0"/>
          <a:chExt cx="0" cy="0"/>
        </a:xfrm>
      </p:grpSpPr>
      <p:graphicFrame>
        <p:nvGraphicFramePr>
          <p:cNvPr id="10" name="Objekt 9" hidden="1"/>
          <p:cNvGraphicFramePr>
            <a:graphicFrameLocks noChangeAspect="1"/>
          </p:cNvGraphicFramePr>
          <p:nvPr userDrawn="1">
            <p:custDataLst>
              <p:tags r:id="rId2"/>
            </p:custDataLst>
            <p:extLst>
              <p:ext uri="{D42A27DB-BD31-4B8C-83A1-F6EECF244321}">
                <p14:modId xmlns:p14="http://schemas.microsoft.com/office/powerpoint/2010/main" val="114869382"/>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1304"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pic>
        <p:nvPicPr>
          <p:cNvPr id="11" name="Bilde 10"/>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0" y="275162"/>
            <a:ext cx="9144000" cy="6016752"/>
          </a:xfrm>
          <a:prstGeom prst="rect">
            <a:avLst/>
          </a:prstGeom>
        </p:spPr>
      </p:pic>
      <p:sp>
        <p:nvSpPr>
          <p:cNvPr id="2" name="Tittel 1"/>
          <p:cNvSpPr>
            <a:spLocks noGrp="1"/>
          </p:cNvSpPr>
          <p:nvPr>
            <p:ph type="ctrTitle"/>
          </p:nvPr>
        </p:nvSpPr>
        <p:spPr>
          <a:xfrm>
            <a:off x="540068" y="2720982"/>
            <a:ext cx="7772400" cy="692497"/>
          </a:xfrm>
        </p:spPr>
        <p:txBody>
          <a:bodyPr anchor="t" anchorCtr="0"/>
          <a:lstStyle>
            <a:lvl1pPr algn="l">
              <a:defRPr sz="4500">
                <a:solidFill>
                  <a:schemeClr val="bg1"/>
                </a:solidFill>
              </a:defRPr>
            </a:lvl1pPr>
          </a:lstStyle>
          <a:p>
            <a:r>
              <a:rPr lang="en-US" smtClean="0"/>
              <a:t>Click to edit Master title style</a:t>
            </a:r>
            <a:endParaRPr lang="nb-NO" dirty="0"/>
          </a:p>
        </p:txBody>
      </p:sp>
      <p:sp>
        <p:nvSpPr>
          <p:cNvPr id="3" name="Undertittel 2"/>
          <p:cNvSpPr>
            <a:spLocks noGrp="1"/>
          </p:cNvSpPr>
          <p:nvPr>
            <p:ph type="subTitle" idx="1"/>
          </p:nvPr>
        </p:nvSpPr>
        <p:spPr>
          <a:xfrm>
            <a:off x="540068" y="2528619"/>
            <a:ext cx="7772400" cy="192360"/>
          </a:xfrm>
        </p:spPr>
        <p:txBody>
          <a:bodyPr wrap="square" anchor="b" anchorCtr="0">
            <a:spAutoFit/>
          </a:bodyPr>
          <a:lstStyle>
            <a:lvl1pPr marL="0" indent="0" algn="l">
              <a:buNone/>
              <a:defRPr sz="125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nb-NO" dirty="0"/>
          </a:p>
        </p:txBody>
      </p:sp>
      <p:pic>
        <p:nvPicPr>
          <p:cNvPr id="7" name="Bilde 6"/>
          <p:cNvPicPr>
            <a:picLocks noChangeAspect="1"/>
          </p:cNvPicPr>
          <p:nvPr userDrawn="1"/>
        </p:nvPicPr>
        <p:blipFill>
          <a:blip r:embed="rId7" cstate="email">
            <a:extLst>
              <a:ext uri="{28A0092B-C50C-407E-A947-70E740481C1C}">
                <a14:useLocalDpi xmlns:a14="http://schemas.microsoft.com/office/drawing/2010/main" val="0"/>
              </a:ext>
            </a:extLst>
          </a:blip>
          <a:stretch>
            <a:fillRect/>
          </a:stretch>
        </p:blipFill>
        <p:spPr>
          <a:xfrm>
            <a:off x="378" y="6150922"/>
            <a:ext cx="9143245" cy="707078"/>
          </a:xfrm>
          <a:prstGeom prst="rect">
            <a:avLst/>
          </a:prstGeom>
        </p:spPr>
      </p:pic>
      <p:pic>
        <p:nvPicPr>
          <p:cNvPr id="13" name="Bilde 12"/>
          <p:cNvPicPr>
            <a:picLocks noChangeAspect="1"/>
          </p:cNvPicPr>
          <p:nvPr userDrawn="1"/>
        </p:nvPicPr>
        <p:blipFill>
          <a:blip r:embed="rId8"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12" name="Bilde 11"/>
          <p:cNvPicPr>
            <a:picLocks noChangeAspect="1"/>
          </p:cNvPicPr>
          <p:nvPr userDrawn="1"/>
        </p:nvPicPr>
        <p:blipFill rotWithShape="1">
          <a:blip r:embed="rId9"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sp>
        <p:nvSpPr>
          <p:cNvPr id="17" name="Plassholder for bunntekst 16"/>
          <p:cNvSpPr>
            <a:spLocks noGrp="1"/>
          </p:cNvSpPr>
          <p:nvPr>
            <p:ph type="ftr" sz="quarter" idx="11"/>
          </p:nvPr>
        </p:nvSpPr>
        <p:spPr>
          <a:xfrm>
            <a:off x="540069" y="6518975"/>
            <a:ext cx="4247956" cy="192360"/>
          </a:xfrm>
          <a:prstGeom prst="rect">
            <a:avLst/>
          </a:prstGeom>
        </p:spPr>
        <p:txBody>
          <a:bodyPr wrap="square" lIns="0" tIns="0" rIns="0" bIns="0">
            <a:spAutoFit/>
          </a:bodyPr>
          <a:lstStyle>
            <a:lvl1pPr algn="l">
              <a:defRPr sz="1250" cap="all" baseline="0">
                <a:solidFill>
                  <a:schemeClr val="bg1"/>
                </a:solidFill>
              </a:defRPr>
            </a:lvl1pPr>
          </a:lstStyle>
          <a:p>
            <a:pPr fontAlgn="auto">
              <a:spcBef>
                <a:spcPts val="0"/>
              </a:spcBef>
              <a:spcAft>
                <a:spcPts val="0"/>
              </a:spcAft>
            </a:pPr>
            <a:r>
              <a:rPr lang="nb-NO" dirty="0" smtClean="0">
                <a:solidFill>
                  <a:prstClr val="white"/>
                </a:solidFill>
                <a:latin typeface="Arial"/>
                <a:ea typeface="+mn-ea"/>
                <a:cs typeface="+mn-cs"/>
              </a:rPr>
              <a:t>ARRANGEMENT DATO STED</a:t>
            </a:r>
            <a:endParaRPr lang="nb-NO" dirty="0">
              <a:solidFill>
                <a:prstClr val="white"/>
              </a:solidFill>
              <a:latin typeface="Arial"/>
              <a:ea typeface="+mn-ea"/>
              <a:cs typeface="+mn-cs"/>
            </a:endParaRPr>
          </a:p>
        </p:txBody>
      </p:sp>
      <p:pic>
        <p:nvPicPr>
          <p:cNvPr id="18" name="Bilde 17"/>
          <p:cNvPicPr>
            <a:picLocks noChangeAspect="1"/>
          </p:cNvPicPr>
          <p:nvPr userDrawn="1"/>
        </p:nvPicPr>
        <p:blipFill>
          <a:blip r:embed="rId10" cstate="email">
            <a:extLst>
              <a:ext uri="{28A0092B-C50C-407E-A947-70E740481C1C}">
                <a14:useLocalDpi xmlns:a14="http://schemas.microsoft.com/office/drawing/2010/main" val="0"/>
              </a:ext>
            </a:extLst>
          </a:blip>
          <a:stretch>
            <a:fillRect/>
          </a:stretch>
        </p:blipFill>
        <p:spPr>
          <a:xfrm>
            <a:off x="5047826" y="6425220"/>
            <a:ext cx="4096174" cy="432780"/>
          </a:xfrm>
          <a:prstGeom prst="rect">
            <a:avLst/>
          </a:prstGeom>
        </p:spPr>
      </p:pic>
    </p:spTree>
    <p:extLst>
      <p:ext uri="{BB962C8B-B14F-4D97-AF65-F5344CB8AC3E}">
        <p14:creationId xmlns:p14="http://schemas.microsoft.com/office/powerpoint/2010/main" val="9175401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3" name="Plassholder for innhold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6" name="Plassholder for lysbildenummer 5"/>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Tree>
    <p:extLst>
      <p:ext uri="{BB962C8B-B14F-4D97-AF65-F5344CB8AC3E}">
        <p14:creationId xmlns:p14="http://schemas.microsoft.com/office/powerpoint/2010/main" val="278915893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1607494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nb-NO" smtClean="0"/>
              <a:t>Click to edit Master title style</a:t>
            </a:r>
            <a:endParaRPr lang="pl-PL"/>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smtClean="0"/>
              <a:t>Click to edit Master text styles</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7" name="Rectangle 4"/>
          <p:cNvSpPr>
            <a:spLocks noGrp="1" noChangeArrowheads="1"/>
          </p:cNvSpPr>
          <p:nvPr>
            <p:ph type="dt" sz="half" idx="10"/>
          </p:nvPr>
        </p:nvSpPr>
        <p:spPr>
          <a:ln/>
        </p:spPr>
        <p:txBody>
          <a:bodyPr/>
          <a:lstStyle>
            <a:lvl1pPr>
              <a:defRPr/>
            </a:lvl1pPr>
          </a:lstStyle>
          <a:p>
            <a:pPr>
              <a:defRPr/>
            </a:pPr>
            <a:endParaRPr lang="pl-PL"/>
          </a:p>
        </p:txBody>
      </p:sp>
      <p:sp>
        <p:nvSpPr>
          <p:cNvPr id="8" name="Rectangle 5"/>
          <p:cNvSpPr>
            <a:spLocks noGrp="1" noChangeArrowheads="1"/>
          </p:cNvSpPr>
          <p:nvPr>
            <p:ph type="ftr" sz="quarter" idx="11"/>
          </p:nvPr>
        </p:nvSpPr>
        <p:spPr>
          <a:ln/>
        </p:spPr>
        <p:txBody>
          <a:bodyPr/>
          <a:lstStyle>
            <a:lvl1pPr>
              <a:defRPr/>
            </a:lvl1pPr>
          </a:lstStyle>
          <a:p>
            <a:pPr>
              <a:defRPr/>
            </a:pPr>
            <a:endParaRPr lang="pl-PL"/>
          </a:p>
        </p:txBody>
      </p:sp>
      <p:sp>
        <p:nvSpPr>
          <p:cNvPr id="9" name="Rectangle 6"/>
          <p:cNvSpPr>
            <a:spLocks noGrp="1" noChangeArrowheads="1"/>
          </p:cNvSpPr>
          <p:nvPr>
            <p:ph type="sldNum" sz="quarter" idx="12"/>
          </p:nvPr>
        </p:nvSpPr>
        <p:spPr>
          <a:ln/>
        </p:spPr>
        <p:txBody>
          <a:bodyPr/>
          <a:lstStyle>
            <a:lvl1pPr>
              <a:defRPr/>
            </a:lvl1pPr>
          </a:lstStyle>
          <a:p>
            <a:pPr>
              <a:defRPr/>
            </a:pPr>
            <a:fld id="{03B8290B-F934-CB47-AC0B-FF469079FD6B}" type="slidenum">
              <a:rPr lang="pl-PL"/>
              <a:pPr>
                <a:defRPr/>
              </a:pPr>
              <a:t>‹#›</a:t>
            </a:fld>
            <a:endParaRPr lang="pl-PL"/>
          </a:p>
        </p:txBody>
      </p:sp>
    </p:spTree>
    <p:extLst>
      <p:ext uri="{BB962C8B-B14F-4D97-AF65-F5344CB8AC3E}">
        <p14:creationId xmlns:p14="http://schemas.microsoft.com/office/powerpoint/2010/main" val="3522922347"/>
      </p:ext>
    </p:extLst>
  </p:cSld>
  <p:clrMapOvr>
    <a:masterClrMapping/>
  </p:clrMapOvr>
  <p:transition spd="med">
    <p:strips dir="ld"/>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tel og 3 innholdsdeler [#1]">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540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4644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4644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21132995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og 3 innholdsdeler [#2]">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1"/>
            <a:ext cx="3960000" cy="4279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7626202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3 innholdsdeler [#3]">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8064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38601677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og 3 innholdsdeler [#4]">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en-US" smtClean="0"/>
              <a:t>Click to edit Master title style</a:t>
            </a:r>
            <a:endParaRPr lang="nb-NO"/>
          </a:p>
        </p:txBody>
      </p:sp>
      <p:sp>
        <p:nvSpPr>
          <p:cNvPr id="7" name="Plassholder for lysbildenummer 6"/>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8" name="Plassholder for innhold 2"/>
          <p:cNvSpPr>
            <a:spLocks noGrp="1"/>
          </p:cNvSpPr>
          <p:nvPr>
            <p:ph idx="1"/>
          </p:nvPr>
        </p:nvSpPr>
        <p:spPr>
          <a:xfrm>
            <a:off x="4644068" y="1912860"/>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9" name="Plassholder for innhold 2"/>
          <p:cNvSpPr>
            <a:spLocks noGrp="1"/>
          </p:cNvSpPr>
          <p:nvPr>
            <p:ph idx="13"/>
          </p:nvPr>
        </p:nvSpPr>
        <p:spPr>
          <a:xfrm>
            <a:off x="540068" y="1912859"/>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1" name="Plassholder for innhold 2"/>
          <p:cNvSpPr>
            <a:spLocks noGrp="1"/>
          </p:cNvSpPr>
          <p:nvPr>
            <p:ph idx="14"/>
          </p:nvPr>
        </p:nvSpPr>
        <p:spPr>
          <a:xfrm>
            <a:off x="540068"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
        <p:nvSpPr>
          <p:cNvPr id="10" name="Plassholder for innhold 2"/>
          <p:cNvSpPr>
            <a:spLocks noGrp="1"/>
          </p:cNvSpPr>
          <p:nvPr>
            <p:ph idx="15"/>
          </p:nvPr>
        </p:nvSpPr>
        <p:spPr>
          <a:xfrm>
            <a:off x="4645211" y="4122774"/>
            <a:ext cx="3960000" cy="207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dirty="0"/>
          </a:p>
        </p:txBody>
      </p:sp>
    </p:spTree>
    <p:extLst>
      <p:ext uri="{BB962C8B-B14F-4D97-AF65-F5344CB8AC3E}">
        <p14:creationId xmlns:p14="http://schemas.microsoft.com/office/powerpoint/2010/main" val="25629632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graphicFrame>
        <p:nvGraphicFramePr>
          <p:cNvPr id="11" name="Objekt 10" hidden="1"/>
          <p:cNvGraphicFramePr>
            <a:graphicFrameLocks noChangeAspect="1"/>
          </p:cNvGraphicFramePr>
          <p:nvPr userDrawn="1">
            <p:custDataLst>
              <p:tags r:id="rId2"/>
            </p:custDataLst>
            <p:extLst>
              <p:ext uri="{D42A27DB-BD31-4B8C-83A1-F6EECF244321}">
                <p14:modId xmlns:p14="http://schemas.microsoft.com/office/powerpoint/2010/main" val="3498178464"/>
              </p:ext>
            </p:extLst>
          </p:nvPr>
        </p:nvGraphicFramePr>
        <p:xfrm>
          <a:off x="1589" y="1590"/>
          <a:ext cx="1587" cy="1587"/>
        </p:xfrm>
        <a:graphic>
          <a:graphicData uri="http://schemas.openxmlformats.org/presentationml/2006/ole">
            <mc:AlternateContent xmlns:mc="http://schemas.openxmlformats.org/markup-compatibility/2006">
              <mc:Choice xmlns:v="urn:schemas-microsoft-com:vml" Requires="v">
                <p:oleObj spid="_x0000_s12328" name="think-cell Slide" r:id="rId4" imgW="352" imgH="357" progId="TCLayout.ActiveDocument.1">
                  <p:embed/>
                </p:oleObj>
              </mc:Choice>
              <mc:Fallback>
                <p:oleObj name="think-cell Slide" r:id="rId4" imgW="352" imgH="357" progId="TCLayout.ActiveDocument.1">
                  <p:embed/>
                  <p:pic>
                    <p:nvPicPr>
                      <p:cNvPr id="0" name=""/>
                      <p:cNvPicPr/>
                      <p:nvPr/>
                    </p:nvPicPr>
                    <p:blipFill>
                      <a:blip r:embed="rId5"/>
                      <a:stretch>
                        <a:fillRect/>
                      </a:stretch>
                    </p:blipFill>
                    <p:spPr>
                      <a:xfrm>
                        <a:off x="1589" y="1590"/>
                        <a:ext cx="1587" cy="1587"/>
                      </a:xfrm>
                      <a:prstGeom prst="rect">
                        <a:avLst/>
                      </a:prstGeom>
                    </p:spPr>
                  </p:pic>
                </p:oleObj>
              </mc:Fallback>
            </mc:AlternateContent>
          </a:graphicData>
        </a:graphic>
      </p:graphicFrame>
      <p:sp>
        <p:nvSpPr>
          <p:cNvPr id="2" name="Tittel 1"/>
          <p:cNvSpPr>
            <a:spLocks noGrp="1"/>
          </p:cNvSpPr>
          <p:nvPr>
            <p:ph type="title"/>
          </p:nvPr>
        </p:nvSpPr>
        <p:spPr/>
        <p:txBody>
          <a:bodyPr/>
          <a:lstStyle>
            <a:lvl1pPr>
              <a:defRPr/>
            </a:lvl1pPr>
          </a:lstStyle>
          <a:p>
            <a:r>
              <a:rPr lang="en-US" smtClean="0"/>
              <a:t>Click to edit Master title style</a:t>
            </a:r>
            <a:endParaRPr lang="nb-NO"/>
          </a:p>
        </p:txBody>
      </p:sp>
      <p:sp>
        <p:nvSpPr>
          <p:cNvPr id="3" name="Plassholder for tekst 2"/>
          <p:cNvSpPr>
            <a:spLocks noGrp="1"/>
          </p:cNvSpPr>
          <p:nvPr>
            <p:ph type="body" idx="1"/>
          </p:nvPr>
        </p:nvSpPr>
        <p:spPr>
          <a:xfrm>
            <a:off x="543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9" name="Plassholder for lysbildenummer 8"/>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sp>
        <p:nvSpPr>
          <p:cNvPr id="13" name="Plassholder for innhold 2"/>
          <p:cNvSpPr>
            <a:spLocks noGrp="1"/>
          </p:cNvSpPr>
          <p:nvPr>
            <p:ph idx="13"/>
          </p:nvPr>
        </p:nvSpPr>
        <p:spPr>
          <a:xfrm>
            <a:off x="540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
        <p:nvSpPr>
          <p:cNvPr id="14" name="Plassholder for tekst 2"/>
          <p:cNvSpPr>
            <a:spLocks noGrp="1"/>
          </p:cNvSpPr>
          <p:nvPr>
            <p:ph type="body" idx="14"/>
          </p:nvPr>
        </p:nvSpPr>
        <p:spPr>
          <a:xfrm>
            <a:off x="4647516" y="1935882"/>
            <a:ext cx="3956476" cy="521568"/>
          </a:xfrm>
        </p:spPr>
        <p:txBody>
          <a:bodyPr anchor="t" anchorCtr="0">
            <a:normAutofit/>
          </a:bodyPr>
          <a:lstStyle>
            <a:lvl1pPr marL="0" indent="0">
              <a:lnSpc>
                <a:spcPts val="1800"/>
              </a:lnSpc>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5" name="Plassholder for innhold 2"/>
          <p:cNvSpPr>
            <a:spLocks noGrp="1"/>
          </p:cNvSpPr>
          <p:nvPr>
            <p:ph idx="15"/>
          </p:nvPr>
        </p:nvSpPr>
        <p:spPr>
          <a:xfrm>
            <a:off x="4644068" y="2590800"/>
            <a:ext cx="3960000" cy="360197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nb-NO"/>
          </a:p>
        </p:txBody>
      </p:sp>
    </p:spTree>
    <p:extLst>
      <p:ext uri="{BB962C8B-B14F-4D97-AF65-F5344CB8AC3E}">
        <p14:creationId xmlns:p14="http://schemas.microsoft.com/office/powerpoint/2010/main" val="14941069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blank" preserve="1">
  <p:cSld name="Tomt">
    <p:spTree>
      <p:nvGrpSpPr>
        <p:cNvPr id="1" name=""/>
        <p:cNvGrpSpPr/>
        <p:nvPr/>
      </p:nvGrpSpPr>
      <p:grpSpPr>
        <a:xfrm>
          <a:off x="0" y="0"/>
          <a:ext cx="0" cy="0"/>
          <a:chOff x="0" y="0"/>
          <a:chExt cx="0" cy="0"/>
        </a:xfrm>
      </p:grpSpPr>
      <p:sp>
        <p:nvSpPr>
          <p:cNvPr id="4" name="Plassholder for lysbildenummer 3"/>
          <p:cNvSpPr>
            <a:spLocks noGrp="1"/>
          </p:cNvSpPr>
          <p:nvPr>
            <p:ph type="sldNum" sz="quarter" idx="12"/>
          </p:nvPr>
        </p:nvSpPr>
        <p:spPr/>
        <p:txBody>
          <a:bodyPr/>
          <a:lstStyle/>
          <a:p>
            <a:fld id="{0AE548F1-6D36-4902-B57A-69A845AA9B7E}" type="slidenum">
              <a:rPr lang="nb-NO" smtClean="0">
                <a:latin typeface="Arial"/>
              </a:rPr>
              <a:pPr/>
              <a:t>‹#›</a:t>
            </a:fld>
            <a:endParaRPr lang="nb-NO">
              <a:latin typeface="Arial"/>
            </a:endParaRPr>
          </a:p>
        </p:txBody>
      </p:sp>
      <p:cxnSp>
        <p:nvCxnSpPr>
          <p:cNvPr id="6" name="Rett linje 5"/>
          <p:cNvCxnSpPr/>
          <p:nvPr userDrawn="1"/>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7" name="Bilde 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1" y="2"/>
            <a:ext cx="9143245" cy="402303"/>
          </a:xfrm>
          <a:prstGeom prst="rect">
            <a:avLst/>
          </a:prstGeom>
        </p:spPr>
      </p:pic>
      <p:pic>
        <p:nvPicPr>
          <p:cNvPr id="8" name="Bild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9" name="Bilde 8"/>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29492879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1171418"/>
            <a:ext cx="8229600" cy="246221"/>
          </a:xfrm>
        </p:spPr>
        <p:txBody>
          <a:bodyPr/>
          <a:lstStyle/>
          <a:p>
            <a:r>
              <a:rPr lang="nb-NO"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5" name="Content Placeholder 4"/>
          <p:cNvSpPr>
            <a:spLocks noGrp="1"/>
          </p:cNvSpPr>
          <p:nvPr>
            <p:ph sz="quarter" idx="3"/>
          </p:nvPr>
        </p:nvSpPr>
        <p:spPr>
          <a:xfrm>
            <a:off x="457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6" name="Content Placeholder 5"/>
          <p:cNvSpPr>
            <a:spLocks noGrp="1"/>
          </p:cNvSpPr>
          <p:nvPr>
            <p:ph sz="quarter" idx="4"/>
          </p:nvPr>
        </p:nvSpPr>
        <p:spPr>
          <a:xfrm>
            <a:off x="4648200" y="3938590"/>
            <a:ext cx="4038600" cy="2187575"/>
          </a:xfrm>
        </p:spPr>
        <p:txBody>
          <a:body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en-US"/>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fontAlgn="auto">
              <a:spcBef>
                <a:spcPts val="0"/>
              </a:spcBef>
              <a:spcAft>
                <a:spcPts val="0"/>
              </a:spcAft>
              <a:defRPr/>
            </a:pPr>
            <a:endParaRPr lang="en-US">
              <a:solidFill>
                <a:prstClr val="black"/>
              </a:solidFill>
              <a:latin typeface="Arial"/>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B841FE-E538-BD48-B342-9C7AA177AA8E}" type="slidenum">
              <a:rPr lang="en-US">
                <a:latin typeface="Arial"/>
              </a:rPr>
              <a:pPr>
                <a:defRPr/>
              </a:pPr>
              <a:t>‹#›</a:t>
            </a:fld>
            <a:endParaRPr lang="en-US">
              <a:latin typeface="Arial"/>
            </a:endParaRPr>
          </a:p>
        </p:txBody>
      </p:sp>
    </p:spTree>
    <p:extLst>
      <p:ext uri="{BB962C8B-B14F-4D97-AF65-F5344CB8AC3E}">
        <p14:creationId xmlns:p14="http://schemas.microsoft.com/office/powerpoint/2010/main" val="18145845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nb-NO" smtClean="0"/>
              <a:t>Click to edit Master title style</a:t>
            </a:r>
            <a:endParaRPr lang="pl-PL"/>
          </a:p>
        </p:txBody>
      </p:sp>
      <p:sp>
        <p:nvSpPr>
          <p:cNvPr id="3" name="Rectangle 4"/>
          <p:cNvSpPr>
            <a:spLocks noGrp="1" noChangeArrowheads="1"/>
          </p:cNvSpPr>
          <p:nvPr>
            <p:ph type="dt" sz="half" idx="10"/>
          </p:nvPr>
        </p:nvSpPr>
        <p:spPr>
          <a:ln/>
        </p:spPr>
        <p:txBody>
          <a:bodyPr/>
          <a:lstStyle>
            <a:lvl1pPr>
              <a:defRPr/>
            </a:lvl1pPr>
          </a:lstStyle>
          <a:p>
            <a:pPr>
              <a:defRPr/>
            </a:pPr>
            <a:endParaRPr lang="pl-PL"/>
          </a:p>
        </p:txBody>
      </p:sp>
      <p:sp>
        <p:nvSpPr>
          <p:cNvPr id="4" name="Rectangle 5"/>
          <p:cNvSpPr>
            <a:spLocks noGrp="1" noChangeArrowheads="1"/>
          </p:cNvSpPr>
          <p:nvPr>
            <p:ph type="ftr" sz="quarter" idx="11"/>
          </p:nvPr>
        </p:nvSpPr>
        <p:spPr>
          <a:ln/>
        </p:spPr>
        <p:txBody>
          <a:bodyPr/>
          <a:lstStyle>
            <a:lvl1pPr>
              <a:defRPr/>
            </a:lvl1pPr>
          </a:lstStyle>
          <a:p>
            <a:pPr>
              <a:defRPr/>
            </a:pPr>
            <a:endParaRPr lang="pl-PL"/>
          </a:p>
        </p:txBody>
      </p:sp>
      <p:sp>
        <p:nvSpPr>
          <p:cNvPr id="5" name="Rectangle 6"/>
          <p:cNvSpPr>
            <a:spLocks noGrp="1" noChangeArrowheads="1"/>
          </p:cNvSpPr>
          <p:nvPr>
            <p:ph type="sldNum" sz="quarter" idx="12"/>
          </p:nvPr>
        </p:nvSpPr>
        <p:spPr>
          <a:ln/>
        </p:spPr>
        <p:txBody>
          <a:bodyPr/>
          <a:lstStyle>
            <a:lvl1pPr>
              <a:defRPr/>
            </a:lvl1pPr>
          </a:lstStyle>
          <a:p>
            <a:pPr>
              <a:defRPr/>
            </a:pPr>
            <a:fld id="{6CBEC978-779C-464F-AB30-CB4C6B0102C2}" type="slidenum">
              <a:rPr lang="pl-PL"/>
              <a:pPr>
                <a:defRPr/>
              </a:pPr>
              <a:t>‹#›</a:t>
            </a:fld>
            <a:endParaRPr lang="pl-PL"/>
          </a:p>
        </p:txBody>
      </p:sp>
    </p:spTree>
    <p:extLst>
      <p:ext uri="{BB962C8B-B14F-4D97-AF65-F5344CB8AC3E}">
        <p14:creationId xmlns:p14="http://schemas.microsoft.com/office/powerpoint/2010/main" val="3737239964"/>
      </p:ext>
    </p:extLst>
  </p:cSld>
  <p:clrMapOvr>
    <a:masterClrMapping/>
  </p:clrMapOvr>
  <p:transition spd="med">
    <p:strips dir="l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pl-PL"/>
          </a:p>
        </p:txBody>
      </p:sp>
      <p:sp>
        <p:nvSpPr>
          <p:cNvPr id="3" name="Rectangle 5"/>
          <p:cNvSpPr>
            <a:spLocks noGrp="1" noChangeArrowheads="1"/>
          </p:cNvSpPr>
          <p:nvPr>
            <p:ph type="ftr" sz="quarter" idx="11"/>
          </p:nvPr>
        </p:nvSpPr>
        <p:spPr>
          <a:ln/>
        </p:spPr>
        <p:txBody>
          <a:bodyPr/>
          <a:lstStyle>
            <a:lvl1pPr>
              <a:defRPr/>
            </a:lvl1pPr>
          </a:lstStyle>
          <a:p>
            <a:pPr>
              <a:defRPr/>
            </a:pPr>
            <a:endParaRPr lang="pl-PL"/>
          </a:p>
        </p:txBody>
      </p:sp>
      <p:sp>
        <p:nvSpPr>
          <p:cNvPr id="4" name="Rectangle 6"/>
          <p:cNvSpPr>
            <a:spLocks noGrp="1" noChangeArrowheads="1"/>
          </p:cNvSpPr>
          <p:nvPr>
            <p:ph type="sldNum" sz="quarter" idx="12"/>
          </p:nvPr>
        </p:nvSpPr>
        <p:spPr>
          <a:ln/>
        </p:spPr>
        <p:txBody>
          <a:bodyPr/>
          <a:lstStyle>
            <a:lvl1pPr>
              <a:defRPr/>
            </a:lvl1pPr>
          </a:lstStyle>
          <a:p>
            <a:pPr>
              <a:defRPr/>
            </a:pPr>
            <a:fld id="{A3C3CF68-D122-774A-A6E9-856EC3A2DE75}" type="slidenum">
              <a:rPr lang="pl-PL"/>
              <a:pPr>
                <a:defRPr/>
              </a:pPr>
              <a:t>‹#›</a:t>
            </a:fld>
            <a:endParaRPr lang="pl-PL"/>
          </a:p>
        </p:txBody>
      </p:sp>
    </p:spTree>
    <p:extLst>
      <p:ext uri="{BB962C8B-B14F-4D97-AF65-F5344CB8AC3E}">
        <p14:creationId xmlns:p14="http://schemas.microsoft.com/office/powerpoint/2010/main" val="1988620978"/>
      </p:ext>
    </p:extLst>
  </p:cSld>
  <p:clrMapOvr>
    <a:masterClrMapping/>
  </p:clrMapOvr>
  <p:transition spd="med">
    <p:strips dir="l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nb-NO" smtClean="0"/>
              <a:t>Click to edit Master title style</a:t>
            </a:r>
            <a:endParaRPr lang="pl-PL"/>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b-NO" smtClean="0"/>
              <a:t>Click to edit Master text styles</a:t>
            </a:r>
          </a:p>
          <a:p>
            <a:pPr lvl="1"/>
            <a:r>
              <a:rPr lang="nb-NO" smtClean="0"/>
              <a:t>Second level</a:t>
            </a:r>
          </a:p>
          <a:p>
            <a:pPr lvl="2"/>
            <a:r>
              <a:rPr lang="nb-NO" smtClean="0"/>
              <a:t>Third level</a:t>
            </a:r>
          </a:p>
          <a:p>
            <a:pPr lvl="3"/>
            <a:r>
              <a:rPr lang="nb-NO" smtClean="0"/>
              <a:t>Fourth level</a:t>
            </a:r>
          </a:p>
          <a:p>
            <a:pPr lvl="4"/>
            <a:r>
              <a:rPr lang="nb-NO" smtClean="0"/>
              <a:t>Fifth level</a:t>
            </a:r>
            <a:endParaRPr lang="pl-PL"/>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10F1AD85-5E85-EB49-91D2-4F488A5E8EB6}" type="slidenum">
              <a:rPr lang="pl-PL"/>
              <a:pPr>
                <a:defRPr/>
              </a:pPr>
              <a:t>‹#›</a:t>
            </a:fld>
            <a:endParaRPr lang="pl-PL"/>
          </a:p>
        </p:txBody>
      </p:sp>
    </p:spTree>
    <p:extLst>
      <p:ext uri="{BB962C8B-B14F-4D97-AF65-F5344CB8AC3E}">
        <p14:creationId xmlns:p14="http://schemas.microsoft.com/office/powerpoint/2010/main" val="3140289405"/>
      </p:ext>
    </p:extLst>
  </p:cSld>
  <p:clrMapOvr>
    <a:masterClrMapping/>
  </p:clrMapOvr>
  <p:transition spd="med">
    <p:strips dir="l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nb-NO" smtClean="0"/>
              <a:t>Click to edit Master title style</a:t>
            </a:r>
            <a:endParaRPr lang="pl-PL"/>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nb-NO" noProof="0" smtClean="0"/>
              <a:t>Drag picture to placeholder or click icon to add</a:t>
            </a:r>
            <a:endParaRPr lang="pl-PL" noProof="0" smtClean="0"/>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b-NO"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pl-PL"/>
          </a:p>
        </p:txBody>
      </p:sp>
      <p:sp>
        <p:nvSpPr>
          <p:cNvPr id="6" name="Rectangle 5"/>
          <p:cNvSpPr>
            <a:spLocks noGrp="1" noChangeArrowheads="1"/>
          </p:cNvSpPr>
          <p:nvPr>
            <p:ph type="ftr" sz="quarter" idx="11"/>
          </p:nvPr>
        </p:nvSpPr>
        <p:spPr>
          <a:ln/>
        </p:spPr>
        <p:txBody>
          <a:bodyPr/>
          <a:lstStyle>
            <a:lvl1pPr>
              <a:defRPr/>
            </a:lvl1pPr>
          </a:lstStyle>
          <a:p>
            <a:pPr>
              <a:defRPr/>
            </a:pPr>
            <a:endParaRPr lang="pl-PL"/>
          </a:p>
        </p:txBody>
      </p:sp>
      <p:sp>
        <p:nvSpPr>
          <p:cNvPr id="7" name="Rectangle 6"/>
          <p:cNvSpPr>
            <a:spLocks noGrp="1" noChangeArrowheads="1"/>
          </p:cNvSpPr>
          <p:nvPr>
            <p:ph type="sldNum" sz="quarter" idx="12"/>
          </p:nvPr>
        </p:nvSpPr>
        <p:spPr>
          <a:ln/>
        </p:spPr>
        <p:txBody>
          <a:bodyPr/>
          <a:lstStyle>
            <a:lvl1pPr>
              <a:defRPr/>
            </a:lvl1pPr>
          </a:lstStyle>
          <a:p>
            <a:pPr>
              <a:defRPr/>
            </a:pPr>
            <a:fld id="{00C41065-9AAA-7F44-BF3B-D5A5610B06E9}" type="slidenum">
              <a:rPr lang="pl-PL"/>
              <a:pPr>
                <a:defRPr/>
              </a:pPr>
              <a:t>‹#›</a:t>
            </a:fld>
            <a:endParaRPr lang="pl-PL"/>
          </a:p>
        </p:txBody>
      </p:sp>
    </p:spTree>
    <p:extLst>
      <p:ext uri="{BB962C8B-B14F-4D97-AF65-F5344CB8AC3E}">
        <p14:creationId xmlns:p14="http://schemas.microsoft.com/office/powerpoint/2010/main" val="1210425619"/>
      </p:ext>
    </p:extLst>
  </p:cSld>
  <p:clrMapOvr>
    <a:masterClrMapping/>
  </p:clrMapOvr>
  <p:transition spd="med">
    <p:strips dir="l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4.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image" Target="../media/image3.png"/><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2.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5.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3.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5.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4.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3.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5.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pl-PL"/>
              <a:t>Kliknij, aby edytować styl wzorca tytułu</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pl-PL"/>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a:defRPr/>
            </a:pPr>
            <a:endParaRPr lang="pl-PL"/>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F9C01563-33A9-B14C-B0B9-6BB89FB68C79}" type="slidenum">
              <a:rPr lang="pl-PL"/>
              <a:pPr>
                <a:defRPr/>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strips dir="ld"/>
  </p:transition>
  <p:timing>
    <p:tnLst>
      <p:par>
        <p:cTn id="1" dur="indefinite" restart="never" nodeType="tmRoot"/>
      </p:par>
    </p:tnLst>
  </p:timing>
  <p:txStyles>
    <p:titleStyle>
      <a:lvl1pPr algn="ctr" rtl="0" eaLnBrk="1" fontAlgn="base" hangingPunct="1">
        <a:spcBef>
          <a:spcPct val="0"/>
        </a:spcBef>
        <a:spcAft>
          <a:spcPct val="0"/>
        </a:spcAft>
        <a:defRPr sz="4400">
          <a:solidFill>
            <a:schemeClr val="tx2"/>
          </a:solidFill>
          <a:latin typeface="+mj-lt"/>
          <a:ea typeface="ＭＳ Ｐゴシック" charset="0"/>
          <a:cs typeface="ＭＳ Ｐゴシック" charset="0"/>
        </a:defRPr>
      </a:lvl1pPr>
      <a:lvl2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2pPr>
      <a:lvl3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3pPr>
      <a:lvl4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4pPr>
      <a:lvl5pPr algn="ctr" rtl="0" eaLnBrk="1" fontAlgn="base" hangingPunct="1">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1" fontAlgn="base" hangingPunct="1">
        <a:spcBef>
          <a:spcPct val="20000"/>
        </a:spcBef>
        <a:spcAft>
          <a:spcPct val="0"/>
        </a:spcAft>
        <a:buChar char="–"/>
        <a:defRPr sz="2800">
          <a:solidFill>
            <a:schemeClr val="tx1"/>
          </a:solidFill>
          <a:latin typeface="+mn-lt"/>
          <a:ea typeface="ＭＳ Ｐゴシック" charset="0"/>
        </a:defRPr>
      </a:lvl2pPr>
      <a:lvl3pPr marL="1143000" indent="-228600" algn="l" rtl="0" eaLnBrk="1" fontAlgn="base" hangingPunct="1">
        <a:spcBef>
          <a:spcPct val="20000"/>
        </a:spcBef>
        <a:spcAft>
          <a:spcPct val="0"/>
        </a:spcAft>
        <a:buChar char="•"/>
        <a:defRPr sz="2400">
          <a:solidFill>
            <a:schemeClr val="tx1"/>
          </a:solidFill>
          <a:latin typeface="+mn-lt"/>
          <a:ea typeface="ＭＳ Ｐゴシック" charset="0"/>
        </a:defRPr>
      </a:lvl3pPr>
      <a:lvl4pPr marL="1600200" indent="-228600" algn="l" rtl="0" eaLnBrk="1" fontAlgn="base" hangingPunct="1">
        <a:spcBef>
          <a:spcPct val="20000"/>
        </a:spcBef>
        <a:spcAft>
          <a:spcPct val="0"/>
        </a:spcAft>
        <a:buChar char="–"/>
        <a:defRPr sz="2000">
          <a:solidFill>
            <a:schemeClr val="tx1"/>
          </a:solidFill>
          <a:latin typeface="+mn-lt"/>
          <a:ea typeface="ＭＳ Ｐゴシック" charset="0"/>
        </a:defRPr>
      </a:lvl4pPr>
      <a:lvl5pPr marL="2057400" indent="-228600" algn="l" rtl="0" eaLnBrk="1" fontAlgn="base" hangingPunct="1">
        <a:spcBef>
          <a:spcPct val="20000"/>
        </a:spcBef>
        <a:spcAft>
          <a:spcPct val="0"/>
        </a:spcAft>
        <a:buChar char="»"/>
        <a:defRPr sz="20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40068" y="1429027"/>
            <a:ext cx="8064000" cy="246221"/>
          </a:xfrm>
          <a:prstGeom prst="rect">
            <a:avLst/>
          </a:prstGeom>
        </p:spPr>
        <p:txBody>
          <a:bodyPr vert="horz" lIns="0" tIns="0" rIns="0" bIns="0" rtlCol="0" anchor="b" anchorCtr="0">
            <a:spAutoFit/>
          </a:bodyPr>
          <a:lstStyle/>
          <a:p>
            <a:r>
              <a:rPr lang="nb-NO" smtClean="0"/>
              <a:t>Klikk for å redigere tittelstil</a:t>
            </a:r>
            <a:endParaRPr lang="nb-NO"/>
          </a:p>
        </p:txBody>
      </p:sp>
      <p:sp>
        <p:nvSpPr>
          <p:cNvPr id="3" name="Plassholder for tekst 2"/>
          <p:cNvSpPr>
            <a:spLocks noGrp="1"/>
          </p:cNvSpPr>
          <p:nvPr>
            <p:ph type="body" idx="1"/>
          </p:nvPr>
        </p:nvSpPr>
        <p:spPr>
          <a:xfrm>
            <a:off x="540068" y="1912861"/>
            <a:ext cx="8064000" cy="4279915"/>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6" name="Plassholder for lysbildenummer 5"/>
          <p:cNvSpPr>
            <a:spLocks noGrp="1"/>
          </p:cNvSpPr>
          <p:nvPr>
            <p:ph type="sldNum" sz="quarter" idx="4"/>
          </p:nvPr>
        </p:nvSpPr>
        <p:spPr>
          <a:xfrm>
            <a:off x="6498603" y="6359377"/>
            <a:ext cx="2105473" cy="123111"/>
          </a:xfrm>
          <a:prstGeom prst="rect">
            <a:avLst/>
          </a:prstGeom>
        </p:spPr>
        <p:txBody>
          <a:bodyPr vert="horz" wrap="square" lIns="0" tIns="0" rIns="0" bIns="0" rtlCol="0" anchor="ctr">
            <a:spAutoFit/>
          </a:bodyPr>
          <a:lstStyle>
            <a:lvl1pPr algn="r">
              <a:defRPr sz="800">
                <a:solidFill>
                  <a:srgbClr val="697078"/>
                </a:solidFill>
              </a:defRPr>
            </a:lvl1pPr>
          </a:lstStyle>
          <a:p>
            <a:pPr fontAlgn="auto">
              <a:spcBef>
                <a:spcPts val="0"/>
              </a:spcBef>
              <a:spcAft>
                <a:spcPts val="0"/>
              </a:spcAft>
            </a:pPr>
            <a:fld id="{0AE548F1-6D36-4902-B57A-69A845AA9B7E}" type="slidenum">
              <a:rPr lang="nb-NO" smtClean="0">
                <a:latin typeface="Arial"/>
                <a:ea typeface="+mn-ea"/>
                <a:cs typeface="+mn-cs"/>
              </a:rPr>
              <a:pPr fontAlgn="auto">
                <a:spcBef>
                  <a:spcPts val="0"/>
                </a:spcBef>
                <a:spcAft>
                  <a:spcPts val="0"/>
                </a:spcAft>
              </a:pPr>
              <a:t>‹#›</a:t>
            </a:fld>
            <a:endParaRPr lang="nb-NO">
              <a:latin typeface="Arial"/>
              <a:ea typeface="+mn-ea"/>
              <a:cs typeface="+mn-cs"/>
            </a:endParaRPr>
          </a:p>
        </p:txBody>
      </p:sp>
      <p:cxnSp>
        <p:nvCxnSpPr>
          <p:cNvPr id="9" name="Rett linje 8"/>
          <p:cNvCxnSpPr/>
          <p:nvPr/>
        </p:nvCxnSpPr>
        <p:spPr>
          <a:xfrm>
            <a:off x="540000" y="18000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16" name="Bilde 15"/>
          <p:cNvPicPr>
            <a:picLocks noChangeAspect="1"/>
          </p:cNvPicPr>
          <p:nvPr/>
        </p:nvPicPr>
        <p:blipFill rotWithShape="1">
          <a:blip r:embed="rId12" cstate="email">
            <a:extLst>
              <a:ext uri="{28A0092B-C50C-407E-A947-70E740481C1C}">
                <a14:useLocalDpi xmlns:a14="http://schemas.microsoft.com/office/drawing/2010/main" val="0"/>
              </a:ext>
            </a:extLst>
          </a:blip>
          <a:srcRect b="31517"/>
          <a:stretch/>
        </p:blipFill>
        <p:spPr>
          <a:xfrm>
            <a:off x="8" y="1"/>
            <a:ext cx="9143245" cy="275507"/>
          </a:xfrm>
          <a:prstGeom prst="rect">
            <a:avLst/>
          </a:prstGeom>
        </p:spPr>
      </p:pic>
      <p:pic>
        <p:nvPicPr>
          <p:cNvPr id="20" name="Bilde 19"/>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540068" y="275512"/>
            <a:ext cx="1481206" cy="377921"/>
          </a:xfrm>
          <a:prstGeom prst="rect">
            <a:avLst/>
          </a:prstGeom>
        </p:spPr>
      </p:pic>
      <p:pic>
        <p:nvPicPr>
          <p:cNvPr id="21" name="Bilde 20"/>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0" y="6352078"/>
            <a:ext cx="3949882" cy="505927"/>
          </a:xfrm>
          <a:prstGeom prst="rect">
            <a:avLst/>
          </a:prstGeom>
        </p:spPr>
      </p:pic>
    </p:spTree>
    <p:extLst>
      <p:ext uri="{BB962C8B-B14F-4D97-AF65-F5344CB8AC3E}">
        <p14:creationId xmlns:p14="http://schemas.microsoft.com/office/powerpoint/2010/main" val="1859116399"/>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Lst>
  <p:hf hdr="0" dt="0"/>
  <p:txStyles>
    <p:titleStyle>
      <a:lvl1pPr algn="l" defTabSz="914400" rtl="0" eaLnBrk="1" latinLnBrk="0" hangingPunct="1">
        <a:spcBef>
          <a:spcPct val="0"/>
        </a:spcBef>
        <a:buNone/>
        <a:defRPr sz="1600" kern="1200">
          <a:solidFill>
            <a:schemeClr val="tx1"/>
          </a:solidFill>
          <a:latin typeface="+mj-lt"/>
          <a:ea typeface="+mj-ea"/>
          <a:cs typeface="+mj-cs"/>
        </a:defRPr>
      </a:lvl1pPr>
    </p:titleStyle>
    <p:bodyStyle>
      <a:lvl1pPr marL="180975" indent="-180975" algn="l" defTabSz="914400" rtl="0" eaLnBrk="1" latinLnBrk="0" hangingPunct="1">
        <a:spcBef>
          <a:spcPct val="20000"/>
        </a:spcBef>
        <a:buClr>
          <a:srgbClr val="828990"/>
        </a:buClr>
        <a:buFont typeface="Arial" pitchFamily="34" charset="0"/>
        <a:buChar char="›"/>
        <a:defRPr sz="1600" kern="1200">
          <a:solidFill>
            <a:srgbClr val="4E5761"/>
          </a:solidFill>
          <a:latin typeface="+mn-lt"/>
          <a:ea typeface="+mn-ea"/>
          <a:cs typeface="+mn-cs"/>
        </a:defRPr>
      </a:lvl1pPr>
      <a:lvl2pPr marL="355600" indent="-174625" algn="l" defTabSz="914400" rtl="0" eaLnBrk="1" latinLnBrk="0" hangingPunct="1">
        <a:spcBef>
          <a:spcPct val="20000"/>
        </a:spcBef>
        <a:buFont typeface="Arial" pitchFamily="34" charset="0"/>
        <a:buChar char="•"/>
        <a:defRPr sz="1400" kern="1200">
          <a:solidFill>
            <a:srgbClr val="4E5761"/>
          </a:solidFill>
          <a:latin typeface="+mn-lt"/>
          <a:ea typeface="+mn-ea"/>
          <a:cs typeface="+mn-cs"/>
        </a:defRPr>
      </a:lvl2pPr>
      <a:lvl3pPr marL="356400" indent="-176400" algn="l" defTabSz="914400" rtl="0" eaLnBrk="1" latinLnBrk="0" hangingPunct="1">
        <a:spcBef>
          <a:spcPct val="20000"/>
        </a:spcBef>
        <a:buFont typeface="Arial" pitchFamily="34" charset="0"/>
        <a:buChar char="›"/>
        <a:defRPr sz="1200" kern="1200">
          <a:solidFill>
            <a:srgbClr val="697078"/>
          </a:solidFill>
          <a:latin typeface="+mn-lt"/>
          <a:ea typeface="+mn-ea"/>
          <a:cs typeface="+mn-cs"/>
        </a:defRPr>
      </a:lvl3pPr>
      <a:lvl4pPr marL="356400" indent="-176400" algn="l" defTabSz="914400" rtl="0" eaLnBrk="1" latinLnBrk="0" hangingPunct="1">
        <a:spcBef>
          <a:spcPct val="20000"/>
        </a:spcBef>
        <a:buFont typeface="Arial" pitchFamily="34" charset="0"/>
        <a:buChar char="•"/>
        <a:defRPr sz="1000" kern="1200">
          <a:solidFill>
            <a:srgbClr val="697078"/>
          </a:solidFill>
          <a:latin typeface="+mn-lt"/>
          <a:ea typeface="+mn-ea"/>
          <a:cs typeface="+mn-cs"/>
        </a:defRPr>
      </a:lvl4pPr>
      <a:lvl5pPr marL="356400" indent="-176400" algn="l" defTabSz="914400" rtl="0" eaLnBrk="1" latinLnBrk="0" hangingPunct="1">
        <a:spcBef>
          <a:spcPct val="20000"/>
        </a:spcBef>
        <a:buFont typeface="Arial" pitchFamily="34" charset="0"/>
        <a:buChar char="›"/>
        <a:defRPr sz="800" kern="1200">
          <a:solidFill>
            <a:srgbClr val="69707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40068" y="1429022"/>
            <a:ext cx="8064000" cy="246221"/>
          </a:xfrm>
          <a:prstGeom prst="rect">
            <a:avLst/>
          </a:prstGeom>
        </p:spPr>
        <p:txBody>
          <a:bodyPr vert="horz" lIns="0" tIns="0" rIns="0" bIns="0" rtlCol="0" anchor="b" anchorCtr="0">
            <a:spAutoFit/>
          </a:bodyPr>
          <a:lstStyle/>
          <a:p>
            <a:r>
              <a:rPr lang="nb-NO" smtClean="0"/>
              <a:t>Klikk for å redigere tittelstil</a:t>
            </a:r>
            <a:endParaRPr lang="nb-NO"/>
          </a:p>
        </p:txBody>
      </p:sp>
      <p:sp>
        <p:nvSpPr>
          <p:cNvPr id="3" name="Plassholder for tekst 2"/>
          <p:cNvSpPr>
            <a:spLocks noGrp="1"/>
          </p:cNvSpPr>
          <p:nvPr>
            <p:ph type="body" idx="1"/>
          </p:nvPr>
        </p:nvSpPr>
        <p:spPr>
          <a:xfrm>
            <a:off x="540068" y="1912861"/>
            <a:ext cx="8064000" cy="4279915"/>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6" name="Plassholder for lysbildenummer 5"/>
          <p:cNvSpPr>
            <a:spLocks noGrp="1"/>
          </p:cNvSpPr>
          <p:nvPr>
            <p:ph type="sldNum" sz="quarter" idx="4"/>
          </p:nvPr>
        </p:nvSpPr>
        <p:spPr>
          <a:xfrm>
            <a:off x="6498596" y="6359377"/>
            <a:ext cx="2105473" cy="123111"/>
          </a:xfrm>
          <a:prstGeom prst="rect">
            <a:avLst/>
          </a:prstGeom>
        </p:spPr>
        <p:txBody>
          <a:bodyPr vert="horz" wrap="square" lIns="0" tIns="0" rIns="0" bIns="0" rtlCol="0" anchor="ctr">
            <a:spAutoFit/>
          </a:bodyPr>
          <a:lstStyle>
            <a:lvl1pPr algn="r">
              <a:defRPr sz="800">
                <a:solidFill>
                  <a:srgbClr val="697078"/>
                </a:solidFill>
              </a:defRPr>
            </a:lvl1pPr>
          </a:lstStyle>
          <a:p>
            <a:pPr fontAlgn="auto">
              <a:spcBef>
                <a:spcPts val="0"/>
              </a:spcBef>
              <a:spcAft>
                <a:spcPts val="0"/>
              </a:spcAft>
            </a:pPr>
            <a:fld id="{0AE548F1-6D36-4902-B57A-69A845AA9B7E}" type="slidenum">
              <a:rPr lang="nb-NO" smtClean="0">
                <a:latin typeface="Arial"/>
                <a:ea typeface="+mn-ea"/>
                <a:cs typeface="+mn-cs"/>
              </a:rPr>
              <a:pPr fontAlgn="auto">
                <a:spcBef>
                  <a:spcPts val="0"/>
                </a:spcBef>
                <a:spcAft>
                  <a:spcPts val="0"/>
                </a:spcAft>
              </a:pPr>
              <a:t>‹#›</a:t>
            </a:fld>
            <a:endParaRPr lang="nb-NO">
              <a:latin typeface="Arial"/>
              <a:ea typeface="+mn-ea"/>
              <a:cs typeface="+mn-cs"/>
            </a:endParaRPr>
          </a:p>
        </p:txBody>
      </p:sp>
      <p:cxnSp>
        <p:nvCxnSpPr>
          <p:cNvPr id="9" name="Rett linje 8"/>
          <p:cNvCxnSpPr/>
          <p:nvPr/>
        </p:nvCxnSpPr>
        <p:spPr>
          <a:xfrm>
            <a:off x="540000" y="18000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16" name="Bilde 15"/>
          <p:cNvPicPr>
            <a:picLocks noChangeAspect="1"/>
          </p:cNvPicPr>
          <p:nvPr/>
        </p:nvPicPr>
        <p:blipFill rotWithShape="1">
          <a:blip r:embed="rId13"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20" name="Bilde 1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21" name="Bilde 2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236698394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hf hdr="0" dt="0"/>
  <p:txStyles>
    <p:titleStyle>
      <a:lvl1pPr algn="l" defTabSz="914400" rtl="0" eaLnBrk="1" latinLnBrk="0" hangingPunct="1">
        <a:spcBef>
          <a:spcPct val="0"/>
        </a:spcBef>
        <a:buNone/>
        <a:defRPr sz="1600" kern="1200">
          <a:solidFill>
            <a:schemeClr val="tx1"/>
          </a:solidFill>
          <a:latin typeface="+mj-lt"/>
          <a:ea typeface="+mj-ea"/>
          <a:cs typeface="+mj-cs"/>
        </a:defRPr>
      </a:lvl1pPr>
    </p:titleStyle>
    <p:bodyStyle>
      <a:lvl1pPr marL="180975" indent="-180975" algn="l" defTabSz="914400" rtl="0" eaLnBrk="1" latinLnBrk="0" hangingPunct="1">
        <a:spcBef>
          <a:spcPct val="20000"/>
        </a:spcBef>
        <a:buClr>
          <a:srgbClr val="828990"/>
        </a:buClr>
        <a:buFont typeface="Arial" pitchFamily="34" charset="0"/>
        <a:buChar char="›"/>
        <a:defRPr sz="1600" kern="1200">
          <a:solidFill>
            <a:srgbClr val="4E5761"/>
          </a:solidFill>
          <a:latin typeface="+mn-lt"/>
          <a:ea typeface="+mn-ea"/>
          <a:cs typeface="+mn-cs"/>
        </a:defRPr>
      </a:lvl1pPr>
      <a:lvl2pPr marL="355600" indent="-174625" algn="l" defTabSz="914400" rtl="0" eaLnBrk="1" latinLnBrk="0" hangingPunct="1">
        <a:spcBef>
          <a:spcPct val="20000"/>
        </a:spcBef>
        <a:buFont typeface="Arial" pitchFamily="34" charset="0"/>
        <a:buChar char="•"/>
        <a:defRPr sz="1400" kern="1200">
          <a:solidFill>
            <a:srgbClr val="4E5761"/>
          </a:solidFill>
          <a:latin typeface="+mn-lt"/>
          <a:ea typeface="+mn-ea"/>
          <a:cs typeface="+mn-cs"/>
        </a:defRPr>
      </a:lvl2pPr>
      <a:lvl3pPr marL="356400" indent="-176400" algn="l" defTabSz="914400" rtl="0" eaLnBrk="1" latinLnBrk="0" hangingPunct="1">
        <a:spcBef>
          <a:spcPct val="20000"/>
        </a:spcBef>
        <a:buFont typeface="Arial" pitchFamily="34" charset="0"/>
        <a:buChar char="›"/>
        <a:defRPr sz="1200" kern="1200">
          <a:solidFill>
            <a:srgbClr val="697078"/>
          </a:solidFill>
          <a:latin typeface="+mn-lt"/>
          <a:ea typeface="+mn-ea"/>
          <a:cs typeface="+mn-cs"/>
        </a:defRPr>
      </a:lvl3pPr>
      <a:lvl4pPr marL="356400" indent="-176400" algn="l" defTabSz="914400" rtl="0" eaLnBrk="1" latinLnBrk="0" hangingPunct="1">
        <a:spcBef>
          <a:spcPct val="20000"/>
        </a:spcBef>
        <a:buFont typeface="Arial" pitchFamily="34" charset="0"/>
        <a:buChar char="•"/>
        <a:defRPr sz="1000" kern="1200">
          <a:solidFill>
            <a:srgbClr val="697078"/>
          </a:solidFill>
          <a:latin typeface="+mn-lt"/>
          <a:ea typeface="+mn-ea"/>
          <a:cs typeface="+mn-cs"/>
        </a:defRPr>
      </a:lvl4pPr>
      <a:lvl5pPr marL="356400" indent="-176400" algn="l" defTabSz="914400" rtl="0" eaLnBrk="1" latinLnBrk="0" hangingPunct="1">
        <a:spcBef>
          <a:spcPct val="20000"/>
        </a:spcBef>
        <a:buFont typeface="Arial" pitchFamily="34" charset="0"/>
        <a:buChar char="›"/>
        <a:defRPr sz="800" kern="1200">
          <a:solidFill>
            <a:srgbClr val="69707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40068" y="1429022"/>
            <a:ext cx="8064000" cy="246221"/>
          </a:xfrm>
          <a:prstGeom prst="rect">
            <a:avLst/>
          </a:prstGeom>
        </p:spPr>
        <p:txBody>
          <a:bodyPr vert="horz" lIns="0" tIns="0" rIns="0" bIns="0" rtlCol="0" anchor="b" anchorCtr="0">
            <a:spAutoFit/>
          </a:bodyPr>
          <a:lstStyle/>
          <a:p>
            <a:r>
              <a:rPr lang="nb-NO" smtClean="0"/>
              <a:t>Klikk for å redigere tittelstil</a:t>
            </a:r>
            <a:endParaRPr lang="nb-NO"/>
          </a:p>
        </p:txBody>
      </p:sp>
      <p:sp>
        <p:nvSpPr>
          <p:cNvPr id="3" name="Plassholder for tekst 2"/>
          <p:cNvSpPr>
            <a:spLocks noGrp="1"/>
          </p:cNvSpPr>
          <p:nvPr>
            <p:ph type="body" idx="1"/>
          </p:nvPr>
        </p:nvSpPr>
        <p:spPr>
          <a:xfrm>
            <a:off x="540068" y="1912861"/>
            <a:ext cx="8064000" cy="4279915"/>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6" name="Plassholder for lysbildenummer 5"/>
          <p:cNvSpPr>
            <a:spLocks noGrp="1"/>
          </p:cNvSpPr>
          <p:nvPr>
            <p:ph type="sldNum" sz="quarter" idx="4"/>
          </p:nvPr>
        </p:nvSpPr>
        <p:spPr>
          <a:xfrm>
            <a:off x="6498596" y="6359377"/>
            <a:ext cx="2105473" cy="123111"/>
          </a:xfrm>
          <a:prstGeom prst="rect">
            <a:avLst/>
          </a:prstGeom>
        </p:spPr>
        <p:txBody>
          <a:bodyPr vert="horz" wrap="square" lIns="0" tIns="0" rIns="0" bIns="0" rtlCol="0" anchor="ctr">
            <a:spAutoFit/>
          </a:bodyPr>
          <a:lstStyle>
            <a:lvl1pPr algn="r">
              <a:defRPr sz="800">
                <a:solidFill>
                  <a:srgbClr val="697078"/>
                </a:solidFill>
              </a:defRPr>
            </a:lvl1pPr>
          </a:lstStyle>
          <a:p>
            <a:pPr fontAlgn="auto">
              <a:spcBef>
                <a:spcPts val="0"/>
              </a:spcBef>
              <a:spcAft>
                <a:spcPts val="0"/>
              </a:spcAft>
            </a:pPr>
            <a:fld id="{0AE548F1-6D36-4902-B57A-69A845AA9B7E}" type="slidenum">
              <a:rPr lang="nb-NO" smtClean="0">
                <a:latin typeface="Arial"/>
                <a:ea typeface="+mn-ea"/>
                <a:cs typeface="+mn-cs"/>
              </a:rPr>
              <a:pPr fontAlgn="auto">
                <a:spcBef>
                  <a:spcPts val="0"/>
                </a:spcBef>
                <a:spcAft>
                  <a:spcPts val="0"/>
                </a:spcAft>
              </a:pPr>
              <a:t>‹#›</a:t>
            </a:fld>
            <a:endParaRPr lang="nb-NO">
              <a:latin typeface="Arial"/>
              <a:ea typeface="+mn-ea"/>
              <a:cs typeface="+mn-cs"/>
            </a:endParaRPr>
          </a:p>
        </p:txBody>
      </p:sp>
      <p:cxnSp>
        <p:nvCxnSpPr>
          <p:cNvPr id="9" name="Rett linje 8"/>
          <p:cNvCxnSpPr/>
          <p:nvPr/>
        </p:nvCxnSpPr>
        <p:spPr>
          <a:xfrm>
            <a:off x="540000" y="18000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16" name="Bilde 15"/>
          <p:cNvPicPr>
            <a:picLocks noChangeAspect="1"/>
          </p:cNvPicPr>
          <p:nvPr/>
        </p:nvPicPr>
        <p:blipFill rotWithShape="1">
          <a:blip r:embed="rId13"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20" name="Bilde 1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21" name="Bilde 2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316060881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dt="0"/>
  <p:txStyles>
    <p:titleStyle>
      <a:lvl1pPr algn="l" defTabSz="914400" rtl="0" eaLnBrk="1" latinLnBrk="0" hangingPunct="1">
        <a:spcBef>
          <a:spcPct val="0"/>
        </a:spcBef>
        <a:buNone/>
        <a:defRPr sz="1600" kern="1200">
          <a:solidFill>
            <a:schemeClr val="tx1"/>
          </a:solidFill>
          <a:latin typeface="+mj-lt"/>
          <a:ea typeface="+mj-ea"/>
          <a:cs typeface="+mj-cs"/>
        </a:defRPr>
      </a:lvl1pPr>
    </p:titleStyle>
    <p:bodyStyle>
      <a:lvl1pPr marL="180975" indent="-180975" algn="l" defTabSz="914400" rtl="0" eaLnBrk="1" latinLnBrk="0" hangingPunct="1">
        <a:spcBef>
          <a:spcPct val="20000"/>
        </a:spcBef>
        <a:buClr>
          <a:srgbClr val="828990"/>
        </a:buClr>
        <a:buFont typeface="Arial" pitchFamily="34" charset="0"/>
        <a:buChar char="›"/>
        <a:defRPr sz="1600" kern="1200">
          <a:solidFill>
            <a:srgbClr val="4E5761"/>
          </a:solidFill>
          <a:latin typeface="+mn-lt"/>
          <a:ea typeface="+mn-ea"/>
          <a:cs typeface="+mn-cs"/>
        </a:defRPr>
      </a:lvl1pPr>
      <a:lvl2pPr marL="355600" indent="-174625" algn="l" defTabSz="914400" rtl="0" eaLnBrk="1" latinLnBrk="0" hangingPunct="1">
        <a:spcBef>
          <a:spcPct val="20000"/>
        </a:spcBef>
        <a:buFont typeface="Arial" pitchFamily="34" charset="0"/>
        <a:buChar char="•"/>
        <a:defRPr sz="1400" kern="1200">
          <a:solidFill>
            <a:srgbClr val="4E5761"/>
          </a:solidFill>
          <a:latin typeface="+mn-lt"/>
          <a:ea typeface="+mn-ea"/>
          <a:cs typeface="+mn-cs"/>
        </a:defRPr>
      </a:lvl2pPr>
      <a:lvl3pPr marL="356400" indent="-176400" algn="l" defTabSz="914400" rtl="0" eaLnBrk="1" latinLnBrk="0" hangingPunct="1">
        <a:spcBef>
          <a:spcPct val="20000"/>
        </a:spcBef>
        <a:buFont typeface="Arial" pitchFamily="34" charset="0"/>
        <a:buChar char="›"/>
        <a:defRPr sz="1200" kern="1200">
          <a:solidFill>
            <a:srgbClr val="697078"/>
          </a:solidFill>
          <a:latin typeface="+mn-lt"/>
          <a:ea typeface="+mn-ea"/>
          <a:cs typeface="+mn-cs"/>
        </a:defRPr>
      </a:lvl3pPr>
      <a:lvl4pPr marL="356400" indent="-176400" algn="l" defTabSz="914400" rtl="0" eaLnBrk="1" latinLnBrk="0" hangingPunct="1">
        <a:spcBef>
          <a:spcPct val="20000"/>
        </a:spcBef>
        <a:buFont typeface="Arial" pitchFamily="34" charset="0"/>
        <a:buChar char="•"/>
        <a:defRPr sz="1000" kern="1200">
          <a:solidFill>
            <a:srgbClr val="697078"/>
          </a:solidFill>
          <a:latin typeface="+mn-lt"/>
          <a:ea typeface="+mn-ea"/>
          <a:cs typeface="+mn-cs"/>
        </a:defRPr>
      </a:lvl4pPr>
      <a:lvl5pPr marL="356400" indent="-176400" algn="l" defTabSz="914400" rtl="0" eaLnBrk="1" latinLnBrk="0" hangingPunct="1">
        <a:spcBef>
          <a:spcPct val="20000"/>
        </a:spcBef>
        <a:buFont typeface="Arial" pitchFamily="34" charset="0"/>
        <a:buChar char="›"/>
        <a:defRPr sz="800" kern="1200">
          <a:solidFill>
            <a:srgbClr val="69707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540068" y="1429022"/>
            <a:ext cx="8064000" cy="246221"/>
          </a:xfrm>
          <a:prstGeom prst="rect">
            <a:avLst/>
          </a:prstGeom>
        </p:spPr>
        <p:txBody>
          <a:bodyPr vert="horz" lIns="0" tIns="0" rIns="0" bIns="0" rtlCol="0" anchor="b" anchorCtr="0">
            <a:spAutoFit/>
          </a:bodyPr>
          <a:lstStyle/>
          <a:p>
            <a:r>
              <a:rPr lang="nb-NO" smtClean="0"/>
              <a:t>Klikk for å redigere tittelstil</a:t>
            </a:r>
            <a:endParaRPr lang="nb-NO"/>
          </a:p>
        </p:txBody>
      </p:sp>
      <p:sp>
        <p:nvSpPr>
          <p:cNvPr id="3" name="Plassholder for tekst 2"/>
          <p:cNvSpPr>
            <a:spLocks noGrp="1"/>
          </p:cNvSpPr>
          <p:nvPr>
            <p:ph type="body" idx="1"/>
          </p:nvPr>
        </p:nvSpPr>
        <p:spPr>
          <a:xfrm>
            <a:off x="540068" y="1912861"/>
            <a:ext cx="8064000" cy="4279915"/>
          </a:xfrm>
          <a:prstGeom prst="rect">
            <a:avLst/>
          </a:prstGeom>
        </p:spPr>
        <p:txBody>
          <a:bodyPr vert="horz" lIns="0" tIns="0" rIns="0" bIns="0" rtlCol="0">
            <a:normAutofit/>
          </a:bodyPr>
          <a:lstStyle/>
          <a:p>
            <a:pPr lvl="0"/>
            <a:r>
              <a:rPr lang="nb-NO" dirty="0" smtClean="0"/>
              <a:t>Klikk for å redigere tekststiler i malen</a:t>
            </a:r>
          </a:p>
          <a:p>
            <a:pPr lvl="1"/>
            <a:r>
              <a:rPr lang="nb-NO" dirty="0" smtClean="0"/>
              <a:t>Andre nivå</a:t>
            </a:r>
          </a:p>
          <a:p>
            <a:pPr lvl="2"/>
            <a:r>
              <a:rPr lang="nb-NO" dirty="0" smtClean="0"/>
              <a:t>Tredje nivå</a:t>
            </a:r>
          </a:p>
          <a:p>
            <a:pPr lvl="3"/>
            <a:r>
              <a:rPr lang="nb-NO" dirty="0" smtClean="0"/>
              <a:t>Fjerde nivå</a:t>
            </a:r>
          </a:p>
          <a:p>
            <a:pPr lvl="4"/>
            <a:r>
              <a:rPr lang="nb-NO" dirty="0" smtClean="0"/>
              <a:t>Femte nivå</a:t>
            </a:r>
            <a:endParaRPr lang="nb-NO" dirty="0"/>
          </a:p>
        </p:txBody>
      </p:sp>
      <p:sp>
        <p:nvSpPr>
          <p:cNvPr id="6" name="Plassholder for lysbildenummer 5"/>
          <p:cNvSpPr>
            <a:spLocks noGrp="1"/>
          </p:cNvSpPr>
          <p:nvPr>
            <p:ph type="sldNum" sz="quarter" idx="4"/>
          </p:nvPr>
        </p:nvSpPr>
        <p:spPr>
          <a:xfrm>
            <a:off x="6498596" y="6359377"/>
            <a:ext cx="2105473" cy="123111"/>
          </a:xfrm>
          <a:prstGeom prst="rect">
            <a:avLst/>
          </a:prstGeom>
        </p:spPr>
        <p:txBody>
          <a:bodyPr vert="horz" wrap="square" lIns="0" tIns="0" rIns="0" bIns="0" rtlCol="0" anchor="ctr">
            <a:spAutoFit/>
          </a:bodyPr>
          <a:lstStyle>
            <a:lvl1pPr algn="r">
              <a:defRPr sz="800">
                <a:solidFill>
                  <a:srgbClr val="697078"/>
                </a:solidFill>
              </a:defRPr>
            </a:lvl1pPr>
          </a:lstStyle>
          <a:p>
            <a:pPr fontAlgn="auto">
              <a:spcBef>
                <a:spcPts val="0"/>
              </a:spcBef>
              <a:spcAft>
                <a:spcPts val="0"/>
              </a:spcAft>
            </a:pPr>
            <a:fld id="{0AE548F1-6D36-4902-B57A-69A845AA9B7E}" type="slidenum">
              <a:rPr lang="nb-NO" smtClean="0">
                <a:latin typeface="Arial"/>
                <a:ea typeface="+mn-ea"/>
                <a:cs typeface="+mn-cs"/>
              </a:rPr>
              <a:pPr fontAlgn="auto">
                <a:spcBef>
                  <a:spcPts val="0"/>
                </a:spcBef>
                <a:spcAft>
                  <a:spcPts val="0"/>
                </a:spcAft>
              </a:pPr>
              <a:t>‹#›</a:t>
            </a:fld>
            <a:endParaRPr lang="nb-NO">
              <a:latin typeface="Arial"/>
              <a:ea typeface="+mn-ea"/>
              <a:cs typeface="+mn-cs"/>
            </a:endParaRPr>
          </a:p>
        </p:txBody>
      </p:sp>
      <p:cxnSp>
        <p:nvCxnSpPr>
          <p:cNvPr id="9" name="Rett linje 8"/>
          <p:cNvCxnSpPr/>
          <p:nvPr/>
        </p:nvCxnSpPr>
        <p:spPr>
          <a:xfrm>
            <a:off x="540000" y="18000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cxnSp>
        <p:nvCxnSpPr>
          <p:cNvPr id="11" name="Rett linje 10"/>
          <p:cNvCxnSpPr/>
          <p:nvPr/>
        </p:nvCxnSpPr>
        <p:spPr>
          <a:xfrm>
            <a:off x="540000" y="6307200"/>
            <a:ext cx="8064000" cy="0"/>
          </a:xfrm>
          <a:prstGeom prst="line">
            <a:avLst/>
          </a:prstGeom>
          <a:ln w="10800">
            <a:solidFill>
              <a:srgbClr val="CED0D3"/>
            </a:solidFill>
          </a:ln>
        </p:spPr>
        <p:style>
          <a:lnRef idx="1">
            <a:schemeClr val="accent1"/>
          </a:lnRef>
          <a:fillRef idx="0">
            <a:schemeClr val="accent1"/>
          </a:fillRef>
          <a:effectRef idx="0">
            <a:schemeClr val="accent1"/>
          </a:effectRef>
          <a:fontRef idx="minor">
            <a:schemeClr val="tx1"/>
          </a:fontRef>
        </p:style>
      </p:cxnSp>
      <p:pic>
        <p:nvPicPr>
          <p:cNvPr id="16" name="Bilde 15"/>
          <p:cNvPicPr>
            <a:picLocks noChangeAspect="1"/>
          </p:cNvPicPr>
          <p:nvPr/>
        </p:nvPicPr>
        <p:blipFill rotWithShape="1">
          <a:blip r:embed="rId13" cstate="email">
            <a:extLst>
              <a:ext uri="{28A0092B-C50C-407E-A947-70E740481C1C}">
                <a14:useLocalDpi xmlns:a14="http://schemas.microsoft.com/office/drawing/2010/main" val="0"/>
              </a:ext>
            </a:extLst>
          </a:blip>
          <a:srcRect b="31517"/>
          <a:stretch/>
        </p:blipFill>
        <p:spPr>
          <a:xfrm>
            <a:off x="1" y="1"/>
            <a:ext cx="9143245" cy="275506"/>
          </a:xfrm>
          <a:prstGeom prst="rect">
            <a:avLst/>
          </a:prstGeom>
        </p:spPr>
      </p:pic>
      <p:pic>
        <p:nvPicPr>
          <p:cNvPr id="20" name="Bilde 19"/>
          <p:cNvPicPr>
            <a:picLocks noChangeAspect="1"/>
          </p:cNvPicPr>
          <p:nvPr/>
        </p:nvPicPr>
        <p:blipFill>
          <a:blip r:embed="rId14" cstate="email">
            <a:extLst>
              <a:ext uri="{28A0092B-C50C-407E-A947-70E740481C1C}">
                <a14:useLocalDpi xmlns:a14="http://schemas.microsoft.com/office/drawing/2010/main" val="0"/>
              </a:ext>
            </a:extLst>
          </a:blip>
          <a:stretch>
            <a:fillRect/>
          </a:stretch>
        </p:blipFill>
        <p:spPr>
          <a:xfrm>
            <a:off x="540068" y="275507"/>
            <a:ext cx="1481206" cy="377921"/>
          </a:xfrm>
          <a:prstGeom prst="rect">
            <a:avLst/>
          </a:prstGeom>
        </p:spPr>
      </p:pic>
      <p:pic>
        <p:nvPicPr>
          <p:cNvPr id="21" name="Bilde 20"/>
          <p:cNvPicPr>
            <a:picLocks noChangeAspect="1"/>
          </p:cNvPicPr>
          <p:nvPr/>
        </p:nvPicPr>
        <p:blipFill>
          <a:blip r:embed="rId15" cstate="email">
            <a:extLst>
              <a:ext uri="{28A0092B-C50C-407E-A947-70E740481C1C}">
                <a14:useLocalDpi xmlns:a14="http://schemas.microsoft.com/office/drawing/2010/main" val="0"/>
              </a:ext>
            </a:extLst>
          </a:blip>
          <a:stretch>
            <a:fillRect/>
          </a:stretch>
        </p:blipFill>
        <p:spPr>
          <a:xfrm>
            <a:off x="0" y="6352074"/>
            <a:ext cx="3949882" cy="505926"/>
          </a:xfrm>
          <a:prstGeom prst="rect">
            <a:avLst/>
          </a:prstGeom>
        </p:spPr>
      </p:pic>
    </p:spTree>
    <p:extLst>
      <p:ext uri="{BB962C8B-B14F-4D97-AF65-F5344CB8AC3E}">
        <p14:creationId xmlns:p14="http://schemas.microsoft.com/office/powerpoint/2010/main" val="150794215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hf hdr="0" dt="0"/>
  <p:txStyles>
    <p:titleStyle>
      <a:lvl1pPr algn="l" defTabSz="914400" rtl="0" eaLnBrk="1" latinLnBrk="0" hangingPunct="1">
        <a:spcBef>
          <a:spcPct val="0"/>
        </a:spcBef>
        <a:buNone/>
        <a:defRPr sz="1600" kern="1200">
          <a:solidFill>
            <a:schemeClr val="tx1"/>
          </a:solidFill>
          <a:latin typeface="+mj-lt"/>
          <a:ea typeface="+mj-ea"/>
          <a:cs typeface="+mj-cs"/>
        </a:defRPr>
      </a:lvl1pPr>
    </p:titleStyle>
    <p:bodyStyle>
      <a:lvl1pPr marL="180975" indent="-180975" algn="l" defTabSz="914400" rtl="0" eaLnBrk="1" latinLnBrk="0" hangingPunct="1">
        <a:spcBef>
          <a:spcPct val="20000"/>
        </a:spcBef>
        <a:buClr>
          <a:srgbClr val="828990"/>
        </a:buClr>
        <a:buFont typeface="Arial" pitchFamily="34" charset="0"/>
        <a:buChar char="›"/>
        <a:defRPr sz="1600" kern="1200">
          <a:solidFill>
            <a:srgbClr val="4E5761"/>
          </a:solidFill>
          <a:latin typeface="+mn-lt"/>
          <a:ea typeface="+mn-ea"/>
          <a:cs typeface="+mn-cs"/>
        </a:defRPr>
      </a:lvl1pPr>
      <a:lvl2pPr marL="355600" indent="-174625" algn="l" defTabSz="914400" rtl="0" eaLnBrk="1" latinLnBrk="0" hangingPunct="1">
        <a:spcBef>
          <a:spcPct val="20000"/>
        </a:spcBef>
        <a:buFont typeface="Arial" pitchFamily="34" charset="0"/>
        <a:buChar char="•"/>
        <a:defRPr sz="1400" kern="1200">
          <a:solidFill>
            <a:srgbClr val="4E5761"/>
          </a:solidFill>
          <a:latin typeface="+mn-lt"/>
          <a:ea typeface="+mn-ea"/>
          <a:cs typeface="+mn-cs"/>
        </a:defRPr>
      </a:lvl2pPr>
      <a:lvl3pPr marL="356400" indent="-176400" algn="l" defTabSz="914400" rtl="0" eaLnBrk="1" latinLnBrk="0" hangingPunct="1">
        <a:spcBef>
          <a:spcPct val="20000"/>
        </a:spcBef>
        <a:buFont typeface="Arial" pitchFamily="34" charset="0"/>
        <a:buChar char="›"/>
        <a:defRPr sz="1200" kern="1200">
          <a:solidFill>
            <a:srgbClr val="697078"/>
          </a:solidFill>
          <a:latin typeface="+mn-lt"/>
          <a:ea typeface="+mn-ea"/>
          <a:cs typeface="+mn-cs"/>
        </a:defRPr>
      </a:lvl3pPr>
      <a:lvl4pPr marL="356400" indent="-176400" algn="l" defTabSz="914400" rtl="0" eaLnBrk="1" latinLnBrk="0" hangingPunct="1">
        <a:spcBef>
          <a:spcPct val="20000"/>
        </a:spcBef>
        <a:buFont typeface="Arial" pitchFamily="34" charset="0"/>
        <a:buChar char="•"/>
        <a:defRPr sz="1000" kern="1200">
          <a:solidFill>
            <a:srgbClr val="697078"/>
          </a:solidFill>
          <a:latin typeface="+mn-lt"/>
          <a:ea typeface="+mn-ea"/>
          <a:cs typeface="+mn-cs"/>
        </a:defRPr>
      </a:lvl4pPr>
      <a:lvl5pPr marL="356400" indent="-176400" algn="l" defTabSz="914400" rtl="0" eaLnBrk="1" latinLnBrk="0" hangingPunct="1">
        <a:spcBef>
          <a:spcPct val="20000"/>
        </a:spcBef>
        <a:buFont typeface="Arial" pitchFamily="34" charset="0"/>
        <a:buChar char="›"/>
        <a:defRPr sz="800" kern="1200">
          <a:solidFill>
            <a:srgbClr val="69707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3.xml"/><Relationship Id="rId5" Type="http://schemas.openxmlformats.org/officeDocument/2006/relationships/image" Target="../media/image43.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46.pn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36.xml.rels><?xml version="1.0" encoding="UTF-8" standalone="yes"?>
<Relationships xmlns="http://schemas.openxmlformats.org/package/2006/relationships"><Relationship Id="rId2" Type="http://schemas.openxmlformats.org/officeDocument/2006/relationships/hyperlink" Target="http://www.nsd.uib.no/arkivering/datahandteringsplan.html" TargetMode="Externa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26.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E548F1-6D36-4902-B57A-69A845AA9B7E}" type="slidenum">
              <a:rPr lang="nb-NO" smtClean="0">
                <a:latin typeface="Arial"/>
              </a:rPr>
              <a:pPr/>
              <a:t>1</a:t>
            </a:fld>
            <a:endParaRPr lang="nb-NO">
              <a:latin typeface="Arial"/>
            </a:endParaRPr>
          </a:p>
        </p:txBody>
      </p:sp>
      <p:sp>
        <p:nvSpPr>
          <p:cNvPr id="3" name="Title 1"/>
          <p:cNvSpPr txBox="1">
            <a:spLocks/>
          </p:cNvSpPr>
          <p:nvPr/>
        </p:nvSpPr>
        <p:spPr>
          <a:xfrm>
            <a:off x="251520" y="2430016"/>
            <a:ext cx="8604448" cy="1143000"/>
          </a:xfrm>
          <a:prstGeom prst="rect">
            <a:avLst/>
          </a:prstGeom>
        </p:spPr>
        <p:txBody>
          <a:bodyPr rtlCol="0">
            <a:noAutofit/>
          </a:bodyPr>
          <a:lstStyle>
            <a:lvl1pPr algn="l" defTabSz="914400" rtl="0" eaLnBrk="1" latinLnBrk="0" hangingPunct="1">
              <a:spcBef>
                <a:spcPct val="0"/>
              </a:spcBef>
              <a:buNone/>
              <a:defRPr sz="1600" kern="1200">
                <a:solidFill>
                  <a:schemeClr val="tx1"/>
                </a:solidFill>
                <a:latin typeface="+mj-lt"/>
                <a:ea typeface="+mj-ea"/>
                <a:cs typeface="+mj-cs"/>
              </a:defRPr>
            </a:lvl1pPr>
          </a:lstStyle>
          <a:p>
            <a:pPr algn="ctr" fontAlgn="auto">
              <a:spcAft>
                <a:spcPts val="0"/>
              </a:spcAft>
              <a:defRPr/>
            </a:pPr>
            <a:r>
              <a:rPr lang="nb-NO" sz="3600" b="1" dirty="0" smtClean="0">
                <a:solidFill>
                  <a:prstClr val="black"/>
                </a:solidFill>
                <a:latin typeface="Didot"/>
                <a:cs typeface="Didot"/>
              </a:rPr>
              <a:t>Data </a:t>
            </a:r>
            <a:r>
              <a:rPr lang="en-US" sz="3600" b="1" dirty="0" smtClean="0">
                <a:solidFill>
                  <a:prstClr val="black"/>
                </a:solidFill>
                <a:latin typeface="Didot"/>
                <a:cs typeface="Didot"/>
              </a:rPr>
              <a:t>management plan and resulting obligations</a:t>
            </a:r>
          </a:p>
        </p:txBody>
      </p:sp>
      <p:sp>
        <p:nvSpPr>
          <p:cNvPr id="7" name="Title 1"/>
          <p:cNvSpPr txBox="1">
            <a:spLocks/>
          </p:cNvSpPr>
          <p:nvPr/>
        </p:nvSpPr>
        <p:spPr>
          <a:xfrm>
            <a:off x="755576" y="4734272"/>
            <a:ext cx="7848492" cy="1143000"/>
          </a:xfrm>
          <a:prstGeom prst="rect">
            <a:avLst/>
          </a:prstGeom>
        </p:spPr>
        <p:txBody>
          <a:bodyPr rtlCol="0">
            <a:normAutofit fontScale="70000" lnSpcReduction="20000"/>
          </a:bodyPr>
          <a:lstStyle>
            <a:lvl1pPr algn="l" defTabSz="914400" rtl="0" eaLnBrk="1" latinLnBrk="0" hangingPunct="1">
              <a:spcBef>
                <a:spcPct val="0"/>
              </a:spcBef>
              <a:buNone/>
              <a:defRPr sz="1600" kern="1200">
                <a:solidFill>
                  <a:schemeClr val="tx1"/>
                </a:solidFill>
                <a:latin typeface="+mj-lt"/>
                <a:ea typeface="+mj-ea"/>
                <a:cs typeface="+mj-cs"/>
              </a:defRPr>
            </a:lvl1pPr>
          </a:lstStyle>
          <a:p>
            <a:pPr algn="ctr" fontAlgn="auto">
              <a:spcAft>
                <a:spcPts val="0"/>
              </a:spcAft>
              <a:defRPr/>
            </a:pPr>
            <a:r>
              <a:rPr lang="en-US" sz="2400" dirty="0" smtClean="0">
                <a:solidFill>
                  <a:prstClr val="black"/>
                </a:solidFill>
                <a:latin typeface="Didot"/>
                <a:cs typeface="Didot"/>
              </a:rPr>
              <a:t>Benjamin Pfeil</a:t>
            </a:r>
          </a:p>
          <a:p>
            <a:pPr algn="ctr" fontAlgn="auto">
              <a:spcAft>
                <a:spcPts val="0"/>
              </a:spcAft>
              <a:defRPr/>
            </a:pPr>
            <a:endParaRPr lang="en-US" sz="2400" dirty="0" smtClean="0">
              <a:solidFill>
                <a:prstClr val="black"/>
              </a:solidFill>
              <a:latin typeface="Didot"/>
              <a:cs typeface="Didot"/>
            </a:endParaRPr>
          </a:p>
          <a:p>
            <a:pPr algn="ctr" fontAlgn="auto">
              <a:spcAft>
                <a:spcPts val="0"/>
              </a:spcAft>
              <a:defRPr/>
            </a:pPr>
            <a:r>
              <a:rPr lang="en-US" sz="2400" dirty="0" smtClean="0">
                <a:solidFill>
                  <a:prstClr val="black"/>
                </a:solidFill>
                <a:latin typeface="Didot"/>
                <a:cs typeface="Didot"/>
              </a:rPr>
              <a:t>Leader </a:t>
            </a:r>
            <a:r>
              <a:rPr lang="en-US" sz="2400" dirty="0" err="1" smtClean="0">
                <a:solidFill>
                  <a:prstClr val="black"/>
                </a:solidFill>
                <a:latin typeface="Didot"/>
                <a:cs typeface="Didot"/>
              </a:rPr>
              <a:t>Bjerknes</a:t>
            </a:r>
            <a:r>
              <a:rPr lang="en-US" sz="2400" dirty="0" smtClean="0">
                <a:solidFill>
                  <a:prstClr val="black"/>
                </a:solidFill>
                <a:latin typeface="Didot"/>
                <a:cs typeface="Didot"/>
              </a:rPr>
              <a:t> Climate Data Centre</a:t>
            </a:r>
          </a:p>
          <a:p>
            <a:pPr algn="ctr" fontAlgn="auto">
              <a:spcAft>
                <a:spcPts val="0"/>
              </a:spcAft>
              <a:defRPr/>
            </a:pPr>
            <a:r>
              <a:rPr lang="en-GB" sz="2400" dirty="0" smtClean="0">
                <a:solidFill>
                  <a:prstClr val="black"/>
                </a:solidFill>
                <a:latin typeface="Didot"/>
                <a:cs typeface="Didot"/>
              </a:rPr>
              <a:t>Acting Director </a:t>
            </a:r>
            <a:r>
              <a:rPr lang="en-GB" sz="2400" dirty="0">
                <a:solidFill>
                  <a:prstClr val="black"/>
                </a:solidFill>
                <a:latin typeface="Didot"/>
                <a:cs typeface="Didot"/>
              </a:rPr>
              <a:t>of the RI ICOS Ocean Thematic </a:t>
            </a:r>
            <a:r>
              <a:rPr lang="en-GB" sz="2400" dirty="0" smtClean="0">
                <a:solidFill>
                  <a:prstClr val="black"/>
                </a:solidFill>
                <a:latin typeface="Didot"/>
                <a:cs typeface="Didot"/>
              </a:rPr>
              <a:t>Centre</a:t>
            </a:r>
          </a:p>
          <a:p>
            <a:pPr algn="ctr" fontAlgn="auto">
              <a:spcAft>
                <a:spcPts val="0"/>
              </a:spcAft>
              <a:defRPr/>
            </a:pPr>
            <a:r>
              <a:rPr lang="en-GB" sz="2400" dirty="0" smtClean="0">
                <a:solidFill>
                  <a:prstClr val="black"/>
                </a:solidFill>
                <a:latin typeface="Didot"/>
                <a:cs typeface="Didot"/>
              </a:rPr>
              <a:t>Geophysical Institute, University of Bergen, Norway</a:t>
            </a:r>
            <a:endParaRPr lang="en-US" sz="2400" dirty="0" smtClean="0">
              <a:solidFill>
                <a:prstClr val="black"/>
              </a:solidFill>
              <a:latin typeface="Didot"/>
              <a:cs typeface="Didot"/>
            </a:endParaRPr>
          </a:p>
        </p:txBody>
      </p:sp>
    </p:spTree>
    <p:extLst>
      <p:ext uri="{BB962C8B-B14F-4D97-AF65-F5344CB8AC3E}">
        <p14:creationId xmlns:p14="http://schemas.microsoft.com/office/powerpoint/2010/main" val="42699805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908720"/>
            <a:ext cx="7772400" cy="705148"/>
          </a:xfrm>
        </p:spPr>
        <p:txBody>
          <a:bodyPr>
            <a:noAutofit/>
          </a:bodyPr>
          <a:lstStyle/>
          <a:p>
            <a:r>
              <a:rPr lang="en-US" sz="2600" dirty="0">
                <a:latin typeface="Didot"/>
                <a:cs typeface="Didot"/>
              </a:rPr>
              <a:t>OECD Principles and Guidelines for Access to Research Data from Public Funding </a:t>
            </a:r>
            <a:r>
              <a:rPr lang="en-US" sz="2600" dirty="0" smtClean="0">
                <a:latin typeface="Didot"/>
                <a:cs typeface="Didot"/>
              </a:rPr>
              <a:t>(2007)</a:t>
            </a:r>
            <a:endParaRPr lang="en-US" sz="2600" dirty="0">
              <a:latin typeface="Didot"/>
              <a:cs typeface="Didot"/>
            </a:endParaRPr>
          </a:p>
        </p:txBody>
      </p:sp>
      <p:sp>
        <p:nvSpPr>
          <p:cNvPr id="4" name="TextBox 3"/>
          <p:cNvSpPr txBox="1"/>
          <p:nvPr/>
        </p:nvSpPr>
        <p:spPr>
          <a:xfrm>
            <a:off x="745067" y="2032000"/>
            <a:ext cx="184666" cy="369332"/>
          </a:xfrm>
          <a:prstGeom prst="rect">
            <a:avLst/>
          </a:prstGeom>
          <a:noFill/>
        </p:spPr>
        <p:txBody>
          <a:bodyPr wrap="none" rtlCol="0">
            <a:spAutoFit/>
          </a:bodyPr>
          <a:lstStyle/>
          <a:p>
            <a:pPr fontAlgn="auto">
              <a:spcBef>
                <a:spcPts val="0"/>
              </a:spcBef>
              <a:spcAft>
                <a:spcPts val="0"/>
              </a:spcAft>
            </a:pPr>
            <a:endParaRPr lang="en-GB" dirty="0">
              <a:solidFill>
                <a:prstClr val="black"/>
              </a:solidFill>
              <a:latin typeface="Arial"/>
              <a:ea typeface="+mn-ea"/>
              <a:cs typeface="+mn-cs"/>
            </a:endParaRPr>
          </a:p>
        </p:txBody>
      </p:sp>
      <p:sp>
        <p:nvSpPr>
          <p:cNvPr id="5" name="TextBox 4"/>
          <p:cNvSpPr txBox="1"/>
          <p:nvPr/>
        </p:nvSpPr>
        <p:spPr>
          <a:xfrm>
            <a:off x="323529" y="1772817"/>
            <a:ext cx="8280920" cy="4154983"/>
          </a:xfrm>
          <a:prstGeom prst="rect">
            <a:avLst/>
          </a:prstGeom>
          <a:noFill/>
        </p:spPr>
        <p:txBody>
          <a:bodyPr wrap="square" rtlCol="0">
            <a:spAutoFit/>
          </a:bodyPr>
          <a:lstStyle/>
          <a:p>
            <a:pPr fontAlgn="auto">
              <a:spcBef>
                <a:spcPts val="0"/>
              </a:spcBef>
              <a:spcAft>
                <a:spcPts val="0"/>
              </a:spcAft>
            </a:pPr>
            <a:r>
              <a:rPr lang="en-US" sz="2200" dirty="0">
                <a:solidFill>
                  <a:srgbClr val="CED0D3"/>
                </a:solidFill>
                <a:latin typeface="Didot"/>
                <a:ea typeface="+mn-ea"/>
                <a:cs typeface="Didot"/>
              </a:rPr>
              <a:t>The rapid development in computing technology and the Internet have opened up new applications for the basic </a:t>
            </a:r>
            <a:r>
              <a:rPr lang="en-US" sz="2200" i="1" dirty="0">
                <a:solidFill>
                  <a:srgbClr val="CED0D3"/>
                </a:solidFill>
                <a:latin typeface="Didot"/>
                <a:ea typeface="+mn-ea"/>
                <a:cs typeface="Didot"/>
              </a:rPr>
              <a:t>sources </a:t>
            </a:r>
            <a:r>
              <a:rPr lang="en-US" sz="2200" dirty="0">
                <a:solidFill>
                  <a:srgbClr val="CED0D3"/>
                </a:solidFill>
                <a:latin typeface="Didot"/>
                <a:ea typeface="+mn-ea"/>
                <a:cs typeface="Didot"/>
              </a:rPr>
              <a:t>of research — the base material of </a:t>
            </a:r>
            <a:r>
              <a:rPr lang="en-US" sz="2200" i="1" dirty="0">
                <a:solidFill>
                  <a:srgbClr val="CED0D3"/>
                </a:solidFill>
                <a:latin typeface="Didot"/>
                <a:ea typeface="+mn-ea"/>
                <a:cs typeface="Didot"/>
              </a:rPr>
              <a:t>research data </a:t>
            </a:r>
            <a:r>
              <a:rPr lang="en-US" sz="2200" dirty="0">
                <a:solidFill>
                  <a:srgbClr val="CED0D3"/>
                </a:solidFill>
                <a:latin typeface="Didot"/>
                <a:ea typeface="+mn-ea"/>
                <a:cs typeface="Didot"/>
              </a:rPr>
              <a:t>— which has given a major impetus to scientific work in recent years. </a:t>
            </a:r>
            <a:r>
              <a:rPr lang="en-US" sz="2200" u="sng" dirty="0">
                <a:solidFill>
                  <a:srgbClr val="FF0000"/>
                </a:solidFill>
                <a:latin typeface="Didot"/>
                <a:ea typeface="+mn-ea"/>
                <a:cs typeface="Didot"/>
              </a:rPr>
              <a:t>Databases are rapidly becoming an essential part of the infrastructure of the global science system</a:t>
            </a:r>
            <a:r>
              <a:rPr lang="en-US" sz="2200" dirty="0">
                <a:solidFill>
                  <a:prstClr val="black"/>
                </a:solidFill>
                <a:latin typeface="Didot"/>
                <a:ea typeface="+mn-ea"/>
                <a:cs typeface="Didot"/>
              </a:rPr>
              <a:t>. </a:t>
            </a:r>
            <a:r>
              <a:rPr lang="en-US" sz="2200" dirty="0">
                <a:solidFill>
                  <a:srgbClr val="CED0D3"/>
                </a:solidFill>
                <a:latin typeface="Didot"/>
                <a:ea typeface="+mn-ea"/>
                <a:cs typeface="Didot"/>
              </a:rPr>
              <a:t>The international Human Genome Project is but one good example of a large-scale </a:t>
            </a:r>
            <a:r>
              <a:rPr lang="en-US" sz="2200" u="sng" dirty="0" err="1">
                <a:solidFill>
                  <a:srgbClr val="CED0D3"/>
                </a:solidFill>
                <a:latin typeface="Didot"/>
                <a:ea typeface="+mn-ea"/>
                <a:cs typeface="Didot"/>
              </a:rPr>
              <a:t>endeavour</a:t>
            </a:r>
            <a:r>
              <a:rPr lang="en-US" sz="2200" u="sng" dirty="0">
                <a:solidFill>
                  <a:srgbClr val="CED0D3"/>
                </a:solidFill>
                <a:latin typeface="Didot"/>
                <a:ea typeface="+mn-ea"/>
                <a:cs typeface="Didot"/>
              </a:rPr>
              <a:t> in which openly accessible information is being used successfully by many different users, all over the world, for a great variety of purposes</a:t>
            </a:r>
            <a:r>
              <a:rPr lang="en-US" sz="2200" dirty="0">
                <a:solidFill>
                  <a:srgbClr val="CED0D3"/>
                </a:solidFill>
                <a:latin typeface="Didot"/>
                <a:ea typeface="+mn-ea"/>
                <a:cs typeface="Didot"/>
              </a:rPr>
              <a:t>. </a:t>
            </a:r>
          </a:p>
          <a:p>
            <a:pPr fontAlgn="auto">
              <a:spcBef>
                <a:spcPts val="0"/>
              </a:spcBef>
              <a:spcAft>
                <a:spcPts val="0"/>
              </a:spcAft>
            </a:pPr>
            <a:r>
              <a:rPr lang="en-US" sz="2200" dirty="0">
                <a:solidFill>
                  <a:prstClr val="black"/>
                </a:solidFill>
                <a:latin typeface="Didot"/>
                <a:ea typeface="+mn-ea"/>
                <a:cs typeface="Didot"/>
              </a:rPr>
              <a:t> </a:t>
            </a:r>
          </a:p>
          <a:p>
            <a:pPr fontAlgn="auto">
              <a:spcBef>
                <a:spcPts val="0"/>
              </a:spcBef>
              <a:spcAft>
                <a:spcPts val="0"/>
              </a:spcAft>
            </a:pPr>
            <a:endParaRPr lang="en-GB" sz="2200" dirty="0">
              <a:solidFill>
                <a:prstClr val="black"/>
              </a:solidFill>
              <a:latin typeface="Didot"/>
              <a:ea typeface="+mn-ea"/>
              <a:cs typeface="Didot"/>
            </a:endParaRPr>
          </a:p>
        </p:txBody>
      </p:sp>
    </p:spTree>
    <p:extLst>
      <p:ext uri="{BB962C8B-B14F-4D97-AF65-F5344CB8AC3E}">
        <p14:creationId xmlns:p14="http://schemas.microsoft.com/office/powerpoint/2010/main" val="41472746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923652"/>
            <a:ext cx="7772400" cy="705148"/>
          </a:xfrm>
        </p:spPr>
        <p:txBody>
          <a:bodyPr>
            <a:noAutofit/>
          </a:bodyPr>
          <a:lstStyle/>
          <a:p>
            <a:r>
              <a:rPr lang="en-US" sz="2600" b="1" dirty="0">
                <a:latin typeface="Didot"/>
                <a:cs typeface="Didot"/>
              </a:rPr>
              <a:t>OECD Principles and Guidelines for Access to Research Data from Public Funding </a:t>
            </a:r>
            <a:r>
              <a:rPr lang="en-US" sz="2600" b="1" dirty="0" smtClean="0">
                <a:latin typeface="Didot"/>
                <a:cs typeface="Didot"/>
              </a:rPr>
              <a:t>(2007)</a:t>
            </a:r>
            <a:endParaRPr lang="en-US" sz="2600" dirty="0">
              <a:latin typeface="Didot"/>
              <a:cs typeface="Didot"/>
            </a:endParaRPr>
          </a:p>
        </p:txBody>
      </p:sp>
      <p:sp>
        <p:nvSpPr>
          <p:cNvPr id="4" name="TextBox 3"/>
          <p:cNvSpPr txBox="1"/>
          <p:nvPr/>
        </p:nvSpPr>
        <p:spPr>
          <a:xfrm>
            <a:off x="745067" y="2032000"/>
            <a:ext cx="184666" cy="369332"/>
          </a:xfrm>
          <a:prstGeom prst="rect">
            <a:avLst/>
          </a:prstGeom>
          <a:noFill/>
        </p:spPr>
        <p:txBody>
          <a:bodyPr wrap="none" rtlCol="0">
            <a:spAutoFit/>
          </a:bodyPr>
          <a:lstStyle/>
          <a:p>
            <a:pPr fontAlgn="auto">
              <a:spcBef>
                <a:spcPts val="0"/>
              </a:spcBef>
              <a:spcAft>
                <a:spcPts val="0"/>
              </a:spcAft>
            </a:pPr>
            <a:endParaRPr lang="en-GB" dirty="0">
              <a:solidFill>
                <a:prstClr val="black"/>
              </a:solidFill>
              <a:latin typeface="Arial"/>
              <a:ea typeface="+mn-ea"/>
              <a:cs typeface="+mn-cs"/>
            </a:endParaRPr>
          </a:p>
        </p:txBody>
      </p:sp>
      <p:sp>
        <p:nvSpPr>
          <p:cNvPr id="5" name="TextBox 4"/>
          <p:cNvSpPr txBox="1"/>
          <p:nvPr/>
        </p:nvSpPr>
        <p:spPr>
          <a:xfrm>
            <a:off x="323529" y="1772816"/>
            <a:ext cx="8712968" cy="3693319"/>
          </a:xfrm>
          <a:prstGeom prst="rect">
            <a:avLst/>
          </a:prstGeom>
          <a:noFill/>
        </p:spPr>
        <p:txBody>
          <a:bodyPr wrap="square" rtlCol="0">
            <a:spAutoFit/>
          </a:bodyPr>
          <a:lstStyle/>
          <a:p>
            <a:pPr marL="285750" indent="-285750" fontAlgn="auto">
              <a:spcBef>
                <a:spcPts val="0"/>
              </a:spcBef>
              <a:spcAft>
                <a:spcPts val="0"/>
              </a:spcAft>
              <a:buFont typeface="Arial"/>
              <a:buChar char="•"/>
            </a:pPr>
            <a:r>
              <a:rPr lang="en-US" dirty="0" smtClean="0">
                <a:solidFill>
                  <a:srgbClr val="CED0D3"/>
                </a:solidFill>
                <a:latin typeface="Didot"/>
                <a:ea typeface="+mn-ea"/>
                <a:cs typeface="Didot"/>
              </a:rPr>
              <a:t>Promote </a:t>
            </a:r>
            <a:r>
              <a:rPr lang="en-US" dirty="0">
                <a:solidFill>
                  <a:srgbClr val="CED0D3"/>
                </a:solidFill>
                <a:latin typeface="Didot"/>
                <a:ea typeface="+mn-ea"/>
                <a:cs typeface="Didot"/>
              </a:rPr>
              <a:t>a culture of openness and sharing of research data among the public research communities within member countries and beyond; </a:t>
            </a:r>
          </a:p>
          <a:p>
            <a:pPr marL="285750" indent="-285750" fontAlgn="auto">
              <a:spcBef>
                <a:spcPts val="0"/>
              </a:spcBef>
              <a:spcAft>
                <a:spcPts val="0"/>
              </a:spcAft>
              <a:buFont typeface="Arial"/>
              <a:buChar char="•"/>
            </a:pPr>
            <a:r>
              <a:rPr lang="en-US" dirty="0">
                <a:solidFill>
                  <a:srgbClr val="CED0D3"/>
                </a:solidFill>
                <a:latin typeface="Didot"/>
                <a:ea typeface="+mn-ea"/>
                <a:cs typeface="Didot"/>
              </a:rPr>
              <a:t>Stimulate the exchange of good practices in data access and sharing; </a:t>
            </a:r>
          </a:p>
          <a:p>
            <a:pPr marL="285750" indent="-285750" fontAlgn="auto">
              <a:spcBef>
                <a:spcPts val="0"/>
              </a:spcBef>
              <a:spcAft>
                <a:spcPts val="0"/>
              </a:spcAft>
              <a:buFont typeface="Arial"/>
              <a:buChar char="•"/>
            </a:pPr>
            <a:r>
              <a:rPr lang="en-US" dirty="0">
                <a:solidFill>
                  <a:srgbClr val="CED0D3"/>
                </a:solidFill>
                <a:latin typeface="Didot"/>
                <a:ea typeface="+mn-ea"/>
                <a:cs typeface="Didot"/>
              </a:rPr>
              <a:t>Raise awareness about the potential costs and benefits of restrictions and limitations on access to and the sharing of research data from public funding; </a:t>
            </a:r>
          </a:p>
          <a:p>
            <a:pPr marL="285750" indent="-285750" fontAlgn="auto">
              <a:spcBef>
                <a:spcPts val="0"/>
              </a:spcBef>
              <a:spcAft>
                <a:spcPts val="0"/>
              </a:spcAft>
              <a:buFont typeface="Arial"/>
              <a:buChar char="•"/>
            </a:pPr>
            <a:r>
              <a:rPr lang="en-US" dirty="0">
                <a:solidFill>
                  <a:srgbClr val="CED0D3"/>
                </a:solidFill>
                <a:latin typeface="Didot"/>
                <a:ea typeface="+mn-ea"/>
                <a:cs typeface="Didot"/>
              </a:rPr>
              <a:t>Highlight the need to consider data access and sharing regulations and practices in the formation of member countries’ science policies and </a:t>
            </a:r>
            <a:r>
              <a:rPr lang="en-US" dirty="0" err="1">
                <a:solidFill>
                  <a:srgbClr val="CED0D3"/>
                </a:solidFill>
                <a:latin typeface="Didot"/>
                <a:ea typeface="+mn-ea"/>
                <a:cs typeface="Didot"/>
              </a:rPr>
              <a:t>programmes</a:t>
            </a:r>
            <a:r>
              <a:rPr lang="en-US" dirty="0">
                <a:solidFill>
                  <a:srgbClr val="CED0D3"/>
                </a:solidFill>
                <a:latin typeface="Didot"/>
                <a:ea typeface="+mn-ea"/>
                <a:cs typeface="Didot"/>
              </a:rPr>
              <a:t>; </a:t>
            </a:r>
          </a:p>
          <a:p>
            <a:pPr fontAlgn="auto">
              <a:spcBef>
                <a:spcPts val="0"/>
              </a:spcBef>
              <a:spcAft>
                <a:spcPts val="0"/>
              </a:spcAft>
            </a:pPr>
            <a:r>
              <a:rPr lang="en-US" dirty="0" smtClean="0">
                <a:solidFill>
                  <a:prstClr val="black"/>
                </a:solidFill>
                <a:latin typeface="Didot"/>
                <a:ea typeface="+mn-ea"/>
                <a:cs typeface="Didot"/>
              </a:rPr>
              <a:t>The </a:t>
            </a:r>
            <a:r>
              <a:rPr lang="en-US" i="1" u="sng" dirty="0">
                <a:solidFill>
                  <a:srgbClr val="FF0000"/>
                </a:solidFill>
                <a:latin typeface="Didot"/>
                <a:ea typeface="+mn-ea"/>
                <a:cs typeface="Didot"/>
              </a:rPr>
              <a:t>Principles and Guidelines </a:t>
            </a:r>
            <a:r>
              <a:rPr lang="en-US" u="sng" dirty="0" smtClean="0">
                <a:solidFill>
                  <a:srgbClr val="FF0000"/>
                </a:solidFill>
                <a:latin typeface="Didot"/>
                <a:ea typeface="+mn-ea"/>
                <a:cs typeface="Didot"/>
              </a:rPr>
              <a:t>should </a:t>
            </a:r>
            <a:r>
              <a:rPr lang="en-US" u="sng" dirty="0">
                <a:solidFill>
                  <a:srgbClr val="FF0000"/>
                </a:solidFill>
                <a:latin typeface="Didot"/>
                <a:ea typeface="+mn-ea"/>
                <a:cs typeface="Didot"/>
              </a:rPr>
              <a:t>assist </a:t>
            </a:r>
            <a:r>
              <a:rPr lang="en-US" dirty="0">
                <a:solidFill>
                  <a:srgbClr val="FF0000"/>
                </a:solidFill>
                <a:latin typeface="Didot"/>
                <a:ea typeface="+mn-ea"/>
                <a:cs typeface="Didot"/>
              </a:rPr>
              <a:t>governments, research support and </a:t>
            </a:r>
            <a:r>
              <a:rPr lang="en-US" u="sng" dirty="0">
                <a:solidFill>
                  <a:srgbClr val="FF0000"/>
                </a:solidFill>
                <a:latin typeface="Didot"/>
                <a:ea typeface="+mn-ea"/>
                <a:cs typeface="Didot"/>
              </a:rPr>
              <a:t>funding </a:t>
            </a:r>
            <a:r>
              <a:rPr lang="en-US" u="sng" dirty="0" err="1">
                <a:solidFill>
                  <a:srgbClr val="FF0000"/>
                </a:solidFill>
                <a:latin typeface="Didot"/>
                <a:ea typeface="+mn-ea"/>
                <a:cs typeface="Didot"/>
              </a:rPr>
              <a:t>organisations</a:t>
            </a:r>
            <a:r>
              <a:rPr lang="en-US" dirty="0">
                <a:solidFill>
                  <a:srgbClr val="FF0000"/>
                </a:solidFill>
                <a:latin typeface="Didot"/>
                <a:ea typeface="+mn-ea"/>
                <a:cs typeface="Didot"/>
              </a:rPr>
              <a:t>, research </a:t>
            </a:r>
            <a:r>
              <a:rPr lang="en-US" dirty="0" smtClean="0">
                <a:solidFill>
                  <a:srgbClr val="FF0000"/>
                </a:solidFill>
                <a:latin typeface="Didot"/>
                <a:ea typeface="+mn-ea"/>
                <a:cs typeface="Didot"/>
              </a:rPr>
              <a:t>institutions </a:t>
            </a:r>
            <a:r>
              <a:rPr lang="en-US" dirty="0">
                <a:solidFill>
                  <a:srgbClr val="FF0000"/>
                </a:solidFill>
                <a:latin typeface="Didot"/>
                <a:ea typeface="+mn-ea"/>
                <a:cs typeface="Didot"/>
              </a:rPr>
              <a:t>and researchers </a:t>
            </a:r>
            <a:r>
              <a:rPr lang="en-US" dirty="0">
                <a:solidFill>
                  <a:prstClr val="black"/>
                </a:solidFill>
                <a:latin typeface="Didot"/>
                <a:ea typeface="+mn-ea"/>
                <a:cs typeface="Didot"/>
              </a:rPr>
              <a:t>themselves in dealing with the barriers and challenges in </a:t>
            </a:r>
            <a:r>
              <a:rPr lang="en-US" dirty="0">
                <a:solidFill>
                  <a:srgbClr val="FF0000"/>
                </a:solidFill>
                <a:latin typeface="Didot"/>
                <a:ea typeface="+mn-ea"/>
                <a:cs typeface="Didot"/>
              </a:rPr>
              <a:t>improving the international sharing of, and access to, research </a:t>
            </a:r>
            <a:r>
              <a:rPr lang="en-US" dirty="0" smtClean="0">
                <a:solidFill>
                  <a:srgbClr val="FF0000"/>
                </a:solidFill>
                <a:latin typeface="Didot"/>
                <a:ea typeface="+mn-ea"/>
                <a:cs typeface="Didot"/>
              </a:rPr>
              <a:t>data.</a:t>
            </a:r>
            <a:endParaRPr lang="en-US" dirty="0">
              <a:solidFill>
                <a:srgbClr val="FF0000"/>
              </a:solidFill>
              <a:latin typeface="Didot"/>
              <a:ea typeface="+mn-ea"/>
              <a:cs typeface="Didot"/>
            </a:endParaRPr>
          </a:p>
          <a:p>
            <a:pPr marL="285750" indent="-285750" fontAlgn="auto">
              <a:spcBef>
                <a:spcPts val="0"/>
              </a:spcBef>
              <a:spcAft>
                <a:spcPts val="0"/>
              </a:spcAft>
              <a:buFont typeface="Arial"/>
              <a:buChar char="•"/>
            </a:pPr>
            <a:endParaRPr lang="en-US" dirty="0">
              <a:solidFill>
                <a:prstClr val="black"/>
              </a:solidFill>
              <a:latin typeface="Didot"/>
              <a:ea typeface="+mn-ea"/>
              <a:cs typeface="Didot"/>
            </a:endParaRPr>
          </a:p>
        </p:txBody>
      </p:sp>
    </p:spTree>
    <p:extLst>
      <p:ext uri="{BB962C8B-B14F-4D97-AF65-F5344CB8AC3E}">
        <p14:creationId xmlns:p14="http://schemas.microsoft.com/office/powerpoint/2010/main" val="42795018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12</a:t>
            </a:fld>
            <a:endParaRPr lang="nb-NO">
              <a:latin typeface="Arial"/>
            </a:endParaRPr>
          </a:p>
        </p:txBody>
      </p:sp>
      <p:sp>
        <p:nvSpPr>
          <p:cNvPr id="3" name="TextBox 2"/>
          <p:cNvSpPr txBox="1"/>
          <p:nvPr/>
        </p:nvSpPr>
        <p:spPr>
          <a:xfrm>
            <a:off x="558800" y="2065868"/>
            <a:ext cx="8189665" cy="1107996"/>
          </a:xfrm>
          <a:prstGeom prst="rect">
            <a:avLst/>
          </a:prstGeom>
          <a:noFill/>
        </p:spPr>
        <p:txBody>
          <a:bodyPr wrap="square" rtlCol="0">
            <a:spAutoFit/>
          </a:bodyPr>
          <a:lstStyle/>
          <a:p>
            <a:pPr fontAlgn="auto">
              <a:spcBef>
                <a:spcPts val="0"/>
              </a:spcBef>
              <a:spcAft>
                <a:spcPts val="0"/>
              </a:spcAft>
            </a:pPr>
            <a:r>
              <a:rPr lang="en-GB" sz="2200" dirty="0" smtClean="0">
                <a:solidFill>
                  <a:prstClr val="black"/>
                </a:solidFill>
                <a:latin typeface="Didot"/>
                <a:ea typeface="+mn-ea"/>
                <a:cs typeface="Didot"/>
              </a:rPr>
              <a:t>Data </a:t>
            </a:r>
            <a:r>
              <a:rPr lang="en-GB" sz="2200" dirty="0">
                <a:solidFill>
                  <a:prstClr val="black"/>
                </a:solidFill>
                <a:latin typeface="Didot"/>
                <a:ea typeface="+mn-ea"/>
                <a:cs typeface="Didot"/>
              </a:rPr>
              <a:t>underlying scientific publications have to be </a:t>
            </a:r>
            <a:r>
              <a:rPr lang="en-GB" sz="2200" dirty="0" smtClean="0">
                <a:solidFill>
                  <a:prstClr val="black"/>
                </a:solidFill>
                <a:latin typeface="Didot"/>
                <a:ea typeface="+mn-ea"/>
                <a:cs typeface="Didot"/>
              </a:rPr>
              <a:t>open! </a:t>
            </a:r>
          </a:p>
          <a:p>
            <a:pPr fontAlgn="auto">
              <a:spcBef>
                <a:spcPts val="0"/>
              </a:spcBef>
              <a:spcAft>
                <a:spcPts val="0"/>
              </a:spcAft>
            </a:pPr>
            <a:r>
              <a:rPr lang="en-GB" sz="2200" dirty="0" smtClean="0">
                <a:solidFill>
                  <a:prstClr val="black"/>
                </a:solidFill>
                <a:latin typeface="Didot"/>
                <a:ea typeface="+mn-ea"/>
                <a:cs typeface="Didot"/>
              </a:rPr>
              <a:t>Being enforced by rejecting papers</a:t>
            </a:r>
            <a:endParaRPr lang="en-GB" sz="2200" dirty="0">
              <a:solidFill>
                <a:prstClr val="black"/>
              </a:solidFill>
              <a:latin typeface="Didot"/>
              <a:ea typeface="+mn-ea"/>
              <a:cs typeface="Didot"/>
            </a:endParaRPr>
          </a:p>
          <a:p>
            <a:pPr fontAlgn="auto">
              <a:spcBef>
                <a:spcPts val="0"/>
              </a:spcBef>
              <a:spcAft>
                <a:spcPts val="0"/>
              </a:spcAft>
            </a:pPr>
            <a:endParaRPr lang="en-US" sz="2200" dirty="0">
              <a:solidFill>
                <a:prstClr val="black"/>
              </a:solidFill>
              <a:latin typeface="Didot"/>
              <a:ea typeface="+mn-ea"/>
              <a:cs typeface="Didot"/>
            </a:endParaRPr>
          </a:p>
        </p:txBody>
      </p:sp>
      <p:sp>
        <p:nvSpPr>
          <p:cNvPr id="2" name="TextBox 1"/>
          <p:cNvSpPr txBox="1"/>
          <p:nvPr/>
        </p:nvSpPr>
        <p:spPr>
          <a:xfrm>
            <a:off x="683568" y="1268760"/>
            <a:ext cx="1783747" cy="492443"/>
          </a:xfrm>
          <a:prstGeom prst="rect">
            <a:avLst/>
          </a:prstGeom>
          <a:noFill/>
        </p:spPr>
        <p:txBody>
          <a:bodyPr wrap="none" rtlCol="0">
            <a:spAutoFit/>
          </a:bodyPr>
          <a:lstStyle/>
          <a:p>
            <a:pPr fontAlgn="auto">
              <a:spcBef>
                <a:spcPts val="0"/>
              </a:spcBef>
              <a:spcAft>
                <a:spcPts val="0"/>
              </a:spcAft>
            </a:pPr>
            <a:r>
              <a:rPr lang="en-GB" sz="2600" dirty="0" smtClean="0">
                <a:solidFill>
                  <a:prstClr val="black"/>
                </a:solidFill>
                <a:latin typeface="Didot"/>
                <a:ea typeface="+mn-ea"/>
                <a:cs typeface="Didot"/>
              </a:rPr>
              <a:t>Publishers</a:t>
            </a:r>
            <a:endParaRPr lang="en-GB" sz="2600" dirty="0">
              <a:solidFill>
                <a:prstClr val="black"/>
              </a:solidFill>
              <a:latin typeface="Didot"/>
              <a:ea typeface="+mn-ea"/>
              <a:cs typeface="Didot"/>
            </a:endParaRPr>
          </a:p>
        </p:txBody>
      </p:sp>
      <p:grpSp>
        <p:nvGrpSpPr>
          <p:cNvPr id="8" name="Group 7"/>
          <p:cNvGrpSpPr/>
          <p:nvPr/>
        </p:nvGrpSpPr>
        <p:grpSpPr>
          <a:xfrm>
            <a:off x="319710" y="3068960"/>
            <a:ext cx="8356746" cy="2171054"/>
            <a:chOff x="247322" y="3758422"/>
            <a:chExt cx="8356746" cy="2171054"/>
          </a:xfrm>
        </p:grpSpPr>
        <p:pic>
          <p:nvPicPr>
            <p:cNvPr id="6" name="Picture 5" descr="Screen Shot 2017-02-17 at 07.29.55.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247322" y="3973676"/>
              <a:ext cx="8013700" cy="1955800"/>
            </a:xfrm>
            <a:prstGeom prst="rect">
              <a:avLst/>
            </a:prstGeom>
          </p:spPr>
        </p:pic>
        <p:pic>
          <p:nvPicPr>
            <p:cNvPr id="5" name="Picture 4" descr="Screen Shot 2017-02-17 at 07.20.39.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426064" y="3758422"/>
              <a:ext cx="2178004" cy="729990"/>
            </a:xfrm>
            <a:prstGeom prst="rect">
              <a:avLst/>
            </a:prstGeom>
          </p:spPr>
        </p:pic>
      </p:grpSp>
      <p:sp>
        <p:nvSpPr>
          <p:cNvPr id="7" name="TextBox 6"/>
          <p:cNvSpPr txBox="1"/>
          <p:nvPr/>
        </p:nvSpPr>
        <p:spPr>
          <a:xfrm>
            <a:off x="1763688" y="4736757"/>
            <a:ext cx="7033254" cy="492443"/>
          </a:xfrm>
          <a:prstGeom prst="rect">
            <a:avLst/>
          </a:prstGeom>
          <a:noFill/>
        </p:spPr>
        <p:txBody>
          <a:bodyPr wrap="none" rtlCol="0">
            <a:spAutoFit/>
          </a:bodyPr>
          <a:lstStyle/>
          <a:p>
            <a:pPr fontAlgn="auto">
              <a:spcBef>
                <a:spcPts val="0"/>
              </a:spcBef>
              <a:spcAft>
                <a:spcPts val="0"/>
              </a:spcAft>
            </a:pPr>
            <a:r>
              <a:rPr lang="en-GB" sz="2600" dirty="0" smtClean="0">
                <a:solidFill>
                  <a:prstClr val="black"/>
                </a:solidFill>
                <a:latin typeface="Didot"/>
                <a:ea typeface="+mn-ea"/>
                <a:cs typeface="Didot"/>
              </a:rPr>
              <a:t>2/3 of all publications can not be reproduced!</a:t>
            </a:r>
            <a:endParaRPr lang="en-GB" sz="2600" dirty="0">
              <a:solidFill>
                <a:prstClr val="black"/>
              </a:solidFill>
              <a:latin typeface="Didot"/>
              <a:ea typeface="+mn-ea"/>
              <a:cs typeface="Didot"/>
            </a:endParaRPr>
          </a:p>
        </p:txBody>
      </p:sp>
    </p:spTree>
    <p:extLst>
      <p:ext uri="{BB962C8B-B14F-4D97-AF65-F5344CB8AC3E}">
        <p14:creationId xmlns:p14="http://schemas.microsoft.com/office/powerpoint/2010/main" val="332325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9552" y="1067670"/>
            <a:ext cx="8424936" cy="1470025"/>
          </a:xfrm>
        </p:spPr>
        <p:txBody>
          <a:bodyPr>
            <a:noAutofit/>
          </a:bodyPr>
          <a:lstStyle/>
          <a:p>
            <a:pPr algn="l"/>
            <a:r>
              <a:rPr lang="en-US" sz="2600" dirty="0" err="1">
                <a:latin typeface="Didot"/>
                <a:cs typeface="Didot"/>
              </a:rPr>
              <a:t>Forskningsrådet</a:t>
            </a:r>
            <a:r>
              <a:rPr lang="en-US" sz="2600" dirty="0">
                <a:latin typeface="Didot"/>
                <a:cs typeface="Didot"/>
              </a:rPr>
              <a:t>: </a:t>
            </a:r>
            <a:r>
              <a:rPr lang="nb-NO" sz="2600" dirty="0">
                <a:latin typeface="Didot"/>
                <a:cs typeface="Didot"/>
              </a:rPr>
              <a:t>Åpen tilgang til </a:t>
            </a:r>
            <a:r>
              <a:rPr lang="nb-NO" sz="2600" dirty="0" smtClean="0">
                <a:latin typeface="Didot"/>
                <a:cs typeface="Didot"/>
              </a:rPr>
              <a:t>forskningsdata (2014): </a:t>
            </a:r>
            <a:br>
              <a:rPr lang="nb-NO" sz="2600" dirty="0" smtClean="0">
                <a:latin typeface="Didot"/>
                <a:cs typeface="Didot"/>
              </a:rPr>
            </a:br>
            <a:r>
              <a:rPr lang="nb-NO" sz="1600" b="1" dirty="0">
                <a:latin typeface="Didot"/>
                <a:cs typeface="Didot"/>
              </a:rPr>
              <a:t/>
            </a:r>
            <a:br>
              <a:rPr lang="nb-NO" sz="1600" b="1" dirty="0">
                <a:latin typeface="Didot"/>
                <a:cs typeface="Didot"/>
              </a:rPr>
            </a:br>
            <a:r>
              <a:rPr lang="nb-NO" sz="2200" dirty="0">
                <a:solidFill>
                  <a:srgbClr val="CED0D3"/>
                </a:solidFill>
                <a:latin typeface="Didot"/>
                <a:cs typeface="Didot"/>
              </a:rPr>
              <a:t>Forskningsrådets policy for åpen tilgang til offentlig finansierte forskningsdata skal bidra til at forskningsdata er tilgjengelige for relevante brukere, på like betingelser, til lavest mulig kostnad. Retningslinjene i policyen </a:t>
            </a:r>
            <a:r>
              <a:rPr lang="nb-NO" sz="2200" u="sng" dirty="0">
                <a:solidFill>
                  <a:srgbClr val="FF0000"/>
                </a:solidFill>
                <a:latin typeface="Didot"/>
                <a:cs typeface="Didot"/>
              </a:rPr>
              <a:t>gjelder alle</a:t>
            </a:r>
            <a:r>
              <a:rPr lang="nb-NO" sz="2200" u="sng" dirty="0">
                <a:solidFill>
                  <a:schemeClr val="accent6"/>
                </a:solidFill>
                <a:latin typeface="Didot"/>
                <a:cs typeface="Didot"/>
              </a:rPr>
              <a:t> </a:t>
            </a:r>
            <a:r>
              <a:rPr lang="nb-NO" sz="2200" u="sng" dirty="0">
                <a:solidFill>
                  <a:srgbClr val="FF0000"/>
                </a:solidFill>
                <a:latin typeface="Didot"/>
                <a:cs typeface="Didot"/>
              </a:rPr>
              <a:t>data i prosjekter som er finansiert av Forskningsrådet</a:t>
            </a:r>
            <a:r>
              <a:rPr lang="nb-NO" sz="2200" dirty="0">
                <a:solidFill>
                  <a:srgbClr val="CED0D3"/>
                </a:solidFill>
                <a:latin typeface="Didot"/>
                <a:cs typeface="Didot"/>
              </a:rPr>
              <a:t> – med noen unntak.</a:t>
            </a:r>
            <a:r>
              <a:rPr lang="nb-NO" sz="2200" dirty="0">
                <a:latin typeface="Didot"/>
                <a:cs typeface="Didot"/>
              </a:rPr>
              <a:t> </a:t>
            </a:r>
            <a:r>
              <a:rPr lang="nb-NO" sz="1600" dirty="0">
                <a:latin typeface="Didot"/>
                <a:cs typeface="Didot"/>
              </a:rPr>
              <a:t/>
            </a:r>
            <a:br>
              <a:rPr lang="nb-NO" sz="1600" dirty="0">
                <a:latin typeface="Didot"/>
                <a:cs typeface="Didot"/>
              </a:rPr>
            </a:br>
            <a:endParaRPr lang="en-US" sz="1600" dirty="0">
              <a:latin typeface="Didot"/>
              <a:cs typeface="Didot"/>
            </a:endParaRPr>
          </a:p>
        </p:txBody>
      </p:sp>
      <p:sp>
        <p:nvSpPr>
          <p:cNvPr id="3" name="Subtitle 2"/>
          <p:cNvSpPr>
            <a:spLocks noGrp="1"/>
          </p:cNvSpPr>
          <p:nvPr>
            <p:ph type="subTitle" idx="1"/>
          </p:nvPr>
        </p:nvSpPr>
        <p:spPr>
          <a:xfrm>
            <a:off x="535088" y="2348880"/>
            <a:ext cx="7776864" cy="3125972"/>
          </a:xfrm>
        </p:spPr>
        <p:txBody>
          <a:bodyPr>
            <a:noAutofit/>
          </a:bodyPr>
          <a:lstStyle/>
          <a:p>
            <a:pPr algn="l"/>
            <a:r>
              <a:rPr lang="nb-NO" sz="2200" dirty="0" smtClean="0">
                <a:solidFill>
                  <a:srgbClr val="000000"/>
                </a:solidFill>
                <a:latin typeface="Didot"/>
                <a:cs typeface="Didot"/>
              </a:rPr>
              <a:t>Policyen er formulert som en rekke anbefalinger – ikke krav. </a:t>
            </a:r>
            <a:r>
              <a:rPr lang="nb-NO" sz="2200" dirty="0" smtClean="0">
                <a:solidFill>
                  <a:srgbClr val="CED0D3"/>
                </a:solidFill>
                <a:latin typeface="Didot"/>
                <a:cs typeface="Didot"/>
              </a:rPr>
              <a:t>Forskningsrådets </a:t>
            </a:r>
            <a:r>
              <a:rPr lang="nb-NO" sz="2200" dirty="0">
                <a:solidFill>
                  <a:srgbClr val="CED0D3"/>
                </a:solidFill>
                <a:latin typeface="Didot"/>
                <a:cs typeface="Didot"/>
              </a:rPr>
              <a:t>virkemidler vil i framtida tilpasses prinsippene i policyen.</a:t>
            </a:r>
            <a:r>
              <a:rPr lang="nb-NO" sz="2200" dirty="0">
                <a:solidFill>
                  <a:srgbClr val="000000"/>
                </a:solidFill>
                <a:latin typeface="Didot"/>
                <a:cs typeface="Didot"/>
              </a:rPr>
              <a:t> </a:t>
            </a:r>
            <a:r>
              <a:rPr lang="nb-NO" sz="2200" u="sng" dirty="0">
                <a:solidFill>
                  <a:srgbClr val="000000"/>
                </a:solidFill>
                <a:latin typeface="Didot"/>
                <a:cs typeface="Didot"/>
              </a:rPr>
              <a:t>Et mulig tiltak er å innføre </a:t>
            </a:r>
            <a:r>
              <a:rPr lang="nb-NO" sz="2200" u="sng" dirty="0">
                <a:solidFill>
                  <a:srgbClr val="FF0000"/>
                </a:solidFill>
                <a:latin typeface="Didot"/>
                <a:cs typeface="Didot"/>
              </a:rPr>
              <a:t>krav om datahåndteringsplaner </a:t>
            </a:r>
            <a:r>
              <a:rPr lang="nb-NO" sz="2200" u="sng" dirty="0">
                <a:solidFill>
                  <a:srgbClr val="000000"/>
                </a:solidFill>
                <a:latin typeface="Didot"/>
                <a:cs typeface="Didot"/>
              </a:rPr>
              <a:t>i prosjekter</a:t>
            </a:r>
            <a:r>
              <a:rPr lang="nb-NO" sz="2200" dirty="0">
                <a:solidFill>
                  <a:srgbClr val="000000"/>
                </a:solidFill>
                <a:latin typeface="Didot"/>
                <a:cs typeface="Didot"/>
              </a:rPr>
              <a:t>. </a:t>
            </a:r>
            <a:endParaRPr lang="en-US" sz="2200" dirty="0">
              <a:solidFill>
                <a:srgbClr val="000000"/>
              </a:solidFill>
              <a:latin typeface="Didot"/>
              <a:cs typeface="Didot"/>
            </a:endParaRPr>
          </a:p>
        </p:txBody>
      </p:sp>
      <p:pic>
        <p:nvPicPr>
          <p:cNvPr id="12" name="Picture 11" descr="Screen Shot 2017-02-16 at 23.04.51.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78874" y="-27384"/>
            <a:ext cx="9187378" cy="6858000"/>
          </a:xfrm>
          <a:prstGeom prst="rect">
            <a:avLst/>
          </a:prstGeom>
        </p:spPr>
      </p:pic>
    </p:spTree>
    <p:extLst>
      <p:ext uri="{BB962C8B-B14F-4D97-AF65-F5344CB8AC3E}">
        <p14:creationId xmlns:p14="http://schemas.microsoft.com/office/powerpoint/2010/main" val="69408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7-10-23 at 12.41.33.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9012" y="1859923"/>
            <a:ext cx="5520963" cy="4325703"/>
          </a:xfrm>
          <a:prstGeom prst="rect">
            <a:avLst/>
          </a:prstGeom>
        </p:spPr>
      </p:pic>
      <p:sp>
        <p:nvSpPr>
          <p:cNvPr id="25602" name="Rectangle 3"/>
          <p:cNvSpPr>
            <a:spLocks noGrp="1" noChangeArrowheads="1"/>
          </p:cNvSpPr>
          <p:nvPr>
            <p:ph type="body" idx="1"/>
          </p:nvPr>
        </p:nvSpPr>
        <p:spPr/>
        <p:txBody>
          <a:bodyPr>
            <a:normAutofit/>
          </a:bodyPr>
          <a:lstStyle/>
          <a:p>
            <a:pPr marL="0" indent="0" eaLnBrk="1" hangingPunct="1">
              <a:lnSpc>
                <a:spcPct val="90000"/>
              </a:lnSpc>
              <a:buNone/>
            </a:pPr>
            <a:endParaRPr lang="nb-NO" sz="2200" dirty="0" smtClean="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smtClean="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en-US" sz="2200" dirty="0">
              <a:latin typeface="Didot"/>
              <a:ea typeface="ＭＳ Ｐゴシック" charset="0"/>
              <a:cs typeface="Didot"/>
            </a:endParaRPr>
          </a:p>
        </p:txBody>
      </p:sp>
      <p:pic>
        <p:nvPicPr>
          <p:cNvPr id="2" name="Picture 1" descr="Screen Shot 2017-10-23 at 12.39.06.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331641" y="1814040"/>
            <a:ext cx="5302249" cy="4477033"/>
          </a:xfrm>
          <a:prstGeom prst="rect">
            <a:avLst/>
          </a:prstGeom>
        </p:spPr>
      </p:pic>
      <p:pic>
        <p:nvPicPr>
          <p:cNvPr id="5" name="Picture 4" descr="Screen Shot 2017-10-23 at 12.39.27.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2051720" y="1851892"/>
            <a:ext cx="6309816" cy="4745461"/>
          </a:xfrm>
          <a:prstGeom prst="rect">
            <a:avLst/>
          </a:prstGeom>
        </p:spPr>
      </p:pic>
      <p:pic>
        <p:nvPicPr>
          <p:cNvPr id="11" name="Picture 10" descr="Screen Shot 2017-10-23 at 12.55.38.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860032" y="2948948"/>
            <a:ext cx="3124200" cy="2963333"/>
          </a:xfrm>
          <a:prstGeom prst="rect">
            <a:avLst/>
          </a:prstGeom>
        </p:spPr>
      </p:pic>
      <p:sp>
        <p:nvSpPr>
          <p:cNvPr id="12" name="Rectangle 2"/>
          <p:cNvSpPr txBox="1">
            <a:spLocks noChangeArrowheads="1"/>
          </p:cNvSpPr>
          <p:nvPr/>
        </p:nvSpPr>
        <p:spPr>
          <a:xfrm>
            <a:off x="395536" y="474913"/>
            <a:ext cx="8064000" cy="1200329"/>
          </a:xfrm>
          <a:prstGeom prst="rect">
            <a:avLst/>
          </a:prstGeom>
        </p:spPr>
        <p:txBody>
          <a:bodyPr vert="horz" lIns="0" tIns="0" rIns="0" bIns="0" rtlCol="0" anchor="b" anchorCtr="0">
            <a:spAutoFit/>
          </a:bodyPr>
          <a:lstStyle>
            <a:lvl1pPr algn="l" defTabSz="914400" rtl="0" eaLnBrk="1" latinLnBrk="0" hangingPunct="1">
              <a:spcBef>
                <a:spcPct val="0"/>
              </a:spcBef>
              <a:buNone/>
              <a:defRPr sz="1600" kern="1200">
                <a:solidFill>
                  <a:schemeClr val="tx1"/>
                </a:solidFill>
                <a:latin typeface="+mj-lt"/>
                <a:ea typeface="+mj-ea"/>
                <a:cs typeface="+mj-cs"/>
              </a:defRPr>
            </a:lvl1pPr>
          </a:lstStyle>
          <a:p>
            <a:pPr algn="ctr" fontAlgn="auto">
              <a:spcAft>
                <a:spcPts val="0"/>
              </a:spcAft>
            </a:pPr>
            <a:r>
              <a:rPr lang="nb-NO" sz="2600" dirty="0" err="1" smtClean="0">
                <a:solidFill>
                  <a:prstClr val="black"/>
                </a:solidFill>
                <a:latin typeface="Didot"/>
                <a:ea typeface="ＭＳ Ｐゴシック" charset="0"/>
                <a:cs typeface="Didot"/>
              </a:rPr>
              <a:t>Juridical</a:t>
            </a:r>
            <a:r>
              <a:rPr lang="nb-NO" sz="2600" dirty="0" smtClean="0">
                <a:solidFill>
                  <a:prstClr val="black"/>
                </a:solidFill>
                <a:latin typeface="Didot"/>
                <a:ea typeface="ＭＳ Ｐゴシック" charset="0"/>
                <a:cs typeface="Didot"/>
              </a:rPr>
              <a:t> </a:t>
            </a:r>
            <a:r>
              <a:rPr lang="nb-NO" sz="2600" dirty="0" err="1" smtClean="0">
                <a:solidFill>
                  <a:prstClr val="black"/>
                </a:solidFill>
                <a:latin typeface="Didot"/>
                <a:ea typeface="ＭＳ Ｐゴシック" charset="0"/>
                <a:cs typeface="Didot"/>
              </a:rPr>
              <a:t>obligations</a:t>
            </a:r>
            <a:r>
              <a:rPr lang="nb-NO" sz="2600" dirty="0">
                <a:solidFill>
                  <a:prstClr val="black"/>
                </a:solidFill>
                <a:latin typeface="Didot"/>
                <a:ea typeface="ＭＳ Ｐゴシック" charset="0"/>
                <a:cs typeface="Didot"/>
              </a:rPr>
              <a:t> </a:t>
            </a:r>
            <a:r>
              <a:rPr lang="nb-NO" sz="2600" dirty="0" err="1" smtClean="0">
                <a:solidFill>
                  <a:prstClr val="black"/>
                </a:solidFill>
                <a:latin typeface="Didot"/>
                <a:ea typeface="ＭＳ Ｐゴシック" charset="0"/>
                <a:cs typeface="Didot"/>
              </a:rPr>
              <a:t>since</a:t>
            </a:r>
            <a:r>
              <a:rPr lang="nb-NO" sz="2600" dirty="0" smtClean="0">
                <a:solidFill>
                  <a:prstClr val="black"/>
                </a:solidFill>
                <a:latin typeface="Didot"/>
                <a:ea typeface="ＭＳ Ｐゴシック" charset="0"/>
                <a:cs typeface="Didot"/>
              </a:rPr>
              <a:t> 2018:</a:t>
            </a:r>
          </a:p>
          <a:p>
            <a:pPr algn="ctr" fontAlgn="auto">
              <a:spcAft>
                <a:spcPts val="0"/>
              </a:spcAft>
            </a:pPr>
            <a:r>
              <a:rPr lang="nb-NO" sz="2600" b="1" dirty="0" smtClean="0">
                <a:solidFill>
                  <a:prstClr val="black"/>
                </a:solidFill>
                <a:latin typeface="Didot"/>
                <a:ea typeface="ＭＳ Ｐゴシック" charset="0"/>
                <a:cs typeface="Didot"/>
              </a:rPr>
              <a:t>Data management is </a:t>
            </a:r>
            <a:r>
              <a:rPr lang="nb-NO" sz="2600" b="1" dirty="0" err="1" smtClean="0">
                <a:solidFill>
                  <a:prstClr val="black"/>
                </a:solidFill>
                <a:latin typeface="Didot"/>
                <a:ea typeface="ＭＳ Ｐゴシック" charset="0"/>
                <a:cs typeface="Didot"/>
              </a:rPr>
              <a:t>mandatory</a:t>
            </a:r>
            <a:r>
              <a:rPr lang="nb-NO" sz="2600" b="1" dirty="0" smtClean="0">
                <a:solidFill>
                  <a:prstClr val="black"/>
                </a:solidFill>
                <a:latin typeface="Didot"/>
                <a:ea typeface="ＭＳ Ｐゴシック" charset="0"/>
                <a:cs typeface="Didot"/>
              </a:rPr>
              <a:t> for all EU and NFR </a:t>
            </a:r>
            <a:r>
              <a:rPr lang="nb-NO" sz="2600" b="1" dirty="0" err="1" smtClean="0">
                <a:solidFill>
                  <a:prstClr val="black"/>
                </a:solidFill>
                <a:latin typeface="Didot"/>
                <a:ea typeface="ＭＳ Ｐゴシック" charset="0"/>
                <a:cs typeface="Didot"/>
              </a:rPr>
              <a:t>projects</a:t>
            </a:r>
            <a:endParaRPr lang="en-US" sz="2600" b="1" dirty="0">
              <a:solidFill>
                <a:prstClr val="black"/>
              </a:solidFill>
              <a:latin typeface="Didot"/>
              <a:ea typeface="ＭＳ Ｐゴシック" charset="0"/>
              <a:cs typeface="Didot"/>
            </a:endParaRPr>
          </a:p>
        </p:txBody>
      </p:sp>
      <p:pic>
        <p:nvPicPr>
          <p:cNvPr id="14" name="Picture 13"/>
          <p:cNvPicPr>
            <a:picLocks noChangeAspect="1"/>
          </p:cNvPicPr>
          <p:nvPr/>
        </p:nvPicPr>
        <p:blipFill>
          <a:blip r:embed="rId7"/>
          <a:stretch>
            <a:fillRect/>
          </a:stretch>
        </p:blipFill>
        <p:spPr>
          <a:xfrm>
            <a:off x="4954564" y="2544298"/>
            <a:ext cx="3940472" cy="4053057"/>
          </a:xfrm>
          <a:prstGeom prst="rect">
            <a:avLst/>
          </a:prstGeom>
        </p:spPr>
      </p:pic>
    </p:spTree>
    <p:extLst>
      <p:ext uri="{BB962C8B-B14F-4D97-AF65-F5344CB8AC3E}">
        <p14:creationId xmlns:p14="http://schemas.microsoft.com/office/powerpoint/2010/main" val="2896703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9" y="743220"/>
            <a:ext cx="8496428" cy="1015663"/>
          </a:xfrm>
        </p:spPr>
        <p:txBody>
          <a:bodyPr/>
          <a:lstStyle/>
          <a:p>
            <a:r>
              <a:rPr lang="en-US" sz="2200" dirty="0">
                <a:latin typeface="Didot"/>
                <a:cs typeface="Didot"/>
              </a:rPr>
              <a:t>Guidelines on the Implementation of Open Access to Scientific Publications and Research Data in Projects supported by the European Research Council under Horizon </a:t>
            </a:r>
            <a:r>
              <a:rPr lang="en-US" sz="2200" dirty="0" smtClean="0">
                <a:latin typeface="Didot"/>
                <a:cs typeface="Didot"/>
              </a:rPr>
              <a:t>2020</a:t>
            </a:r>
            <a:endParaRPr lang="en-GB" sz="2200" dirty="0">
              <a:latin typeface="Didot"/>
              <a:cs typeface="Didot"/>
            </a:endParaRPr>
          </a:p>
        </p:txBody>
      </p:sp>
      <p:sp>
        <p:nvSpPr>
          <p:cNvPr id="3" name="Content Placeholder 2"/>
          <p:cNvSpPr>
            <a:spLocks noGrp="1"/>
          </p:cNvSpPr>
          <p:nvPr>
            <p:ph idx="1"/>
          </p:nvPr>
        </p:nvSpPr>
        <p:spPr/>
        <p:txBody>
          <a:bodyPr>
            <a:noAutofit/>
          </a:bodyPr>
          <a:lstStyle/>
          <a:p>
            <a:r>
              <a:rPr lang="en-GB" sz="2200" u="sng" dirty="0" smtClean="0">
                <a:solidFill>
                  <a:srgbClr val="FF0000"/>
                </a:solidFill>
                <a:latin typeface="Didot"/>
                <a:cs typeface="Didot"/>
              </a:rPr>
              <a:t>Open access to publications and data</a:t>
            </a:r>
          </a:p>
          <a:p>
            <a:r>
              <a:rPr lang="en-GB" sz="2200" dirty="0" smtClean="0">
                <a:solidFill>
                  <a:schemeClr val="tx1"/>
                </a:solidFill>
                <a:latin typeface="Didot"/>
                <a:cs typeface="Didot"/>
              </a:rPr>
              <a:t>ERC grants </a:t>
            </a:r>
            <a:r>
              <a:rPr lang="en-GB" sz="2200" u="sng" dirty="0">
                <a:solidFill>
                  <a:srgbClr val="FF0000"/>
                </a:solidFill>
                <a:latin typeface="Didot"/>
                <a:cs typeface="Didot"/>
              </a:rPr>
              <a:t>must ensure open access </a:t>
            </a:r>
            <a:r>
              <a:rPr lang="en-GB" sz="2200" dirty="0" smtClean="0">
                <a:solidFill>
                  <a:srgbClr val="000000"/>
                </a:solidFill>
                <a:latin typeface="Didot"/>
                <a:cs typeface="Didot"/>
              </a:rPr>
              <a:t>to </a:t>
            </a:r>
            <a:r>
              <a:rPr lang="en-GB" sz="2200" dirty="0">
                <a:solidFill>
                  <a:srgbClr val="000000"/>
                </a:solidFill>
                <a:latin typeface="Didot"/>
                <a:cs typeface="Didot"/>
              </a:rPr>
              <a:t>all peer-reviewed scientific publications relating to its results.</a:t>
            </a:r>
            <a:r>
              <a:rPr lang="en-GB" sz="2200" dirty="0">
                <a:solidFill>
                  <a:srgbClr val="FF0000"/>
                </a:solidFill>
                <a:latin typeface="Didot"/>
                <a:cs typeface="Didot"/>
              </a:rPr>
              <a:t> </a:t>
            </a:r>
            <a:endParaRPr lang="en-GB" sz="2200" dirty="0" smtClean="0">
              <a:solidFill>
                <a:srgbClr val="FF0000"/>
              </a:solidFill>
              <a:latin typeface="Didot"/>
              <a:cs typeface="Didot"/>
            </a:endParaRPr>
          </a:p>
          <a:p>
            <a:r>
              <a:rPr lang="en-GB" sz="2200" dirty="0" smtClean="0">
                <a:solidFill>
                  <a:srgbClr val="000000"/>
                </a:solidFill>
                <a:latin typeface="Didot"/>
                <a:cs typeface="Didot"/>
              </a:rPr>
              <a:t>Open </a:t>
            </a:r>
            <a:r>
              <a:rPr lang="en-GB" sz="2200" dirty="0">
                <a:solidFill>
                  <a:srgbClr val="000000"/>
                </a:solidFill>
                <a:latin typeface="Didot"/>
                <a:cs typeface="Didot"/>
              </a:rPr>
              <a:t>access to research </a:t>
            </a:r>
            <a:r>
              <a:rPr lang="en-GB" sz="2200" dirty="0" smtClean="0">
                <a:solidFill>
                  <a:srgbClr val="000000"/>
                </a:solidFill>
                <a:latin typeface="Didot"/>
                <a:cs typeface="Didot"/>
              </a:rPr>
              <a:t>data</a:t>
            </a:r>
          </a:p>
          <a:p>
            <a:pPr lvl="1"/>
            <a:r>
              <a:rPr lang="en-GB" sz="2200" dirty="0" smtClean="0">
                <a:solidFill>
                  <a:srgbClr val="000000"/>
                </a:solidFill>
                <a:latin typeface="Didot"/>
                <a:cs typeface="Didot"/>
              </a:rPr>
              <a:t>Open </a:t>
            </a:r>
            <a:r>
              <a:rPr lang="en-GB" sz="2200" dirty="0">
                <a:solidFill>
                  <a:srgbClr val="000000"/>
                </a:solidFill>
                <a:latin typeface="Didot"/>
                <a:cs typeface="Didot"/>
              </a:rPr>
              <a:t>Research Data Pilot (ORD Pilot</a:t>
            </a:r>
            <a:r>
              <a:rPr lang="en-GB" sz="2200" dirty="0" smtClean="0">
                <a:solidFill>
                  <a:srgbClr val="000000"/>
                </a:solidFill>
                <a:latin typeface="Didot"/>
                <a:cs typeface="Didot"/>
              </a:rPr>
              <a:t>) – mandatory!</a:t>
            </a:r>
          </a:p>
          <a:p>
            <a:pPr lvl="1"/>
            <a:r>
              <a:rPr lang="en-GB" sz="2200" dirty="0" smtClean="0">
                <a:solidFill>
                  <a:srgbClr val="000000"/>
                </a:solidFill>
                <a:latin typeface="Didot"/>
                <a:cs typeface="Didot"/>
              </a:rPr>
              <a:t>Beneficiaries </a:t>
            </a:r>
            <a:r>
              <a:rPr lang="en-GB" sz="2200" dirty="0">
                <a:solidFill>
                  <a:srgbClr val="000000"/>
                </a:solidFill>
                <a:latin typeface="Didot"/>
                <a:cs typeface="Didot"/>
              </a:rPr>
              <a:t>must deposit the data in a research data repository so that it is </a:t>
            </a:r>
            <a:r>
              <a:rPr lang="en-GB" sz="2200" dirty="0">
                <a:solidFill>
                  <a:srgbClr val="FF0000"/>
                </a:solidFill>
                <a:latin typeface="Didot"/>
                <a:cs typeface="Didot"/>
              </a:rPr>
              <a:t>possible to access, mine, exploit, reproduce and disseminate the </a:t>
            </a:r>
            <a:r>
              <a:rPr lang="en-GB" sz="2200" dirty="0" smtClean="0">
                <a:solidFill>
                  <a:srgbClr val="FF0000"/>
                </a:solidFill>
                <a:latin typeface="Didot"/>
                <a:cs typeface="Didot"/>
              </a:rPr>
              <a:t>data</a:t>
            </a:r>
          </a:p>
          <a:p>
            <a:pPr lvl="1"/>
            <a:r>
              <a:rPr lang="en-GB" sz="2200" dirty="0" smtClean="0">
                <a:solidFill>
                  <a:srgbClr val="FF0000"/>
                </a:solidFill>
                <a:latin typeface="Didot"/>
                <a:cs typeface="Didot"/>
              </a:rPr>
              <a:t>Provide a </a:t>
            </a:r>
            <a:r>
              <a:rPr lang="en-GB" sz="2200" dirty="0">
                <a:solidFill>
                  <a:srgbClr val="FF0000"/>
                </a:solidFill>
                <a:latin typeface="Didot"/>
                <a:cs typeface="Didot"/>
              </a:rPr>
              <a:t>Data Management Plan (DMP</a:t>
            </a:r>
            <a:r>
              <a:rPr lang="en-GB" sz="2200" dirty="0" smtClean="0">
                <a:solidFill>
                  <a:srgbClr val="000000"/>
                </a:solidFill>
                <a:latin typeface="Didot"/>
                <a:cs typeface="Didot"/>
              </a:rPr>
              <a:t>)</a:t>
            </a:r>
            <a:endParaRPr lang="en-GB" sz="2200" dirty="0">
              <a:solidFill>
                <a:srgbClr val="000000"/>
              </a:solidFill>
              <a:latin typeface="Didot"/>
              <a:cs typeface="Didot"/>
            </a:endParaRPr>
          </a:p>
          <a:p>
            <a:pPr lvl="1"/>
            <a:endParaRPr lang="en-GB" sz="2200" dirty="0" smtClean="0">
              <a:solidFill>
                <a:srgbClr val="000000"/>
              </a:solidFill>
              <a:latin typeface="Didot"/>
              <a:cs typeface="Didot"/>
            </a:endParaRPr>
          </a:p>
          <a:p>
            <a:pPr lvl="1"/>
            <a:endParaRPr lang="en-GB" sz="2200" dirty="0">
              <a:solidFill>
                <a:srgbClr val="000000"/>
              </a:solidFill>
              <a:latin typeface="Didot"/>
              <a:cs typeface="Didot"/>
            </a:endParaRPr>
          </a:p>
          <a:p>
            <a:endParaRPr lang="en-GB" sz="2200" dirty="0">
              <a:solidFill>
                <a:srgbClr val="000000"/>
              </a:solidFill>
              <a:latin typeface="Didot"/>
              <a:cs typeface="Didot"/>
            </a:endParaRPr>
          </a:p>
          <a:p>
            <a:endParaRPr lang="en-GB" sz="2200" dirty="0">
              <a:solidFill>
                <a:srgbClr val="000000"/>
              </a:solidFill>
              <a:latin typeface="Didot"/>
              <a:cs typeface="Didot"/>
            </a:endParaRP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15</a:t>
            </a:fld>
            <a:endParaRPr lang="nb-NO">
              <a:latin typeface="Arial"/>
            </a:endParaRPr>
          </a:p>
        </p:txBody>
      </p:sp>
    </p:spTree>
    <p:extLst>
      <p:ext uri="{BB962C8B-B14F-4D97-AF65-F5344CB8AC3E}">
        <p14:creationId xmlns:p14="http://schemas.microsoft.com/office/powerpoint/2010/main" val="40100179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Open Research Data Pilot</a:t>
            </a:r>
            <a:endParaRPr lang="en-GB" sz="2000" dirty="0"/>
          </a:p>
        </p:txBody>
      </p:sp>
      <p:sp>
        <p:nvSpPr>
          <p:cNvPr id="3" name="Content Placeholder 2"/>
          <p:cNvSpPr>
            <a:spLocks noGrp="1"/>
          </p:cNvSpPr>
          <p:nvPr>
            <p:ph idx="1"/>
          </p:nvPr>
        </p:nvSpPr>
        <p:spPr/>
        <p:txBody>
          <a:bodyPr>
            <a:normAutofit fontScale="92500"/>
          </a:bodyPr>
          <a:lstStyle/>
          <a:p>
            <a:pPr marL="0" indent="0">
              <a:buNone/>
            </a:pPr>
            <a:r>
              <a:rPr lang="en-GB" dirty="0"/>
              <a:t>The Open Research Data Pilot of the European Commission enables open access and reuse of research data generated by Horizon 2020 projects. There are two main pillars to the Pilot</a:t>
            </a:r>
            <a:r>
              <a:rPr lang="en-GB" dirty="0" smtClean="0"/>
              <a:t>:</a:t>
            </a:r>
          </a:p>
          <a:p>
            <a:r>
              <a:rPr lang="en-GB" dirty="0" smtClean="0"/>
              <a:t>developing </a:t>
            </a:r>
            <a:r>
              <a:rPr lang="en-GB" dirty="0"/>
              <a:t>a Data Management Plan (DMP</a:t>
            </a:r>
            <a:r>
              <a:rPr lang="en-GB" dirty="0" smtClean="0"/>
              <a:t>)</a:t>
            </a:r>
          </a:p>
          <a:p>
            <a:r>
              <a:rPr lang="en-GB" dirty="0" smtClean="0"/>
              <a:t>providing </a:t>
            </a:r>
            <a:r>
              <a:rPr lang="en-GB" dirty="0"/>
              <a:t>open access to research data, if possible.</a:t>
            </a:r>
          </a:p>
          <a:p>
            <a:endParaRPr lang="en-GB" dirty="0"/>
          </a:p>
          <a:p>
            <a:pPr marL="0" indent="0">
              <a:buNone/>
            </a:pPr>
            <a:r>
              <a:rPr lang="en-GB" dirty="0"/>
              <a:t>The conditions you have to adhere to, are</a:t>
            </a:r>
            <a:r>
              <a:rPr lang="en-GB" dirty="0" smtClean="0"/>
              <a:t>:</a:t>
            </a:r>
            <a:endParaRPr lang="en-GB" dirty="0"/>
          </a:p>
          <a:p>
            <a:r>
              <a:rPr lang="en-GB" dirty="0"/>
              <a:t>Develop (and keep up-to-date) a Data Management Plan (DMP).</a:t>
            </a:r>
          </a:p>
          <a:p>
            <a:r>
              <a:rPr lang="en-GB" dirty="0"/>
              <a:t>Deposit your data in a research data repository.</a:t>
            </a:r>
          </a:p>
          <a:p>
            <a:r>
              <a:rPr lang="en-GB" dirty="0"/>
              <a:t>Ensure third parties can freely access, mine, exploit, reproduce and disseminate your data.</a:t>
            </a:r>
          </a:p>
          <a:p>
            <a:r>
              <a:rPr lang="en-GB" dirty="0"/>
              <a:t>Provide related information and identify (or provide) the tools needed to use the raw data to validate your research.</a:t>
            </a:r>
          </a:p>
          <a:p>
            <a:pPr marL="0" indent="0">
              <a:buNone/>
            </a:pPr>
            <a:endParaRPr lang="en-GB" dirty="0" smtClean="0"/>
          </a:p>
          <a:p>
            <a:pPr marL="0" indent="0">
              <a:buNone/>
            </a:pPr>
            <a:r>
              <a:rPr lang="en-GB" dirty="0" smtClean="0"/>
              <a:t>The </a:t>
            </a:r>
            <a:r>
              <a:rPr lang="en-GB" dirty="0"/>
              <a:t>Pilot applies to:</a:t>
            </a:r>
          </a:p>
          <a:p>
            <a:endParaRPr lang="en-GB" dirty="0"/>
          </a:p>
          <a:p>
            <a:r>
              <a:rPr lang="en-GB" dirty="0"/>
              <a:t>The data (and metadata) needed to validate results in scientific publications.</a:t>
            </a:r>
          </a:p>
          <a:p>
            <a:r>
              <a:rPr lang="en-GB" dirty="0"/>
              <a:t>Other curated and/or raw data (and metadata) that you specify in the DMP.</a:t>
            </a: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16</a:t>
            </a:fld>
            <a:endParaRPr lang="nb-NO">
              <a:latin typeface="Arial"/>
            </a:endParaRPr>
          </a:p>
        </p:txBody>
      </p:sp>
    </p:spTree>
    <p:extLst>
      <p:ext uri="{BB962C8B-B14F-4D97-AF65-F5344CB8AC3E}">
        <p14:creationId xmlns:p14="http://schemas.microsoft.com/office/powerpoint/2010/main" val="153767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a:t>Extended Pilot On Open Access To Research </a:t>
            </a:r>
            <a:r>
              <a:rPr lang="en-GB" sz="2000" dirty="0" smtClean="0"/>
              <a:t>Data</a:t>
            </a:r>
            <a:endParaRPr lang="en-GB" sz="2000" dirty="0"/>
          </a:p>
        </p:txBody>
      </p:sp>
      <p:sp>
        <p:nvSpPr>
          <p:cNvPr id="3" name="Content Placeholder 2"/>
          <p:cNvSpPr>
            <a:spLocks noGrp="1"/>
          </p:cNvSpPr>
          <p:nvPr>
            <p:ph idx="1"/>
          </p:nvPr>
        </p:nvSpPr>
        <p:spPr/>
        <p:txBody>
          <a:bodyPr>
            <a:normAutofit/>
          </a:bodyPr>
          <a:lstStyle/>
          <a:p>
            <a:r>
              <a:rPr lang="en-GB" dirty="0" smtClean="0"/>
              <a:t>The </a:t>
            </a:r>
            <a:r>
              <a:rPr lang="en-GB" dirty="0"/>
              <a:t>Commission has enabled access to and reuse of research data generated by Horizon 2020 projects through the Open Research Data Pilot (ORD Pilot). As stated in the 2017 work programme, </a:t>
            </a:r>
            <a:r>
              <a:rPr lang="en-GB" u="sng" dirty="0"/>
              <a:t>the pilot is being extended to cover all thematic </a:t>
            </a:r>
            <a:r>
              <a:rPr lang="en-GB" u="sng" dirty="0" smtClean="0"/>
              <a:t>areas</a:t>
            </a:r>
            <a:r>
              <a:rPr lang="en-GB" dirty="0" smtClean="0"/>
              <a:t>. </a:t>
            </a:r>
            <a:endParaRPr lang="en-GB" dirty="0"/>
          </a:p>
          <a:p>
            <a:pPr marL="0" indent="0">
              <a:buNone/>
            </a:pPr>
            <a:endParaRPr lang="en-GB" dirty="0"/>
          </a:p>
          <a:p>
            <a:r>
              <a:rPr lang="en-GB" dirty="0"/>
              <a:t>Open research data will be monitored throughout Horizon 2020 with a view to further developing the Commission's policy on open science.</a:t>
            </a:r>
          </a:p>
          <a:p>
            <a:endParaRPr lang="en-GB"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17</a:t>
            </a:fld>
            <a:endParaRPr lang="nb-NO">
              <a:latin typeface="Arial"/>
            </a:endParaRPr>
          </a:p>
        </p:txBody>
      </p:sp>
    </p:spTree>
    <p:extLst>
      <p:ext uri="{BB962C8B-B14F-4D97-AF65-F5344CB8AC3E}">
        <p14:creationId xmlns:p14="http://schemas.microsoft.com/office/powerpoint/2010/main" val="216199323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Open access</a:t>
            </a:r>
            <a:endParaRPr lang="en-GB" sz="2000" dirty="0"/>
          </a:p>
        </p:txBody>
      </p:sp>
      <p:sp>
        <p:nvSpPr>
          <p:cNvPr id="3" name="Content Placeholder 2"/>
          <p:cNvSpPr>
            <a:spLocks noGrp="1"/>
          </p:cNvSpPr>
          <p:nvPr>
            <p:ph idx="1"/>
          </p:nvPr>
        </p:nvSpPr>
        <p:spPr/>
        <p:txBody>
          <a:bodyPr>
            <a:normAutofit/>
          </a:bodyPr>
          <a:lstStyle/>
          <a:p>
            <a:r>
              <a:rPr lang="en-GB" dirty="0"/>
              <a:t>Open access (OA) refers to the practice of providing online access to scientific information that is free of charge to the end-user and reusable. 'Scientific' refers to all academic disciplines. In the context of research and innovation, 'scientific information' can mean:</a:t>
            </a:r>
          </a:p>
          <a:p>
            <a:endParaRPr lang="en-GB" dirty="0"/>
          </a:p>
          <a:p>
            <a:r>
              <a:rPr lang="en-GB" dirty="0"/>
              <a:t>peer-reviewed scientific research articles (published in scholarly journals), or</a:t>
            </a:r>
          </a:p>
          <a:p>
            <a:r>
              <a:rPr lang="en-GB" dirty="0"/>
              <a:t>research data (data underlying publications, curated data and/or raw data)</a:t>
            </a:r>
            <a:r>
              <a:rPr lang="en-GB" dirty="0" smtClean="0"/>
              <a:t>.</a:t>
            </a:r>
          </a:p>
          <a:p>
            <a:endParaRPr lang="en-GB" dirty="0" smtClean="0"/>
          </a:p>
          <a:p>
            <a:pPr marL="0" indent="0">
              <a:buNone/>
            </a:pPr>
            <a:endParaRPr lang="en-GB"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18</a:t>
            </a:fld>
            <a:endParaRPr lang="nb-NO">
              <a:latin typeface="Arial"/>
            </a:endParaRPr>
          </a:p>
        </p:txBody>
      </p:sp>
      <p:sp>
        <p:nvSpPr>
          <p:cNvPr id="5" name="Title 1"/>
          <p:cNvSpPr txBox="1">
            <a:spLocks/>
          </p:cNvSpPr>
          <p:nvPr/>
        </p:nvSpPr>
        <p:spPr>
          <a:xfrm>
            <a:off x="557999" y="4015047"/>
            <a:ext cx="8064000" cy="307777"/>
          </a:xfrm>
          <a:prstGeom prst="rect">
            <a:avLst/>
          </a:prstGeom>
        </p:spPr>
        <p:txBody>
          <a:bodyPr vert="horz" lIns="0" tIns="0" rIns="0" bIns="0" rtlCol="0" anchor="b" anchorCtr="0">
            <a:spAutoFit/>
          </a:bodyPr>
          <a:lstStyle>
            <a:lvl1pPr algn="l" defTabSz="914400" rtl="0" eaLnBrk="1" latinLnBrk="0" hangingPunct="1">
              <a:spcBef>
                <a:spcPct val="0"/>
              </a:spcBef>
              <a:buNone/>
              <a:defRPr sz="1600" kern="1200">
                <a:solidFill>
                  <a:schemeClr val="tx1"/>
                </a:solidFill>
                <a:latin typeface="+mj-lt"/>
                <a:ea typeface="+mj-ea"/>
                <a:cs typeface="+mj-cs"/>
              </a:defRPr>
            </a:lvl1pPr>
          </a:lstStyle>
          <a:p>
            <a:r>
              <a:rPr lang="en-GB" sz="2000" smtClean="0"/>
              <a:t>Open access to research data</a:t>
            </a:r>
            <a:endParaRPr lang="en-GB" sz="2000" dirty="0"/>
          </a:p>
        </p:txBody>
      </p:sp>
      <p:sp>
        <p:nvSpPr>
          <p:cNvPr id="6" name="Content Placeholder 2"/>
          <p:cNvSpPr txBox="1">
            <a:spLocks/>
          </p:cNvSpPr>
          <p:nvPr/>
        </p:nvSpPr>
        <p:spPr>
          <a:xfrm>
            <a:off x="557999" y="4530555"/>
            <a:ext cx="8064000" cy="4279915"/>
          </a:xfrm>
          <a:prstGeom prst="rect">
            <a:avLst/>
          </a:prstGeom>
        </p:spPr>
        <p:txBody>
          <a:bodyPr vert="horz" lIns="0" tIns="0" rIns="0" bIns="0" rtlCol="0">
            <a:normAutofit/>
          </a:bodyPr>
          <a:lstStyle>
            <a:lvl1pPr marL="180975" indent="-180975" algn="l" defTabSz="914400" rtl="0" eaLnBrk="1" latinLnBrk="0" hangingPunct="1">
              <a:spcBef>
                <a:spcPct val="20000"/>
              </a:spcBef>
              <a:buClr>
                <a:srgbClr val="828990"/>
              </a:buClr>
              <a:buFont typeface="Arial" pitchFamily="34" charset="0"/>
              <a:buChar char="›"/>
              <a:defRPr sz="1600" kern="1200">
                <a:solidFill>
                  <a:srgbClr val="4E5761"/>
                </a:solidFill>
                <a:latin typeface="+mn-lt"/>
                <a:ea typeface="+mn-ea"/>
                <a:cs typeface="+mn-cs"/>
              </a:defRPr>
            </a:lvl1pPr>
            <a:lvl2pPr marL="355600" indent="-174625" algn="l" defTabSz="914400" rtl="0" eaLnBrk="1" latinLnBrk="0" hangingPunct="1">
              <a:spcBef>
                <a:spcPct val="20000"/>
              </a:spcBef>
              <a:buFont typeface="Arial" pitchFamily="34" charset="0"/>
              <a:buChar char="•"/>
              <a:defRPr sz="1400" kern="1200">
                <a:solidFill>
                  <a:srgbClr val="4E5761"/>
                </a:solidFill>
                <a:latin typeface="+mn-lt"/>
                <a:ea typeface="+mn-ea"/>
                <a:cs typeface="+mn-cs"/>
              </a:defRPr>
            </a:lvl2pPr>
            <a:lvl3pPr marL="356400" indent="-176400" algn="l" defTabSz="914400" rtl="0" eaLnBrk="1" latinLnBrk="0" hangingPunct="1">
              <a:spcBef>
                <a:spcPct val="20000"/>
              </a:spcBef>
              <a:buFont typeface="Arial" pitchFamily="34" charset="0"/>
              <a:buChar char="›"/>
              <a:defRPr sz="1200" kern="1200">
                <a:solidFill>
                  <a:srgbClr val="697078"/>
                </a:solidFill>
                <a:latin typeface="+mn-lt"/>
                <a:ea typeface="+mn-ea"/>
                <a:cs typeface="+mn-cs"/>
              </a:defRPr>
            </a:lvl3pPr>
            <a:lvl4pPr marL="356400" indent="-176400" algn="l" defTabSz="914400" rtl="0" eaLnBrk="1" latinLnBrk="0" hangingPunct="1">
              <a:spcBef>
                <a:spcPct val="20000"/>
              </a:spcBef>
              <a:buFont typeface="Arial" pitchFamily="34" charset="0"/>
              <a:buChar char="•"/>
              <a:defRPr sz="1000" kern="1200">
                <a:solidFill>
                  <a:srgbClr val="697078"/>
                </a:solidFill>
                <a:latin typeface="+mn-lt"/>
                <a:ea typeface="+mn-ea"/>
                <a:cs typeface="+mn-cs"/>
              </a:defRPr>
            </a:lvl4pPr>
            <a:lvl5pPr marL="356400" indent="-176400" algn="l" defTabSz="914400" rtl="0" eaLnBrk="1" latinLnBrk="0" hangingPunct="1">
              <a:spcBef>
                <a:spcPct val="20000"/>
              </a:spcBef>
              <a:buFont typeface="Arial" pitchFamily="34" charset="0"/>
              <a:buChar char="›"/>
              <a:defRPr sz="800" kern="1200">
                <a:solidFill>
                  <a:srgbClr val="697078"/>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GB" smtClean="0"/>
              <a:t>Refers to the right to access and reuse digital research data under the terms and conditions set out in the Grant Agreement.</a:t>
            </a:r>
          </a:p>
          <a:p>
            <a:endParaRPr lang="en-GB" dirty="0"/>
          </a:p>
        </p:txBody>
      </p:sp>
    </p:spTree>
    <p:extLst>
      <p:ext uri="{BB962C8B-B14F-4D97-AF65-F5344CB8AC3E}">
        <p14:creationId xmlns:p14="http://schemas.microsoft.com/office/powerpoint/2010/main" val="1583123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Two main roads to open access:</a:t>
            </a:r>
            <a:endParaRPr lang="en-GB" sz="2000" dirty="0"/>
          </a:p>
        </p:txBody>
      </p:sp>
      <p:sp>
        <p:nvSpPr>
          <p:cNvPr id="3" name="Content Placeholder 2"/>
          <p:cNvSpPr>
            <a:spLocks noGrp="1"/>
          </p:cNvSpPr>
          <p:nvPr>
            <p:ph idx="1"/>
          </p:nvPr>
        </p:nvSpPr>
        <p:spPr/>
        <p:txBody>
          <a:bodyPr/>
          <a:lstStyle/>
          <a:p>
            <a:r>
              <a:rPr lang="en-GB" dirty="0"/>
              <a:t>Self-archiving / 'green' open access – the author, or a representative, archives (deposits) the published article or the final peer-reviewed manuscript in an online repository before, at the same time as, or after publication. Some publishers request that open access be granted only after an embargo period has elapsed.</a:t>
            </a:r>
          </a:p>
          <a:p>
            <a:r>
              <a:rPr lang="en-GB" dirty="0"/>
              <a:t>Open access publishing / 'gold' open access - an article is immediately published in open access mode. In this model, the payment of publication costs is shifted away from subscribing readers. </a:t>
            </a:r>
          </a:p>
          <a:p>
            <a:pPr marL="0" indent="0">
              <a:buNone/>
            </a:pPr>
            <a:r>
              <a:rPr lang="en-GB" dirty="0" smtClean="0"/>
              <a:t>The costs </a:t>
            </a:r>
            <a:r>
              <a:rPr lang="en-GB" dirty="0"/>
              <a:t>of open access publishing are covered by subsidies or other funding models.</a:t>
            </a:r>
          </a:p>
          <a:p>
            <a:endParaRPr lang="en-GB"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19</a:t>
            </a:fld>
            <a:endParaRPr lang="nb-NO">
              <a:latin typeface="Arial"/>
            </a:endParaRPr>
          </a:p>
        </p:txBody>
      </p:sp>
    </p:spTree>
    <p:extLst>
      <p:ext uri="{BB962C8B-B14F-4D97-AF65-F5344CB8AC3E}">
        <p14:creationId xmlns:p14="http://schemas.microsoft.com/office/powerpoint/2010/main" val="424796764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Structure</a:t>
            </a:r>
            <a:endParaRPr lang="en-GB" sz="2000" dirty="0"/>
          </a:p>
        </p:txBody>
      </p:sp>
      <p:sp>
        <p:nvSpPr>
          <p:cNvPr id="3" name="Content Placeholder 2"/>
          <p:cNvSpPr>
            <a:spLocks noGrp="1"/>
          </p:cNvSpPr>
          <p:nvPr>
            <p:ph idx="1"/>
          </p:nvPr>
        </p:nvSpPr>
        <p:spPr/>
        <p:txBody>
          <a:bodyPr>
            <a:normAutofit/>
          </a:bodyPr>
          <a:lstStyle/>
          <a:p>
            <a:r>
              <a:rPr lang="en-GB" dirty="0" smtClean="0"/>
              <a:t>Background</a:t>
            </a:r>
          </a:p>
          <a:p>
            <a:r>
              <a:rPr lang="en-GB" dirty="0" smtClean="0"/>
              <a:t>Formal obligations</a:t>
            </a:r>
          </a:p>
          <a:p>
            <a:r>
              <a:rPr lang="en-GB" dirty="0" smtClean="0"/>
              <a:t>FAIR</a:t>
            </a:r>
          </a:p>
          <a:p>
            <a:r>
              <a:rPr lang="en-GB" dirty="0" smtClean="0"/>
              <a:t>Obligations of the hosting institution</a:t>
            </a:r>
          </a:p>
          <a:p>
            <a:r>
              <a:rPr lang="en-GB" dirty="0" smtClean="0"/>
              <a:t>Open access</a:t>
            </a:r>
          </a:p>
          <a:p>
            <a:r>
              <a:rPr lang="en-GB" dirty="0" smtClean="0"/>
              <a:t>Open Research Data Pilot</a:t>
            </a:r>
          </a:p>
          <a:p>
            <a:r>
              <a:rPr lang="en-GB" dirty="0" err="1" smtClean="0"/>
              <a:t>Exersise</a:t>
            </a:r>
            <a:endParaRPr lang="en-GB" dirty="0" smtClean="0"/>
          </a:p>
          <a:p>
            <a:r>
              <a:rPr lang="en-GB" dirty="0" smtClean="0"/>
              <a:t>Take home message</a:t>
            </a:r>
          </a:p>
          <a:p>
            <a:endParaRPr lang="en-GB" dirty="0" smtClean="0"/>
          </a:p>
          <a:p>
            <a:endParaRPr lang="en-GB" dirty="0" smtClean="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a:t>
            </a:fld>
            <a:endParaRPr lang="nb-NO">
              <a:latin typeface="Arial"/>
            </a:endParaRPr>
          </a:p>
        </p:txBody>
      </p:sp>
    </p:spTree>
    <p:extLst>
      <p:ext uri="{BB962C8B-B14F-4D97-AF65-F5344CB8AC3E}">
        <p14:creationId xmlns:p14="http://schemas.microsoft.com/office/powerpoint/2010/main" val="577505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Research data</a:t>
            </a:r>
            <a:endParaRPr lang="en-GB" sz="2000" dirty="0"/>
          </a:p>
        </p:txBody>
      </p:sp>
      <p:sp>
        <p:nvSpPr>
          <p:cNvPr id="3" name="Content Placeholder 2"/>
          <p:cNvSpPr>
            <a:spLocks noGrp="1"/>
          </p:cNvSpPr>
          <p:nvPr>
            <p:ph idx="1"/>
          </p:nvPr>
        </p:nvSpPr>
        <p:spPr/>
        <p:txBody>
          <a:bodyPr/>
          <a:lstStyle/>
          <a:p>
            <a:r>
              <a:rPr lang="en-GB" dirty="0"/>
              <a:t>Refers to information, in particular facts or numbers, collected to be examined and considered as a basis for reasoning, discussion, or calculation.</a:t>
            </a:r>
          </a:p>
          <a:p>
            <a:endParaRPr lang="en-GB" dirty="0"/>
          </a:p>
          <a:p>
            <a:r>
              <a:rPr lang="en-GB" dirty="0"/>
              <a:t>In a research context, examples of data include statistics, results of experiments, measurements, observations resulting from fieldwork, survey results, interview recordings and images. The focus is on research data that is available in digital form.</a:t>
            </a:r>
          </a:p>
          <a:p>
            <a:endParaRPr lang="en-GB" dirty="0"/>
          </a:p>
          <a:p>
            <a:r>
              <a:rPr lang="en-GB" dirty="0"/>
              <a:t>Users can normally access, mine, exploit, reproduce and disseminate openly accessible research data free of charge.</a:t>
            </a: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20</a:t>
            </a:fld>
            <a:endParaRPr lang="nb-NO">
              <a:latin typeface="Arial"/>
            </a:endParaRPr>
          </a:p>
        </p:txBody>
      </p:sp>
    </p:spTree>
    <p:extLst>
      <p:ext uri="{BB962C8B-B14F-4D97-AF65-F5344CB8AC3E}">
        <p14:creationId xmlns:p14="http://schemas.microsoft.com/office/powerpoint/2010/main" val="87723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Open access for publications and research data</a:t>
            </a:r>
            <a:endParaRPr lang="en-GB" sz="2000" dirty="0"/>
          </a:p>
        </p:txBody>
      </p:sp>
      <p:pic>
        <p:nvPicPr>
          <p:cNvPr id="5" name="Content Placeholder 4" descr="Screenshot 2019-01-30 at 22.18.05.png"/>
          <p:cNvPicPr>
            <a:picLocks noGrp="1" noChangeAspect="1"/>
          </p:cNvPicPr>
          <p:nvPr>
            <p:ph idx="1"/>
          </p:nvPr>
        </p:nvPicPr>
        <p:blipFill>
          <a:blip r:embed="rId2" cstate="email">
            <a:extLst>
              <a:ext uri="{28A0092B-C50C-407E-A947-70E740481C1C}">
                <a14:useLocalDpi xmlns:a14="http://schemas.microsoft.com/office/drawing/2010/main" val="0"/>
              </a:ext>
            </a:extLst>
          </a:blip>
          <a:srcRect t="2879" b="2879"/>
          <a:stretch>
            <a:fillRect/>
          </a:stretch>
        </p:blipFill>
        <p:spPr/>
      </p:pic>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21</a:t>
            </a:fld>
            <a:endParaRPr lang="nb-NO">
              <a:latin typeface="Arial"/>
            </a:endParaRPr>
          </a:p>
        </p:txBody>
      </p:sp>
    </p:spTree>
    <p:extLst>
      <p:ext uri="{BB962C8B-B14F-4D97-AF65-F5344CB8AC3E}">
        <p14:creationId xmlns:p14="http://schemas.microsoft.com/office/powerpoint/2010/main" val="2105352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736" y="260648"/>
            <a:ext cx="5033862" cy="1512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22</a:t>
            </a:fld>
            <a:endParaRPr lang="nb-NO">
              <a:latin typeface="Arial"/>
            </a:endParaRPr>
          </a:p>
        </p:txBody>
      </p:sp>
      <p:sp>
        <p:nvSpPr>
          <p:cNvPr id="7" name="TextBox 6"/>
          <p:cNvSpPr txBox="1"/>
          <p:nvPr/>
        </p:nvSpPr>
        <p:spPr>
          <a:xfrm>
            <a:off x="4734400" y="6088976"/>
            <a:ext cx="3528392" cy="307777"/>
          </a:xfrm>
          <a:prstGeom prst="rect">
            <a:avLst/>
          </a:prstGeom>
          <a:noFill/>
        </p:spPr>
        <p:txBody>
          <a:bodyPr wrap="square" rtlCol="0">
            <a:spAutoFit/>
          </a:bodyPr>
          <a:lstStyle/>
          <a:p>
            <a:pPr fontAlgn="auto">
              <a:spcBef>
                <a:spcPts val="0"/>
              </a:spcBef>
              <a:spcAft>
                <a:spcPts val="0"/>
              </a:spcAft>
            </a:pPr>
            <a:r>
              <a:rPr lang="nb-NO" sz="1400" dirty="0">
                <a:solidFill>
                  <a:prstClr val="black"/>
                </a:solidFill>
                <a:latin typeface="Arial"/>
                <a:ea typeface="+mn-ea"/>
                <a:cs typeface="+mn-cs"/>
              </a:rPr>
              <a:t>Source: https://</a:t>
            </a:r>
            <a:r>
              <a:rPr lang="nb-NO" sz="1400" dirty="0" smtClean="0">
                <a:solidFill>
                  <a:prstClr val="black"/>
                </a:solidFill>
                <a:latin typeface="Arial"/>
                <a:ea typeface="+mn-ea"/>
                <a:cs typeface="+mn-cs"/>
              </a:rPr>
              <a:t>data.europa.eu </a:t>
            </a:r>
            <a:endParaRPr lang="en-US" sz="1400" dirty="0">
              <a:solidFill>
                <a:prstClr val="black"/>
              </a:solidFill>
              <a:latin typeface="Arial"/>
              <a:ea typeface="+mn-ea"/>
              <a:cs typeface="+mn-cs"/>
            </a:endParaRPr>
          </a:p>
        </p:txBody>
      </p:sp>
      <p:sp>
        <p:nvSpPr>
          <p:cNvPr id="3" name="TextBox 2"/>
          <p:cNvSpPr txBox="1"/>
          <p:nvPr/>
        </p:nvSpPr>
        <p:spPr>
          <a:xfrm>
            <a:off x="558800" y="1844824"/>
            <a:ext cx="8189665" cy="5078313"/>
          </a:xfrm>
          <a:prstGeom prst="rect">
            <a:avLst/>
          </a:prstGeom>
          <a:noFill/>
        </p:spPr>
        <p:txBody>
          <a:bodyPr wrap="square" rtlCol="0">
            <a:spAutoFit/>
          </a:bodyPr>
          <a:lstStyle/>
          <a:p>
            <a:pPr fontAlgn="auto">
              <a:spcBef>
                <a:spcPts val="0"/>
              </a:spcBef>
              <a:spcAft>
                <a:spcPts val="0"/>
              </a:spcAft>
            </a:pPr>
            <a:r>
              <a:rPr lang="en-US" sz="2200" dirty="0" smtClean="0">
                <a:solidFill>
                  <a:prstClr val="black"/>
                </a:solidFill>
                <a:latin typeface="Didot"/>
                <a:ea typeface="+mn-ea"/>
                <a:cs typeface="Didot"/>
              </a:rPr>
              <a:t>Aim to make research data </a:t>
            </a:r>
            <a:r>
              <a:rPr lang="en-US" sz="2200" b="1" u="sng" dirty="0" smtClean="0">
                <a:solidFill>
                  <a:prstClr val="black"/>
                </a:solidFill>
                <a:latin typeface="Didot"/>
                <a:ea typeface="+mn-ea"/>
                <a:cs typeface="Didot"/>
              </a:rPr>
              <a:t>FAIR</a:t>
            </a:r>
          </a:p>
          <a:p>
            <a:pPr marL="285750" indent="-285750" fontAlgn="auto">
              <a:spcBef>
                <a:spcPts val="0"/>
              </a:spcBef>
              <a:spcAft>
                <a:spcPts val="0"/>
              </a:spcAft>
              <a:buFontTx/>
              <a:buChar char="-"/>
            </a:pPr>
            <a:r>
              <a:rPr lang="en-US" sz="2600" u="sng" dirty="0" smtClean="0">
                <a:solidFill>
                  <a:prstClr val="black"/>
                </a:solidFill>
                <a:latin typeface="Didot"/>
                <a:ea typeface="+mn-ea"/>
                <a:cs typeface="Didot"/>
              </a:rPr>
              <a:t>Findable</a:t>
            </a:r>
          </a:p>
          <a:p>
            <a:pPr marL="285750" indent="-285750" fontAlgn="auto">
              <a:spcBef>
                <a:spcPts val="0"/>
              </a:spcBef>
              <a:spcAft>
                <a:spcPts val="0"/>
              </a:spcAft>
              <a:buFontTx/>
              <a:buChar char="-"/>
            </a:pPr>
            <a:r>
              <a:rPr lang="en-US" sz="2600" u="sng" dirty="0" smtClean="0">
                <a:solidFill>
                  <a:prstClr val="black"/>
                </a:solidFill>
                <a:latin typeface="Didot"/>
                <a:ea typeface="+mn-ea"/>
                <a:cs typeface="Didot"/>
              </a:rPr>
              <a:t>Accessible</a:t>
            </a:r>
          </a:p>
          <a:p>
            <a:pPr marL="285750" indent="-285750" fontAlgn="auto">
              <a:spcBef>
                <a:spcPts val="0"/>
              </a:spcBef>
              <a:spcAft>
                <a:spcPts val="0"/>
              </a:spcAft>
              <a:buFontTx/>
              <a:buChar char="-"/>
            </a:pPr>
            <a:r>
              <a:rPr lang="en-US" sz="2600" u="sng" dirty="0" smtClean="0">
                <a:solidFill>
                  <a:prstClr val="black"/>
                </a:solidFill>
                <a:latin typeface="Didot"/>
                <a:ea typeface="+mn-ea"/>
                <a:cs typeface="Didot"/>
              </a:rPr>
              <a:t>Interoperable</a:t>
            </a:r>
          </a:p>
          <a:p>
            <a:pPr marL="285750" indent="-285750" fontAlgn="auto">
              <a:spcBef>
                <a:spcPts val="0"/>
              </a:spcBef>
              <a:spcAft>
                <a:spcPts val="0"/>
              </a:spcAft>
              <a:buFontTx/>
              <a:buChar char="-"/>
            </a:pPr>
            <a:r>
              <a:rPr lang="en-US" sz="2600" u="sng" dirty="0" smtClean="0">
                <a:solidFill>
                  <a:prstClr val="black"/>
                </a:solidFill>
                <a:latin typeface="Didot"/>
                <a:ea typeface="+mn-ea"/>
                <a:cs typeface="Didot"/>
              </a:rPr>
              <a:t>Reusable</a:t>
            </a:r>
            <a:endParaRPr lang="en-US" sz="2200" dirty="0" smtClean="0">
              <a:solidFill>
                <a:prstClr val="black"/>
              </a:solidFill>
              <a:latin typeface="Didot"/>
              <a:ea typeface="+mn-ea"/>
              <a:cs typeface="Didot"/>
            </a:endParaRPr>
          </a:p>
          <a:p>
            <a:pPr marL="285750" indent="-285750" fontAlgn="auto">
              <a:spcBef>
                <a:spcPts val="0"/>
              </a:spcBef>
              <a:spcAft>
                <a:spcPts val="0"/>
              </a:spcAft>
              <a:buFont typeface="Arial"/>
              <a:buChar char="•"/>
            </a:pPr>
            <a:r>
              <a:rPr lang="en-US" sz="2200" dirty="0" smtClean="0">
                <a:solidFill>
                  <a:prstClr val="black"/>
                </a:solidFill>
                <a:latin typeface="Didot"/>
                <a:ea typeface="+mn-ea"/>
                <a:cs typeface="Didot"/>
              </a:rPr>
              <a:t>Good </a:t>
            </a:r>
            <a:r>
              <a:rPr lang="en-US" sz="2200" dirty="0">
                <a:solidFill>
                  <a:prstClr val="black"/>
                </a:solidFill>
                <a:latin typeface="Didot"/>
                <a:ea typeface="+mn-ea"/>
                <a:cs typeface="Didot"/>
              </a:rPr>
              <a:t>research data management is not a goal in itself, but rather the key conduit leading to knowledge discovery and innovation, and to subsequent data and knowledge integration and </a:t>
            </a:r>
            <a:r>
              <a:rPr lang="en-US" sz="2200" dirty="0" smtClean="0">
                <a:solidFill>
                  <a:prstClr val="black"/>
                </a:solidFill>
                <a:latin typeface="Didot"/>
                <a:ea typeface="+mn-ea"/>
                <a:cs typeface="Didot"/>
              </a:rPr>
              <a:t>reuse.</a:t>
            </a:r>
          </a:p>
          <a:p>
            <a:pPr marL="285750" indent="-285750" fontAlgn="auto">
              <a:spcBef>
                <a:spcPts val="0"/>
              </a:spcBef>
              <a:spcAft>
                <a:spcPts val="0"/>
              </a:spcAft>
              <a:buFont typeface="Arial"/>
              <a:buChar char="•"/>
            </a:pPr>
            <a:r>
              <a:rPr lang="en-US" sz="2200" dirty="0" smtClean="0">
                <a:solidFill>
                  <a:prstClr val="black"/>
                </a:solidFill>
                <a:latin typeface="Didot"/>
                <a:ea typeface="+mn-ea"/>
                <a:cs typeface="Didot"/>
              </a:rPr>
              <a:t>"</a:t>
            </a:r>
            <a:r>
              <a:rPr lang="en-US" sz="2200" u="sng" dirty="0">
                <a:solidFill>
                  <a:prstClr val="black"/>
                </a:solidFill>
                <a:latin typeface="Didot"/>
                <a:ea typeface="+mn-ea"/>
                <a:cs typeface="Didot"/>
              </a:rPr>
              <a:t>as open as possible, as closed as necessary</a:t>
            </a:r>
            <a:r>
              <a:rPr lang="en-US" sz="2200" dirty="0">
                <a:solidFill>
                  <a:prstClr val="black"/>
                </a:solidFill>
                <a:latin typeface="Didot"/>
                <a:ea typeface="+mn-ea"/>
                <a:cs typeface="Didot"/>
              </a:rPr>
              <a:t>" and focuses on encouraging sound </a:t>
            </a:r>
            <a:r>
              <a:rPr lang="en-US" sz="2200" u="sng" dirty="0">
                <a:solidFill>
                  <a:prstClr val="black"/>
                </a:solidFill>
                <a:latin typeface="Didot"/>
                <a:ea typeface="+mn-ea"/>
                <a:cs typeface="Didot"/>
              </a:rPr>
              <a:t>data management as an essential part of research best practice</a:t>
            </a:r>
            <a:r>
              <a:rPr lang="en-US" sz="2200" dirty="0">
                <a:solidFill>
                  <a:prstClr val="black"/>
                </a:solidFill>
                <a:latin typeface="Didot"/>
                <a:ea typeface="+mn-ea"/>
                <a:cs typeface="Didot"/>
              </a:rPr>
              <a:t>. </a:t>
            </a:r>
          </a:p>
          <a:p>
            <a:pPr fontAlgn="auto">
              <a:spcBef>
                <a:spcPts val="0"/>
              </a:spcBef>
              <a:spcAft>
                <a:spcPts val="0"/>
              </a:spcAft>
            </a:pPr>
            <a:endParaRPr lang="en-US" sz="2200" dirty="0">
              <a:solidFill>
                <a:prstClr val="black"/>
              </a:solidFill>
              <a:latin typeface="Didot"/>
              <a:ea typeface="+mn-ea"/>
              <a:cs typeface="Didot"/>
            </a:endParaRPr>
          </a:p>
          <a:p>
            <a:pPr fontAlgn="auto">
              <a:spcBef>
                <a:spcPts val="0"/>
              </a:spcBef>
              <a:spcAft>
                <a:spcPts val="0"/>
              </a:spcAft>
            </a:pPr>
            <a:r>
              <a:rPr lang="en-US" sz="2200" dirty="0" smtClean="0">
                <a:solidFill>
                  <a:prstClr val="black"/>
                </a:solidFill>
                <a:latin typeface="Didot"/>
                <a:ea typeface="+mn-ea"/>
                <a:cs typeface="Didot"/>
              </a:rPr>
              <a:t> </a:t>
            </a:r>
            <a:endParaRPr lang="en-US" sz="2200" dirty="0">
              <a:solidFill>
                <a:prstClr val="black"/>
              </a:solidFill>
              <a:latin typeface="Didot"/>
              <a:ea typeface="+mn-ea"/>
              <a:cs typeface="Didot"/>
            </a:endParaRPr>
          </a:p>
        </p:txBody>
      </p:sp>
    </p:spTree>
    <p:extLst>
      <p:ext uri="{BB962C8B-B14F-4D97-AF65-F5344CB8AC3E}">
        <p14:creationId xmlns:p14="http://schemas.microsoft.com/office/powerpoint/2010/main" val="303481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creen Shot 2017-10-23 at 12.39.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384"/>
            <a:ext cx="9180512" cy="7751703"/>
          </a:xfrm>
          <a:prstGeom prst="rect">
            <a:avLst/>
          </a:prstGeom>
        </p:spPr>
      </p:pic>
      <p:sp>
        <p:nvSpPr>
          <p:cNvPr id="3" name="TextBox 2"/>
          <p:cNvSpPr txBox="1"/>
          <p:nvPr/>
        </p:nvSpPr>
        <p:spPr>
          <a:xfrm>
            <a:off x="144016" y="6021288"/>
            <a:ext cx="8892480" cy="584776"/>
          </a:xfrm>
          <a:prstGeom prst="rect">
            <a:avLst/>
          </a:prstGeom>
          <a:solidFill>
            <a:srgbClr val="FFFFFF"/>
          </a:solidFill>
        </p:spPr>
        <p:txBody>
          <a:bodyPr wrap="square" rtlCol="0">
            <a:spAutoFit/>
          </a:bodyPr>
          <a:lstStyle/>
          <a:p>
            <a:pPr algn="ctr"/>
            <a:r>
              <a:rPr lang="en-GB" sz="3200" dirty="0" smtClean="0">
                <a:solidFill>
                  <a:prstClr val="black"/>
                </a:solidFill>
                <a:latin typeface="Calibri"/>
              </a:rPr>
              <a:t>Handling metadata is not enough for A, I and R</a:t>
            </a:r>
            <a:endParaRPr lang="en-GB" sz="3200" dirty="0">
              <a:solidFill>
                <a:prstClr val="black"/>
              </a:solidFill>
              <a:latin typeface="Calibri"/>
            </a:endParaRPr>
          </a:p>
        </p:txBody>
      </p:sp>
      <p:pic>
        <p:nvPicPr>
          <p:cNvPr id="7" name="Picture 6" descr="Screen Shot 2018-06-22 at 06.35.49.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1124747"/>
            <a:ext cx="9219523" cy="4753580"/>
          </a:xfrm>
          <a:prstGeom prst="rect">
            <a:avLst/>
          </a:prstGeom>
        </p:spPr>
      </p:pic>
      <p:pic>
        <p:nvPicPr>
          <p:cNvPr id="9" name="Picture 8" descr="Screen Shot 2018-06-22 at 06.38.18.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0" y="-27384"/>
            <a:ext cx="4139952" cy="1203475"/>
          </a:xfrm>
          <a:prstGeom prst="rect">
            <a:avLst/>
          </a:prstGeom>
        </p:spPr>
      </p:pic>
      <p:pic>
        <p:nvPicPr>
          <p:cNvPr id="10" name="Picture 9"/>
          <p:cNvPicPr>
            <a:picLocks noChangeAspect="1"/>
          </p:cNvPicPr>
          <p:nvPr/>
        </p:nvPicPr>
        <p:blipFill>
          <a:blip r:embed="rId5"/>
          <a:stretch>
            <a:fillRect/>
          </a:stretch>
        </p:blipFill>
        <p:spPr>
          <a:xfrm>
            <a:off x="749300" y="685803"/>
            <a:ext cx="7645400" cy="5473700"/>
          </a:xfrm>
          <a:prstGeom prst="rect">
            <a:avLst/>
          </a:prstGeom>
        </p:spPr>
      </p:pic>
    </p:spTree>
    <p:extLst>
      <p:ext uri="{BB962C8B-B14F-4D97-AF65-F5344CB8AC3E}">
        <p14:creationId xmlns:p14="http://schemas.microsoft.com/office/powerpoint/2010/main" val="3403269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05916"/>
            <a:ext cx="8064000" cy="369332"/>
          </a:xfrm>
        </p:spPr>
        <p:txBody>
          <a:bodyPr/>
          <a:lstStyle/>
          <a:p>
            <a:r>
              <a:rPr lang="en-GB" sz="2400" dirty="0" smtClean="0"/>
              <a:t>Data management plan</a:t>
            </a:r>
            <a:endParaRPr lang="en-GB" sz="2400" dirty="0"/>
          </a:p>
        </p:txBody>
      </p:sp>
      <p:sp>
        <p:nvSpPr>
          <p:cNvPr id="3" name="Content Placeholder 2"/>
          <p:cNvSpPr>
            <a:spLocks noGrp="1"/>
          </p:cNvSpPr>
          <p:nvPr>
            <p:ph idx="1"/>
          </p:nvPr>
        </p:nvSpPr>
        <p:spPr/>
        <p:txBody>
          <a:bodyPr>
            <a:normAutofit/>
          </a:bodyPr>
          <a:lstStyle/>
          <a:p>
            <a:pPr marL="0" indent="0">
              <a:buNone/>
            </a:pPr>
            <a:r>
              <a:rPr lang="en-GB" sz="2200" dirty="0" smtClean="0"/>
              <a:t>Purpose</a:t>
            </a:r>
          </a:p>
          <a:p>
            <a:r>
              <a:rPr lang="en-GB" sz="2200" dirty="0" smtClean="0"/>
              <a:t>The purpose of a DMP is to plan how to safeguard the research data, not just during the project period, but also for future reuse of the data. A DMP can also help you to plan how to cover data management and storage costs.</a:t>
            </a:r>
          </a:p>
          <a:p>
            <a:r>
              <a:rPr lang="en-GB" sz="2200" dirty="0" smtClean="0"/>
              <a:t>Has to be provided normally at Month 6</a:t>
            </a:r>
          </a:p>
          <a:p>
            <a:endParaRPr lang="en-GB" sz="2200" dirty="0" smtClean="0"/>
          </a:p>
          <a:p>
            <a:pPr marL="0" indent="0">
              <a:buNone/>
            </a:pPr>
            <a:endParaRPr lang="en-GB" sz="2200" dirty="0" smtClean="0"/>
          </a:p>
          <a:p>
            <a:pPr marL="0" indent="0">
              <a:buNone/>
            </a:pPr>
            <a:endParaRPr lang="en-GB" sz="2200" dirty="0" smtClean="0"/>
          </a:p>
          <a:p>
            <a:pPr marL="0" indent="0">
              <a:buNone/>
            </a:pPr>
            <a:endParaRPr lang="en-GB" sz="2200" dirty="0" smtClean="0"/>
          </a:p>
          <a:p>
            <a:endParaRPr lang="en-GB" sz="2200" dirty="0" smtClean="0"/>
          </a:p>
          <a:p>
            <a:pPr marL="0" indent="0">
              <a:buNone/>
            </a:pPr>
            <a:endParaRPr lang="en-GB" sz="2200" dirty="0" smtClean="0"/>
          </a:p>
          <a:p>
            <a:endParaRPr lang="en-GB" sz="2200" dirty="0" smtClean="0"/>
          </a:p>
          <a:p>
            <a:endParaRPr lang="en-GB" sz="2200" dirty="0" smtClean="0"/>
          </a:p>
          <a:p>
            <a:endParaRPr lang="en-GB" sz="2200"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24</a:t>
            </a:fld>
            <a:endParaRPr lang="nb-NO">
              <a:latin typeface="Arial"/>
            </a:endParaRPr>
          </a:p>
        </p:txBody>
      </p:sp>
    </p:spTree>
    <p:extLst>
      <p:ext uri="{BB962C8B-B14F-4D97-AF65-F5344CB8AC3E}">
        <p14:creationId xmlns:p14="http://schemas.microsoft.com/office/powerpoint/2010/main" val="200855653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736" y="260648"/>
            <a:ext cx="5033862" cy="1512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25</a:t>
            </a:fld>
            <a:endParaRPr lang="nb-NO">
              <a:latin typeface="Arial"/>
            </a:endParaRPr>
          </a:p>
        </p:txBody>
      </p:sp>
      <p:sp>
        <p:nvSpPr>
          <p:cNvPr id="7" name="TextBox 6"/>
          <p:cNvSpPr txBox="1"/>
          <p:nvPr/>
        </p:nvSpPr>
        <p:spPr>
          <a:xfrm>
            <a:off x="4788025" y="6289577"/>
            <a:ext cx="3528392" cy="307777"/>
          </a:xfrm>
          <a:prstGeom prst="rect">
            <a:avLst/>
          </a:prstGeom>
          <a:noFill/>
        </p:spPr>
        <p:txBody>
          <a:bodyPr wrap="square" rtlCol="0">
            <a:spAutoFit/>
          </a:bodyPr>
          <a:lstStyle/>
          <a:p>
            <a:pPr fontAlgn="auto">
              <a:spcBef>
                <a:spcPts val="0"/>
              </a:spcBef>
              <a:spcAft>
                <a:spcPts val="0"/>
              </a:spcAft>
            </a:pPr>
            <a:r>
              <a:rPr lang="nb-NO" sz="1400" dirty="0">
                <a:solidFill>
                  <a:prstClr val="black"/>
                </a:solidFill>
                <a:latin typeface="Arial"/>
                <a:ea typeface="+mn-ea"/>
                <a:cs typeface="+mn-cs"/>
              </a:rPr>
              <a:t>Source: https://</a:t>
            </a:r>
            <a:r>
              <a:rPr lang="nb-NO" sz="1400" dirty="0" smtClean="0">
                <a:solidFill>
                  <a:prstClr val="black"/>
                </a:solidFill>
                <a:latin typeface="Arial"/>
                <a:ea typeface="+mn-ea"/>
                <a:cs typeface="+mn-cs"/>
              </a:rPr>
              <a:t>data.europa.eu </a:t>
            </a:r>
            <a:endParaRPr lang="en-US" sz="1400" dirty="0">
              <a:solidFill>
                <a:prstClr val="black"/>
              </a:solidFill>
              <a:latin typeface="Arial"/>
              <a:ea typeface="+mn-ea"/>
              <a:cs typeface="+mn-cs"/>
            </a:endParaRPr>
          </a:p>
        </p:txBody>
      </p:sp>
      <p:sp>
        <p:nvSpPr>
          <p:cNvPr id="3" name="TextBox 2"/>
          <p:cNvSpPr txBox="1"/>
          <p:nvPr/>
        </p:nvSpPr>
        <p:spPr>
          <a:xfrm>
            <a:off x="558800" y="2065869"/>
            <a:ext cx="8189665" cy="3816429"/>
          </a:xfrm>
          <a:prstGeom prst="rect">
            <a:avLst/>
          </a:prstGeom>
          <a:noFill/>
        </p:spPr>
        <p:txBody>
          <a:bodyPr wrap="square" rtlCol="0">
            <a:spAutoFit/>
          </a:bodyPr>
          <a:lstStyle/>
          <a:p>
            <a:pPr fontAlgn="auto">
              <a:spcBef>
                <a:spcPts val="0"/>
              </a:spcBef>
              <a:spcAft>
                <a:spcPts val="0"/>
              </a:spcAft>
            </a:pPr>
            <a:r>
              <a:rPr lang="en-US" sz="2200" u="sng" dirty="0" smtClean="0">
                <a:solidFill>
                  <a:srgbClr val="000000"/>
                </a:solidFill>
                <a:latin typeface="Didot"/>
                <a:ea typeface="+mn-ea"/>
                <a:cs typeface="Didot"/>
              </a:rPr>
              <a:t>Data management plan (DMP)</a:t>
            </a:r>
            <a:endParaRPr lang="en-US" sz="2200" u="sng" dirty="0">
              <a:solidFill>
                <a:srgbClr val="000000"/>
              </a:solidFill>
              <a:latin typeface="Didot"/>
              <a:ea typeface="+mn-ea"/>
              <a:cs typeface="Didot"/>
            </a:endParaRPr>
          </a:p>
          <a:p>
            <a:pPr fontAlgn="auto">
              <a:spcBef>
                <a:spcPts val="0"/>
              </a:spcBef>
              <a:spcAft>
                <a:spcPts val="0"/>
              </a:spcAft>
            </a:pPr>
            <a:r>
              <a:rPr lang="en-US" sz="2200" dirty="0" smtClean="0">
                <a:solidFill>
                  <a:prstClr val="black"/>
                </a:solidFill>
                <a:latin typeface="Didot"/>
                <a:ea typeface="+mn-ea"/>
                <a:cs typeface="Didot"/>
              </a:rPr>
              <a:t>As </a:t>
            </a:r>
            <a:r>
              <a:rPr lang="en-US" sz="2200" dirty="0">
                <a:solidFill>
                  <a:prstClr val="black"/>
                </a:solidFill>
                <a:latin typeface="Didot"/>
                <a:ea typeface="+mn-ea"/>
                <a:cs typeface="Didot"/>
              </a:rPr>
              <a:t>part of making research data findable, accessible, interoperable and re-usable (FAIR), a DMP should include information on: </a:t>
            </a:r>
          </a:p>
          <a:p>
            <a:pPr fontAlgn="auto">
              <a:spcBef>
                <a:spcPts val="0"/>
              </a:spcBef>
              <a:spcAft>
                <a:spcPts val="0"/>
              </a:spcAft>
            </a:pPr>
            <a:r>
              <a:rPr lang="en-US" sz="2200" dirty="0">
                <a:solidFill>
                  <a:prstClr val="black"/>
                </a:solidFill>
                <a:latin typeface="Didot"/>
                <a:ea typeface="+mn-ea"/>
                <a:cs typeface="Didot"/>
              </a:rPr>
              <a:t>  the </a:t>
            </a:r>
            <a:r>
              <a:rPr lang="en-US" sz="2200" u="sng" dirty="0">
                <a:solidFill>
                  <a:prstClr val="black"/>
                </a:solidFill>
                <a:latin typeface="Didot"/>
                <a:ea typeface="+mn-ea"/>
                <a:cs typeface="Didot"/>
              </a:rPr>
              <a:t>handling of research data during and after the end of the project </a:t>
            </a:r>
          </a:p>
          <a:p>
            <a:pPr fontAlgn="auto">
              <a:spcBef>
                <a:spcPts val="0"/>
              </a:spcBef>
              <a:spcAft>
                <a:spcPts val="0"/>
              </a:spcAft>
            </a:pPr>
            <a:r>
              <a:rPr lang="en-US" sz="2200" dirty="0">
                <a:solidFill>
                  <a:prstClr val="black"/>
                </a:solidFill>
                <a:latin typeface="Didot"/>
                <a:ea typeface="+mn-ea"/>
                <a:cs typeface="Didot"/>
              </a:rPr>
              <a:t>  what </a:t>
            </a:r>
            <a:r>
              <a:rPr lang="en-US" sz="2200" u="sng" dirty="0">
                <a:solidFill>
                  <a:prstClr val="black"/>
                </a:solidFill>
                <a:latin typeface="Didot"/>
                <a:ea typeface="+mn-ea"/>
                <a:cs typeface="Didot"/>
              </a:rPr>
              <a:t>data will be collected, processed and/or generated </a:t>
            </a:r>
          </a:p>
          <a:p>
            <a:pPr fontAlgn="auto">
              <a:spcBef>
                <a:spcPts val="0"/>
              </a:spcBef>
              <a:spcAft>
                <a:spcPts val="0"/>
              </a:spcAft>
            </a:pPr>
            <a:r>
              <a:rPr lang="en-US" sz="2200" dirty="0">
                <a:solidFill>
                  <a:prstClr val="black"/>
                </a:solidFill>
                <a:latin typeface="Didot"/>
                <a:ea typeface="+mn-ea"/>
                <a:cs typeface="Didot"/>
              </a:rPr>
              <a:t>  which </a:t>
            </a:r>
            <a:r>
              <a:rPr lang="en-US" sz="2200" u="sng" dirty="0">
                <a:solidFill>
                  <a:prstClr val="black"/>
                </a:solidFill>
                <a:latin typeface="Didot"/>
                <a:ea typeface="+mn-ea"/>
                <a:cs typeface="Didot"/>
              </a:rPr>
              <a:t>methodology and standard</a:t>
            </a:r>
            <a:r>
              <a:rPr lang="en-US" sz="2200" dirty="0">
                <a:solidFill>
                  <a:prstClr val="black"/>
                </a:solidFill>
                <a:latin typeface="Didot"/>
                <a:ea typeface="+mn-ea"/>
                <a:cs typeface="Didot"/>
              </a:rPr>
              <a:t>s will be applied </a:t>
            </a:r>
          </a:p>
          <a:p>
            <a:pPr fontAlgn="auto">
              <a:spcBef>
                <a:spcPts val="0"/>
              </a:spcBef>
              <a:spcAft>
                <a:spcPts val="0"/>
              </a:spcAft>
            </a:pPr>
            <a:r>
              <a:rPr lang="en-US" sz="2200" dirty="0">
                <a:solidFill>
                  <a:prstClr val="black"/>
                </a:solidFill>
                <a:latin typeface="Didot"/>
                <a:ea typeface="+mn-ea"/>
                <a:cs typeface="Didot"/>
              </a:rPr>
              <a:t>  whether data will </a:t>
            </a:r>
            <a:r>
              <a:rPr lang="en-US" sz="2200" u="sng" dirty="0">
                <a:solidFill>
                  <a:prstClr val="black"/>
                </a:solidFill>
                <a:latin typeface="Didot"/>
                <a:ea typeface="+mn-ea"/>
                <a:cs typeface="Didot"/>
              </a:rPr>
              <a:t>be shared/made open access </a:t>
            </a:r>
            <a:r>
              <a:rPr lang="en-US" sz="2200" dirty="0">
                <a:solidFill>
                  <a:prstClr val="black"/>
                </a:solidFill>
                <a:latin typeface="Didot"/>
                <a:ea typeface="+mn-ea"/>
                <a:cs typeface="Didot"/>
              </a:rPr>
              <a:t>and </a:t>
            </a:r>
          </a:p>
          <a:p>
            <a:pPr fontAlgn="auto">
              <a:spcBef>
                <a:spcPts val="0"/>
              </a:spcBef>
              <a:spcAft>
                <a:spcPts val="0"/>
              </a:spcAft>
            </a:pPr>
            <a:r>
              <a:rPr lang="en-US" sz="2200" dirty="0">
                <a:solidFill>
                  <a:prstClr val="black"/>
                </a:solidFill>
                <a:latin typeface="Didot"/>
                <a:ea typeface="+mn-ea"/>
                <a:cs typeface="Didot"/>
              </a:rPr>
              <a:t>  how data will be </a:t>
            </a:r>
            <a:r>
              <a:rPr lang="en-US" sz="2200" u="sng" dirty="0">
                <a:solidFill>
                  <a:prstClr val="black"/>
                </a:solidFill>
                <a:latin typeface="Didot"/>
                <a:ea typeface="+mn-ea"/>
                <a:cs typeface="Didot"/>
              </a:rPr>
              <a:t>curated and preserved </a:t>
            </a:r>
            <a:r>
              <a:rPr lang="en-US" sz="2200" dirty="0">
                <a:solidFill>
                  <a:prstClr val="black"/>
                </a:solidFill>
                <a:latin typeface="Didot"/>
                <a:ea typeface="+mn-ea"/>
                <a:cs typeface="Didot"/>
              </a:rPr>
              <a:t>(including after the end of the project). </a:t>
            </a:r>
            <a:endParaRPr lang="en-US" sz="2200" dirty="0" smtClean="0">
              <a:solidFill>
                <a:prstClr val="black"/>
              </a:solidFill>
              <a:latin typeface="Didot"/>
              <a:ea typeface="+mn-ea"/>
              <a:cs typeface="Didot"/>
            </a:endParaRPr>
          </a:p>
        </p:txBody>
      </p:sp>
    </p:spTree>
    <p:extLst>
      <p:ext uri="{BB962C8B-B14F-4D97-AF65-F5344CB8AC3E}">
        <p14:creationId xmlns:p14="http://schemas.microsoft.com/office/powerpoint/2010/main" val="20762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a:t>Who has the responsibility for the quality and content of the DMP</a:t>
            </a:r>
            <a:r>
              <a:rPr lang="en-GB" sz="2000" dirty="0" smtClean="0"/>
              <a:t>?</a:t>
            </a:r>
            <a:endParaRPr lang="en-GB" sz="2000" dirty="0"/>
          </a:p>
        </p:txBody>
      </p:sp>
      <p:sp>
        <p:nvSpPr>
          <p:cNvPr id="3" name="Content Placeholder 2"/>
          <p:cNvSpPr>
            <a:spLocks noGrp="1"/>
          </p:cNvSpPr>
          <p:nvPr>
            <p:ph idx="1"/>
          </p:nvPr>
        </p:nvSpPr>
        <p:spPr/>
        <p:txBody>
          <a:bodyPr/>
          <a:lstStyle/>
          <a:p>
            <a:r>
              <a:rPr lang="en-GB" dirty="0" smtClean="0"/>
              <a:t>For </a:t>
            </a:r>
            <a:r>
              <a:rPr lang="en-GB" dirty="0"/>
              <a:t>all projects that receive funding from the </a:t>
            </a:r>
            <a:r>
              <a:rPr lang="en-GB" dirty="0" smtClean="0"/>
              <a:t>NFR or ERC, </a:t>
            </a:r>
            <a:r>
              <a:rPr lang="en-GB" dirty="0"/>
              <a:t>the </a:t>
            </a:r>
            <a:r>
              <a:rPr lang="en-GB" dirty="0" smtClean="0"/>
              <a:t>R&amp;D-performing institutions </a:t>
            </a:r>
            <a:r>
              <a:rPr lang="en-GB" dirty="0"/>
              <a:t>or companies should assess whether projects must develop a data management plan.</a:t>
            </a:r>
          </a:p>
          <a:p>
            <a:endParaRPr lang="en-GB" dirty="0"/>
          </a:p>
          <a:p>
            <a:r>
              <a:rPr lang="en-GB" dirty="0"/>
              <a:t>If the project manager decides that a data management plan is necessary, the project will draw up a plan in accordance with the institution's own guidelines. This plan must be delivered at the time of the revision of the application.</a:t>
            </a:r>
          </a:p>
          <a:p>
            <a:r>
              <a:rPr lang="en-GB" dirty="0"/>
              <a:t>When the final report of the project is to be submitted, the Research Council will request a final version of the data management plan. The project will not be asked to report on revisions of the plan during the project period.</a:t>
            </a:r>
          </a:p>
          <a:p>
            <a:r>
              <a:rPr lang="en-GB" dirty="0"/>
              <a:t>If the project manager decides that the project does not need a data management plan, an explanation for this must be provided when submitting the revised application.</a:t>
            </a:r>
          </a:p>
          <a:p>
            <a:r>
              <a:rPr lang="en-GB" dirty="0"/>
              <a:t>As far as possible, data management plans should be made public and openly accessible by the research-performing institution to enable scientific groups to follow peer practice.</a:t>
            </a: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26</a:t>
            </a:fld>
            <a:endParaRPr lang="nb-NO">
              <a:latin typeface="Arial"/>
            </a:endParaRPr>
          </a:p>
        </p:txBody>
      </p:sp>
    </p:spTree>
    <p:extLst>
      <p:ext uri="{BB962C8B-B14F-4D97-AF65-F5344CB8AC3E}">
        <p14:creationId xmlns:p14="http://schemas.microsoft.com/office/powerpoint/2010/main" val="1692448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a:t>Opting out – partially or </a:t>
            </a:r>
            <a:r>
              <a:rPr lang="en-GB" sz="2000" dirty="0" smtClean="0"/>
              <a:t>entirely</a:t>
            </a:r>
            <a:endParaRPr lang="en-GB" sz="2000" dirty="0"/>
          </a:p>
        </p:txBody>
      </p:sp>
      <p:sp>
        <p:nvSpPr>
          <p:cNvPr id="3" name="Content Placeholder 2"/>
          <p:cNvSpPr>
            <a:spLocks noGrp="1"/>
          </p:cNvSpPr>
          <p:nvPr>
            <p:ph idx="1"/>
          </p:nvPr>
        </p:nvSpPr>
        <p:spPr/>
        <p:txBody>
          <a:bodyPr>
            <a:normAutofit fontScale="92500" lnSpcReduction="10000"/>
          </a:bodyPr>
          <a:lstStyle/>
          <a:p>
            <a:r>
              <a:rPr lang="en-GB" dirty="0" smtClean="0"/>
              <a:t>By </a:t>
            </a:r>
            <a:r>
              <a:rPr lang="en-GB" dirty="0"/>
              <a:t>extending the pilot, </a:t>
            </a:r>
            <a:r>
              <a:rPr lang="en-GB" u="sng" dirty="0"/>
              <a:t>open access becomes the default setting </a:t>
            </a:r>
            <a:r>
              <a:rPr lang="en-GB" dirty="0"/>
              <a:t>for research data generated in Horizon 2020.</a:t>
            </a:r>
          </a:p>
          <a:p>
            <a:endParaRPr lang="en-GB" dirty="0"/>
          </a:p>
          <a:p>
            <a:pPr marL="0" indent="0">
              <a:buNone/>
            </a:pPr>
            <a:r>
              <a:rPr lang="en-GB" dirty="0"/>
              <a:t>However, not all data can be open. Projects can therefore opt out at any stage (either before or after signing the grant) and so free themselves retroactively from the obligations associated with the conditions – if:</a:t>
            </a:r>
          </a:p>
          <a:p>
            <a:endParaRPr lang="en-GB" dirty="0"/>
          </a:p>
          <a:p>
            <a:r>
              <a:rPr lang="en-GB" dirty="0"/>
              <a:t>participation is incompatible with the obligation to protect results that can reasonably be expected to be commercially or industrially exploited</a:t>
            </a:r>
          </a:p>
          <a:p>
            <a:r>
              <a:rPr lang="en-GB" dirty="0"/>
              <a:t>participation is incompatible with the need for confidentiality in connection with security issues</a:t>
            </a:r>
          </a:p>
          <a:p>
            <a:r>
              <a:rPr lang="en-GB" dirty="0"/>
              <a:t>participation is incompatible with rules on protecting personal data</a:t>
            </a:r>
          </a:p>
          <a:p>
            <a:r>
              <a:rPr lang="en-GB" dirty="0"/>
              <a:t>participation would mean that the project's main aim might not be achieved</a:t>
            </a:r>
          </a:p>
          <a:p>
            <a:r>
              <a:rPr lang="en-GB" dirty="0"/>
              <a:t>the project will not generate / collect any research data or</a:t>
            </a:r>
          </a:p>
          <a:p>
            <a:r>
              <a:rPr lang="en-GB" dirty="0"/>
              <a:t>there are other legitimate reasons (you can enter these in a free-text box at the proposal stage).</a:t>
            </a:r>
          </a:p>
          <a:p>
            <a:r>
              <a:rPr lang="en-GB" dirty="0"/>
              <a:t>The Commission's approach can therefore be described as "as open as possible, as closed as necessary".</a:t>
            </a:r>
          </a:p>
          <a:p>
            <a:endParaRPr lang="en-GB"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27</a:t>
            </a:fld>
            <a:endParaRPr lang="nb-NO">
              <a:latin typeface="Arial"/>
            </a:endParaRPr>
          </a:p>
        </p:txBody>
      </p:sp>
    </p:spTree>
    <p:extLst>
      <p:ext uri="{BB962C8B-B14F-4D97-AF65-F5344CB8AC3E}">
        <p14:creationId xmlns:p14="http://schemas.microsoft.com/office/powerpoint/2010/main" val="162207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a:t>Proposal Submission &amp; </a:t>
            </a:r>
            <a:r>
              <a:rPr lang="en-GB" sz="2000" dirty="0" smtClean="0"/>
              <a:t>Evaluation</a:t>
            </a:r>
            <a:endParaRPr lang="en-GB" sz="2000" dirty="0"/>
          </a:p>
        </p:txBody>
      </p:sp>
      <p:sp>
        <p:nvSpPr>
          <p:cNvPr id="3" name="Content Placeholder 2"/>
          <p:cNvSpPr>
            <a:spLocks noGrp="1"/>
          </p:cNvSpPr>
          <p:nvPr>
            <p:ph idx="1"/>
          </p:nvPr>
        </p:nvSpPr>
        <p:spPr/>
        <p:txBody>
          <a:bodyPr>
            <a:normAutofit/>
          </a:bodyPr>
          <a:lstStyle/>
          <a:p>
            <a:r>
              <a:rPr lang="en-GB" dirty="0" smtClean="0"/>
              <a:t>Whether </a:t>
            </a:r>
            <a:r>
              <a:rPr lang="en-GB" dirty="0"/>
              <a:t>a proposed project participates in the ORD pilot or chooses to opt out does not affect the evaluation of that project. In other words, proposals will not be penalized for opting out of the extended ORD pilot.</a:t>
            </a:r>
          </a:p>
          <a:p>
            <a:r>
              <a:rPr lang="en-GB" dirty="0"/>
              <a:t>Since participation in the ORD pilot is not an evaluation criterion, the proposal is not expected to contain a fully developed DMP. However, good research data management as such should be addressed under the impact criterion, as relevant to the </a:t>
            </a:r>
            <a:r>
              <a:rPr lang="en-GB" dirty="0" smtClean="0"/>
              <a:t>project.</a:t>
            </a:r>
          </a:p>
          <a:p>
            <a:pPr marL="0" indent="0">
              <a:buNone/>
            </a:pPr>
            <a:r>
              <a:rPr lang="en-GB" dirty="0" smtClean="0"/>
              <a:t>Your </a:t>
            </a:r>
            <a:r>
              <a:rPr lang="en-GB" dirty="0"/>
              <a:t>application should address the following issues</a:t>
            </a:r>
            <a:r>
              <a:rPr lang="en-GB" dirty="0" smtClean="0"/>
              <a:t>:</a:t>
            </a:r>
            <a:endParaRPr lang="en-GB" dirty="0"/>
          </a:p>
          <a:p>
            <a:r>
              <a:rPr lang="en-GB" dirty="0" smtClean="0"/>
              <a:t>How </a:t>
            </a:r>
            <a:r>
              <a:rPr lang="en-GB" dirty="0"/>
              <a:t>will data be exploited &amp;/or shared/made accessible for verification &amp; reuse? If data cannot be made available, why not?</a:t>
            </a:r>
          </a:p>
          <a:p>
            <a:pPr marL="0" indent="0">
              <a:buNone/>
            </a:pPr>
            <a:endParaRPr lang="en-GB" dirty="0" smtClean="0"/>
          </a:p>
          <a:p>
            <a:pPr marL="0" indent="0">
              <a:buNone/>
            </a:pPr>
            <a:r>
              <a:rPr lang="en-GB" dirty="0" smtClean="0"/>
              <a:t>Your </a:t>
            </a:r>
            <a:r>
              <a:rPr lang="en-GB" dirty="0"/>
              <a:t>policy </a:t>
            </a:r>
            <a:r>
              <a:rPr lang="en-GB" dirty="0" smtClean="0"/>
              <a:t>should reflect </a:t>
            </a:r>
            <a:r>
              <a:rPr lang="en-GB" dirty="0"/>
              <a:t>the current state of consortium agreements on data management</a:t>
            </a:r>
          </a:p>
          <a:p>
            <a:r>
              <a:rPr lang="en-GB" dirty="0"/>
              <a:t>be consistent with exploitation and Intellectual Property Rights (IPR) requirements</a:t>
            </a:r>
          </a:p>
          <a:p>
            <a:r>
              <a:rPr lang="en-GB" dirty="0"/>
              <a:t>You should also ensure resource and budgetary planning for data management and include a deliverable for an initial DMP at month 6 at the latest into your proposal.</a:t>
            </a: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28</a:t>
            </a:fld>
            <a:endParaRPr lang="nb-NO">
              <a:latin typeface="Arial"/>
            </a:endParaRPr>
          </a:p>
        </p:txBody>
      </p:sp>
    </p:spTree>
    <p:extLst>
      <p:ext uri="{BB962C8B-B14F-4D97-AF65-F5344CB8AC3E}">
        <p14:creationId xmlns:p14="http://schemas.microsoft.com/office/powerpoint/2010/main" val="109890217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956199"/>
            <a:ext cx="8362950" cy="4929188"/>
          </a:xfrm>
        </p:spPr>
        <p:txBody>
          <a:bodyPr>
            <a:normAutofit/>
          </a:bodyPr>
          <a:lstStyle/>
          <a:p>
            <a:pPr>
              <a:defRPr/>
            </a:pPr>
            <a:endParaRPr lang="en-US" sz="2000" dirty="0" smtClean="0">
              <a:latin typeface="Didot"/>
              <a:cs typeface="Didot"/>
            </a:endParaRPr>
          </a:p>
          <a:p>
            <a:pPr marL="0" indent="0">
              <a:buNone/>
              <a:defRPr/>
            </a:pPr>
            <a:endParaRPr lang="en-US" sz="2000" dirty="0">
              <a:latin typeface="Didot"/>
              <a:cs typeface="Didot"/>
            </a:endParaRPr>
          </a:p>
          <a:p>
            <a:pPr marL="0" indent="0">
              <a:buFontTx/>
              <a:buNone/>
              <a:defRPr/>
            </a:pPr>
            <a:endParaRPr lang="en-US" sz="2000" dirty="0" smtClean="0">
              <a:latin typeface="Didot"/>
              <a:cs typeface="Didot"/>
            </a:endParaRPr>
          </a:p>
          <a:p>
            <a:pPr marL="0" indent="0">
              <a:buFontTx/>
              <a:buNone/>
              <a:defRPr/>
            </a:pPr>
            <a:endParaRPr lang="en-US" sz="2000" dirty="0">
              <a:latin typeface="Didot"/>
              <a:cs typeface="Didot"/>
            </a:endParaRPr>
          </a:p>
        </p:txBody>
      </p:sp>
      <p:sp>
        <p:nvSpPr>
          <p:cNvPr id="6" name="Rectangle 2"/>
          <p:cNvSpPr>
            <a:spLocks noGrp="1" noChangeArrowheads="1"/>
          </p:cNvSpPr>
          <p:nvPr>
            <p:ph type="title"/>
          </p:nvPr>
        </p:nvSpPr>
        <p:spPr>
          <a:xfrm>
            <a:off x="477912" y="692698"/>
            <a:ext cx="8712452" cy="800219"/>
          </a:xfrm>
        </p:spPr>
        <p:txBody>
          <a:bodyPr/>
          <a:lstStyle/>
          <a:p>
            <a:pPr algn="ctr"/>
            <a:r>
              <a:rPr lang="en-US" sz="2600" dirty="0" smtClean="0">
                <a:latin typeface="Didot"/>
                <a:ea typeface="ＭＳ Ｐゴシック" charset="0"/>
                <a:cs typeface="Didot"/>
              </a:rPr>
              <a:t>Obligations of the beneficiary:</a:t>
            </a:r>
            <a:br>
              <a:rPr lang="en-US" sz="2600" dirty="0" smtClean="0">
                <a:latin typeface="Didot"/>
                <a:ea typeface="ＭＳ Ｐゴシック" charset="0"/>
                <a:cs typeface="Didot"/>
              </a:rPr>
            </a:br>
            <a:r>
              <a:rPr lang="en-US" sz="2600" dirty="0" smtClean="0">
                <a:latin typeface="Didot"/>
                <a:ea typeface="ＭＳ Ｐゴシック" charset="0"/>
                <a:cs typeface="Didot"/>
              </a:rPr>
              <a:t>Managing our research data according to FAIR principle</a:t>
            </a:r>
            <a:endParaRPr lang="en-US" sz="2600" dirty="0">
              <a:latin typeface="Didot"/>
              <a:ea typeface="ＭＳ Ｐゴシック" charset="0"/>
              <a:cs typeface="Didot"/>
            </a:endParaRPr>
          </a:p>
        </p:txBody>
      </p:sp>
      <p:pic>
        <p:nvPicPr>
          <p:cNvPr id="7" name="Picture 6"/>
          <p:cNvPicPr>
            <a:picLocks noChangeAspect="1"/>
          </p:cNvPicPr>
          <p:nvPr/>
        </p:nvPicPr>
        <p:blipFill>
          <a:blip r:embed="rId3"/>
          <a:stretch>
            <a:fillRect/>
          </a:stretch>
        </p:blipFill>
        <p:spPr>
          <a:xfrm>
            <a:off x="179512" y="1862775"/>
            <a:ext cx="4104456" cy="4518556"/>
          </a:xfrm>
          <a:prstGeom prst="rect">
            <a:avLst/>
          </a:prstGeom>
        </p:spPr>
      </p:pic>
      <p:sp>
        <p:nvSpPr>
          <p:cNvPr id="9" name="Oval 8"/>
          <p:cNvSpPr/>
          <p:nvPr/>
        </p:nvSpPr>
        <p:spPr>
          <a:xfrm>
            <a:off x="2411760" y="2204864"/>
            <a:ext cx="2096886" cy="3808040"/>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pic>
        <p:nvPicPr>
          <p:cNvPr id="10" name="image29.png"/>
          <p:cNvPicPr>
            <a:picLocks noChangeAspect="1"/>
          </p:cNvPicPr>
          <p:nvPr/>
        </p:nvPicPr>
        <p:blipFill>
          <a:blip r:embed="rId4">
            <a:extLst/>
          </a:blip>
          <a:stretch>
            <a:fillRect/>
          </a:stretch>
        </p:blipFill>
        <p:spPr>
          <a:xfrm>
            <a:off x="4876089" y="2060848"/>
            <a:ext cx="3944063" cy="2595080"/>
          </a:xfrm>
          <a:prstGeom prst="rect">
            <a:avLst/>
          </a:prstGeom>
          <a:ln w="12700">
            <a:miter lim="400000"/>
          </a:ln>
        </p:spPr>
      </p:pic>
      <p:sp>
        <p:nvSpPr>
          <p:cNvPr id="11" name="Oval 10"/>
          <p:cNvSpPr/>
          <p:nvPr/>
        </p:nvSpPr>
        <p:spPr>
          <a:xfrm>
            <a:off x="5076056" y="2285256"/>
            <a:ext cx="3744094" cy="121575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pic>
        <p:nvPicPr>
          <p:cNvPr id="12" name="image27.png"/>
          <p:cNvPicPr>
            <a:picLocks noChangeAspect="1"/>
          </p:cNvPicPr>
          <p:nvPr/>
        </p:nvPicPr>
        <p:blipFill>
          <a:blip r:embed="rId5">
            <a:extLst/>
          </a:blip>
          <a:stretch>
            <a:fillRect/>
          </a:stretch>
        </p:blipFill>
        <p:spPr>
          <a:xfrm>
            <a:off x="4876087" y="4149081"/>
            <a:ext cx="3973750" cy="2229459"/>
          </a:xfrm>
          <a:prstGeom prst="rect">
            <a:avLst/>
          </a:prstGeom>
          <a:ln w="12700">
            <a:miter lim="400000"/>
          </a:ln>
        </p:spPr>
      </p:pic>
      <p:sp>
        <p:nvSpPr>
          <p:cNvPr id="14" name="Oval 13"/>
          <p:cNvSpPr/>
          <p:nvPr/>
        </p:nvSpPr>
        <p:spPr>
          <a:xfrm>
            <a:off x="5076056" y="4229472"/>
            <a:ext cx="3744094" cy="1783432"/>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spTree>
    <p:extLst>
      <p:ext uri="{BB962C8B-B14F-4D97-AF65-F5344CB8AC3E}">
        <p14:creationId xmlns:p14="http://schemas.microsoft.com/office/powerpoint/2010/main" val="6016390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E548F1-6D36-4902-B57A-69A845AA9B7E}" type="slidenum">
              <a:rPr lang="nb-NO" smtClean="0">
                <a:solidFill>
                  <a:prstClr val="black">
                    <a:tint val="75000"/>
                  </a:prstClr>
                </a:solidFill>
                <a:latin typeface="Arial"/>
              </a:rPr>
              <a:pPr/>
              <a:t>3</a:t>
            </a:fld>
            <a:endParaRPr lang="nb-NO">
              <a:solidFill>
                <a:prstClr val="black">
                  <a:tint val="75000"/>
                </a:prstClr>
              </a:solidFill>
              <a:latin typeface="Arial"/>
            </a:endParaRPr>
          </a:p>
        </p:txBody>
      </p:sp>
      <p:pic>
        <p:nvPicPr>
          <p:cNvPr id="7" name="Picture 6" descr="Screen Shot 2015-01-13 at 06.43.42.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0" y="44629"/>
            <a:ext cx="9144000" cy="5877143"/>
          </a:xfrm>
          <a:prstGeom prst="rect">
            <a:avLst/>
          </a:prstGeom>
        </p:spPr>
      </p:pic>
      <p:pic>
        <p:nvPicPr>
          <p:cNvPr id="2" name="Picture 1" descr="Screen Shot 2018-02-20 at 10.41.17.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6512" y="6021288"/>
            <a:ext cx="2627784" cy="828954"/>
          </a:xfrm>
          <a:prstGeom prst="rect">
            <a:avLst/>
          </a:prstGeom>
        </p:spPr>
      </p:pic>
    </p:spTree>
    <p:extLst>
      <p:ext uri="{BB962C8B-B14F-4D97-AF65-F5344CB8AC3E}">
        <p14:creationId xmlns:p14="http://schemas.microsoft.com/office/powerpoint/2010/main" val="272872233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7-02-16 at 23.05.53.png"/>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36512" y="-27384"/>
            <a:ext cx="9144000" cy="6858000"/>
          </a:xfrm>
          <a:prstGeom prst="rect">
            <a:avLst/>
          </a:prstGeom>
        </p:spPr>
      </p:pic>
      <p:sp>
        <p:nvSpPr>
          <p:cNvPr id="13" name="Oval 12"/>
          <p:cNvSpPr/>
          <p:nvPr/>
        </p:nvSpPr>
        <p:spPr>
          <a:xfrm>
            <a:off x="755576" y="1844823"/>
            <a:ext cx="6192688" cy="648073"/>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sp>
        <p:nvSpPr>
          <p:cNvPr id="4" name="Oval 3"/>
          <p:cNvSpPr/>
          <p:nvPr/>
        </p:nvSpPr>
        <p:spPr>
          <a:xfrm>
            <a:off x="323528" y="4653136"/>
            <a:ext cx="7056784" cy="1440160"/>
          </a:xfrm>
          <a:prstGeom prst="ellipse">
            <a:avLst/>
          </a:prstGeom>
          <a:no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spTree>
    <p:extLst>
      <p:ext uri="{BB962C8B-B14F-4D97-AF65-F5344CB8AC3E}">
        <p14:creationId xmlns:p14="http://schemas.microsoft.com/office/powerpoint/2010/main" val="2701209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195736" y="260648"/>
            <a:ext cx="5033862" cy="151229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31</a:t>
            </a:fld>
            <a:endParaRPr lang="nb-NO">
              <a:latin typeface="Arial"/>
            </a:endParaRPr>
          </a:p>
        </p:txBody>
      </p:sp>
      <p:sp>
        <p:nvSpPr>
          <p:cNvPr id="7" name="TextBox 6"/>
          <p:cNvSpPr txBox="1"/>
          <p:nvPr/>
        </p:nvSpPr>
        <p:spPr>
          <a:xfrm>
            <a:off x="4734400" y="6088976"/>
            <a:ext cx="3528392" cy="307777"/>
          </a:xfrm>
          <a:prstGeom prst="rect">
            <a:avLst/>
          </a:prstGeom>
          <a:noFill/>
        </p:spPr>
        <p:txBody>
          <a:bodyPr wrap="square" rtlCol="0">
            <a:spAutoFit/>
          </a:bodyPr>
          <a:lstStyle/>
          <a:p>
            <a:pPr fontAlgn="auto">
              <a:spcBef>
                <a:spcPts val="0"/>
              </a:spcBef>
              <a:spcAft>
                <a:spcPts val="0"/>
              </a:spcAft>
            </a:pPr>
            <a:r>
              <a:rPr lang="nb-NO" sz="1400" dirty="0">
                <a:solidFill>
                  <a:prstClr val="black"/>
                </a:solidFill>
                <a:latin typeface="Arial"/>
                <a:ea typeface="+mn-ea"/>
                <a:cs typeface="+mn-cs"/>
              </a:rPr>
              <a:t>Source: https://</a:t>
            </a:r>
            <a:r>
              <a:rPr lang="nb-NO" sz="1400" dirty="0" smtClean="0">
                <a:solidFill>
                  <a:prstClr val="black"/>
                </a:solidFill>
                <a:latin typeface="Arial"/>
                <a:ea typeface="+mn-ea"/>
                <a:cs typeface="+mn-cs"/>
              </a:rPr>
              <a:t>data.europa.eu </a:t>
            </a:r>
            <a:endParaRPr lang="en-US" sz="1400" dirty="0">
              <a:solidFill>
                <a:prstClr val="black"/>
              </a:solidFill>
              <a:latin typeface="Arial"/>
              <a:ea typeface="+mn-ea"/>
              <a:cs typeface="+mn-cs"/>
            </a:endParaRPr>
          </a:p>
        </p:txBody>
      </p:sp>
      <p:sp>
        <p:nvSpPr>
          <p:cNvPr id="3" name="TextBox 2"/>
          <p:cNvSpPr txBox="1"/>
          <p:nvPr/>
        </p:nvSpPr>
        <p:spPr>
          <a:xfrm>
            <a:off x="558800" y="2065868"/>
            <a:ext cx="8189665" cy="1477328"/>
          </a:xfrm>
          <a:prstGeom prst="rect">
            <a:avLst/>
          </a:prstGeom>
          <a:noFill/>
        </p:spPr>
        <p:txBody>
          <a:bodyPr wrap="square" rtlCol="0">
            <a:spAutoFit/>
          </a:bodyPr>
          <a:lstStyle/>
          <a:p>
            <a:pPr fontAlgn="auto">
              <a:spcBef>
                <a:spcPts val="0"/>
              </a:spcBef>
              <a:spcAft>
                <a:spcPts val="0"/>
              </a:spcAft>
            </a:pPr>
            <a:r>
              <a:rPr lang="en-US" u="sng" dirty="0" smtClean="0">
                <a:solidFill>
                  <a:srgbClr val="FF0000"/>
                </a:solidFill>
                <a:latin typeface="Arial"/>
                <a:ea typeface="+mn-ea"/>
                <a:cs typeface="+mn-cs"/>
              </a:rPr>
              <a:t>Costs </a:t>
            </a:r>
            <a:r>
              <a:rPr lang="en-US" u="sng" dirty="0">
                <a:solidFill>
                  <a:srgbClr val="FF0000"/>
                </a:solidFill>
                <a:latin typeface="Arial"/>
                <a:ea typeface="+mn-ea"/>
                <a:cs typeface="+mn-cs"/>
              </a:rPr>
              <a:t>related to open access to research data in Horizon 2020 are eligible for reimbursemen</a:t>
            </a:r>
            <a:r>
              <a:rPr lang="en-US" dirty="0">
                <a:solidFill>
                  <a:srgbClr val="FF0000"/>
                </a:solidFill>
                <a:latin typeface="Arial"/>
                <a:ea typeface="+mn-ea"/>
                <a:cs typeface="+mn-cs"/>
              </a:rPr>
              <a:t>t </a:t>
            </a:r>
            <a:r>
              <a:rPr lang="en-US" dirty="0">
                <a:solidFill>
                  <a:prstClr val="black"/>
                </a:solidFill>
                <a:latin typeface="Arial"/>
                <a:ea typeface="+mn-ea"/>
                <a:cs typeface="+mn-cs"/>
              </a:rPr>
              <a:t>during the duration of the project under the conditions defined in the H2020 Grant Agreement </a:t>
            </a:r>
            <a:endParaRPr lang="en-US" dirty="0" smtClean="0">
              <a:solidFill>
                <a:prstClr val="black"/>
              </a:solidFill>
              <a:latin typeface="Arial"/>
              <a:ea typeface="+mn-ea"/>
              <a:cs typeface="+mn-cs"/>
            </a:endParaRPr>
          </a:p>
          <a:p>
            <a:pPr fontAlgn="auto">
              <a:spcBef>
                <a:spcPts val="0"/>
              </a:spcBef>
              <a:spcAft>
                <a:spcPts val="0"/>
              </a:spcAft>
            </a:pPr>
            <a:r>
              <a:rPr lang="en-US" dirty="0" smtClean="0">
                <a:solidFill>
                  <a:prstClr val="black"/>
                </a:solidFill>
                <a:latin typeface="Arial"/>
                <a:ea typeface="+mn-ea"/>
                <a:cs typeface="+mn-cs"/>
              </a:rPr>
              <a:t>Provides template for a DMP (similar to the British Data </a:t>
            </a:r>
            <a:r>
              <a:rPr lang="en-US" dirty="0" err="1" smtClean="0">
                <a:solidFill>
                  <a:prstClr val="black"/>
                </a:solidFill>
                <a:latin typeface="Arial"/>
                <a:ea typeface="+mn-ea"/>
                <a:cs typeface="+mn-cs"/>
              </a:rPr>
              <a:t>Curation</a:t>
            </a:r>
            <a:r>
              <a:rPr lang="en-US" dirty="0" smtClean="0">
                <a:solidFill>
                  <a:prstClr val="black"/>
                </a:solidFill>
                <a:latin typeface="Arial"/>
                <a:ea typeface="+mn-ea"/>
                <a:cs typeface="+mn-cs"/>
              </a:rPr>
              <a:t> Centre)</a:t>
            </a:r>
            <a:endParaRPr lang="en-US" dirty="0">
              <a:solidFill>
                <a:prstClr val="black"/>
              </a:solidFill>
              <a:latin typeface="Arial"/>
              <a:ea typeface="+mn-ea"/>
              <a:cs typeface="+mn-cs"/>
            </a:endParaRPr>
          </a:p>
          <a:p>
            <a:pPr fontAlgn="auto">
              <a:spcBef>
                <a:spcPts val="0"/>
              </a:spcBef>
              <a:spcAft>
                <a:spcPts val="0"/>
              </a:spcAft>
            </a:pPr>
            <a:endParaRPr lang="en-US" dirty="0">
              <a:solidFill>
                <a:prstClr val="black"/>
              </a:solidFill>
              <a:latin typeface="Arial"/>
              <a:ea typeface="+mn-ea"/>
              <a:cs typeface="+mn-cs"/>
            </a:endParaRPr>
          </a:p>
        </p:txBody>
      </p:sp>
    </p:spTree>
    <p:extLst>
      <p:ext uri="{BB962C8B-B14F-4D97-AF65-F5344CB8AC3E}">
        <p14:creationId xmlns:p14="http://schemas.microsoft.com/office/powerpoint/2010/main" val="20146629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Why open access to publications and data?</a:t>
            </a:r>
            <a:endParaRPr lang="en-GB" sz="2000" dirty="0"/>
          </a:p>
        </p:txBody>
      </p:sp>
      <p:sp>
        <p:nvSpPr>
          <p:cNvPr id="3" name="Content Placeholder 2"/>
          <p:cNvSpPr>
            <a:spLocks noGrp="1"/>
          </p:cNvSpPr>
          <p:nvPr>
            <p:ph idx="1"/>
          </p:nvPr>
        </p:nvSpPr>
        <p:spPr/>
        <p:txBody>
          <a:bodyPr/>
          <a:lstStyle/>
          <a:p>
            <a:r>
              <a:rPr lang="en-GB" dirty="0"/>
              <a:t>Modern research builds on extensive scientific dialogue and advances by improving earlier work. The Europe 2020 strategy for a smart, sustainable and inclusive economy underlines the central role of knowledge and innovation in generating growth. Broader access to scientific publications and data therefore helps to:</a:t>
            </a:r>
          </a:p>
          <a:p>
            <a:endParaRPr lang="en-GB" dirty="0"/>
          </a:p>
          <a:p>
            <a:r>
              <a:rPr lang="en-GB" dirty="0"/>
              <a:t>build on previous research results (improved quality of results)</a:t>
            </a:r>
          </a:p>
          <a:p>
            <a:r>
              <a:rPr lang="en-GB" dirty="0"/>
              <a:t>encourage collaboration and avoid duplication of effort (greater efficiency)</a:t>
            </a:r>
          </a:p>
          <a:p>
            <a:r>
              <a:rPr lang="en-GB" dirty="0"/>
              <a:t>speed up innovation (faster progress to market means faster growth)</a:t>
            </a:r>
          </a:p>
          <a:p>
            <a:r>
              <a:rPr lang="en-GB" dirty="0"/>
              <a:t>involve citizens and society (improved transparency of the scientific process).</a:t>
            </a:r>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32</a:t>
            </a:fld>
            <a:endParaRPr lang="nb-NO">
              <a:latin typeface="Arial"/>
            </a:endParaRPr>
          </a:p>
        </p:txBody>
      </p:sp>
    </p:spTree>
    <p:extLst>
      <p:ext uri="{BB962C8B-B14F-4D97-AF65-F5344CB8AC3E}">
        <p14:creationId xmlns:p14="http://schemas.microsoft.com/office/powerpoint/2010/main" val="363711872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Open Science cloud</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33</a:t>
            </a:fld>
            <a:endParaRPr lang="nb-NO">
              <a:latin typeface="Arial"/>
            </a:endParaRPr>
          </a:p>
        </p:txBody>
      </p:sp>
      <p:pic>
        <p:nvPicPr>
          <p:cNvPr id="2048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16" b="70984"/>
          <a:stretch/>
        </p:blipFill>
        <p:spPr bwMode="auto">
          <a:xfrm>
            <a:off x="190703" y="688465"/>
            <a:ext cx="3841250" cy="522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7"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t="29053" b="39744"/>
          <a:stretch/>
        </p:blipFill>
        <p:spPr bwMode="auto">
          <a:xfrm>
            <a:off x="4577970" y="292465"/>
            <a:ext cx="3841250" cy="561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extBox 5"/>
          <p:cNvSpPr txBox="1"/>
          <p:nvPr/>
        </p:nvSpPr>
        <p:spPr>
          <a:xfrm>
            <a:off x="2771802" y="2852938"/>
            <a:ext cx="3349783" cy="1015663"/>
          </a:xfrm>
          <a:prstGeom prst="rect">
            <a:avLst/>
          </a:prstGeom>
          <a:solidFill>
            <a:schemeClr val="bg1"/>
          </a:solidFill>
        </p:spPr>
        <p:txBody>
          <a:bodyPr wrap="none" rtlCol="0">
            <a:spAutoFit/>
          </a:bodyPr>
          <a:lstStyle/>
          <a:p>
            <a:pPr fontAlgn="auto">
              <a:spcBef>
                <a:spcPts val="0"/>
              </a:spcBef>
              <a:spcAft>
                <a:spcPts val="0"/>
              </a:spcAft>
            </a:pPr>
            <a:r>
              <a:rPr lang="en-GB" sz="3000" dirty="0" smtClean="0">
                <a:solidFill>
                  <a:prstClr val="black"/>
                </a:solidFill>
                <a:latin typeface="Arial"/>
                <a:ea typeface="+mn-ea"/>
                <a:cs typeface="+mn-cs"/>
              </a:rPr>
              <a:t>Future challenges/</a:t>
            </a:r>
          </a:p>
          <a:p>
            <a:pPr fontAlgn="auto">
              <a:spcBef>
                <a:spcPts val="0"/>
              </a:spcBef>
              <a:spcAft>
                <a:spcPts val="0"/>
              </a:spcAft>
            </a:pPr>
            <a:r>
              <a:rPr lang="en-GB" sz="3000" dirty="0" smtClean="0">
                <a:solidFill>
                  <a:prstClr val="black"/>
                </a:solidFill>
                <a:latin typeface="Arial"/>
                <a:ea typeface="+mn-ea"/>
                <a:cs typeface="+mn-cs"/>
              </a:rPr>
              <a:t>obligations</a:t>
            </a:r>
            <a:endParaRPr lang="en-GB" sz="3000" dirty="0">
              <a:solidFill>
                <a:prstClr val="black"/>
              </a:solidFill>
              <a:latin typeface="Arial"/>
              <a:ea typeface="+mn-ea"/>
              <a:cs typeface="+mn-cs"/>
            </a:endParaRPr>
          </a:p>
        </p:txBody>
      </p:sp>
    </p:spTree>
    <p:extLst>
      <p:ext uri="{BB962C8B-B14F-4D97-AF65-F5344CB8AC3E}">
        <p14:creationId xmlns:p14="http://schemas.microsoft.com/office/powerpoint/2010/main" val="82380095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7-10-23 at 14.56.20.png"/>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36864" y="2055581"/>
            <a:ext cx="2899576" cy="4802423"/>
          </a:xfrm>
          <a:prstGeom prst="rect">
            <a:avLst/>
          </a:prstGeom>
        </p:spPr>
      </p:pic>
      <p:sp>
        <p:nvSpPr>
          <p:cNvPr id="25601" name="Rectangle 2"/>
          <p:cNvSpPr>
            <a:spLocks noGrp="1" noChangeArrowheads="1"/>
          </p:cNvSpPr>
          <p:nvPr>
            <p:ph type="title"/>
          </p:nvPr>
        </p:nvSpPr>
        <p:spPr>
          <a:xfrm>
            <a:off x="553523" y="674969"/>
            <a:ext cx="8064000" cy="800219"/>
          </a:xfrm>
        </p:spPr>
        <p:txBody>
          <a:bodyPr/>
          <a:lstStyle/>
          <a:p>
            <a:pPr eaLnBrk="1" hangingPunct="1"/>
            <a:r>
              <a:rPr lang="nb-NO" sz="2600" dirty="0" err="1" smtClean="0">
                <a:latin typeface="Didot"/>
                <a:ea typeface="ＭＳ Ｐゴシック" charset="0"/>
                <a:cs typeface="Didot"/>
              </a:rPr>
              <a:t>Societal</a:t>
            </a:r>
            <a:r>
              <a:rPr lang="nb-NO" sz="2600" dirty="0" smtClean="0">
                <a:latin typeface="Didot"/>
                <a:ea typeface="ＭＳ Ｐゴシック" charset="0"/>
                <a:cs typeface="Didot"/>
              </a:rPr>
              <a:t> </a:t>
            </a:r>
            <a:r>
              <a:rPr lang="nb-NO" sz="2600" dirty="0" err="1" smtClean="0">
                <a:latin typeface="Didot"/>
                <a:ea typeface="ＭＳ Ｐゴシック" charset="0"/>
                <a:cs typeface="Didot"/>
              </a:rPr>
              <a:t>obligations</a:t>
            </a:r>
            <a:r>
              <a:rPr lang="nb-NO" sz="2600" dirty="0" smtClean="0">
                <a:latin typeface="Didot"/>
                <a:ea typeface="ＭＳ Ｐゴシック" charset="0"/>
                <a:cs typeface="Didot"/>
              </a:rPr>
              <a:t> – data </a:t>
            </a:r>
            <a:r>
              <a:rPr lang="nb-NO" sz="2600" dirty="0" err="1" smtClean="0">
                <a:latin typeface="Didot"/>
                <a:ea typeface="ＭＳ Ｐゴシック" charset="0"/>
                <a:cs typeface="Didot"/>
              </a:rPr>
              <a:t>sharing</a:t>
            </a:r>
            <a:r>
              <a:rPr lang="nb-NO" sz="2600" dirty="0" smtClean="0">
                <a:latin typeface="Didot"/>
                <a:ea typeface="ＭＳ Ｐゴシック" charset="0"/>
                <a:cs typeface="Didot"/>
              </a:rPr>
              <a:t> to </a:t>
            </a:r>
            <a:r>
              <a:rPr lang="nb-NO" sz="2600" dirty="0" err="1" smtClean="0">
                <a:latin typeface="Didot"/>
                <a:ea typeface="ＭＳ Ｐゴシック" charset="0"/>
                <a:cs typeface="Didot"/>
              </a:rPr>
              <a:t>secure</a:t>
            </a:r>
            <a:r>
              <a:rPr lang="nb-NO" sz="2600" dirty="0" smtClean="0">
                <a:latin typeface="Didot"/>
                <a:ea typeface="ＭＳ Ｐゴシック" charset="0"/>
                <a:cs typeface="Didot"/>
              </a:rPr>
              <a:t> </a:t>
            </a:r>
            <a:r>
              <a:rPr lang="nb-NO" sz="2600" dirty="0" err="1" smtClean="0">
                <a:latin typeface="Didot"/>
                <a:ea typeface="ＭＳ Ｐゴシック" charset="0"/>
                <a:cs typeface="Didot"/>
              </a:rPr>
              <a:t>the</a:t>
            </a:r>
            <a:r>
              <a:rPr lang="nb-NO" sz="2600" dirty="0" smtClean="0">
                <a:latin typeface="Didot"/>
                <a:ea typeface="ＭＳ Ｐゴシック" charset="0"/>
                <a:cs typeface="Didot"/>
              </a:rPr>
              <a:t> </a:t>
            </a:r>
            <a:r>
              <a:rPr lang="nb-NO" sz="2600" dirty="0" err="1" smtClean="0">
                <a:latin typeface="Didot"/>
                <a:ea typeface="ＭＳ Ｐゴシック" charset="0"/>
                <a:cs typeface="Didot"/>
              </a:rPr>
              <a:t>future</a:t>
            </a:r>
            <a:endParaRPr lang="en-US" sz="2600" dirty="0">
              <a:latin typeface="Didot"/>
              <a:ea typeface="ＭＳ Ｐゴシック" charset="0"/>
              <a:cs typeface="Didot"/>
            </a:endParaRPr>
          </a:p>
        </p:txBody>
      </p:sp>
      <p:sp>
        <p:nvSpPr>
          <p:cNvPr id="25602" name="Rectangle 3"/>
          <p:cNvSpPr>
            <a:spLocks noGrp="1" noChangeArrowheads="1"/>
          </p:cNvSpPr>
          <p:nvPr>
            <p:ph type="body" idx="1"/>
          </p:nvPr>
        </p:nvSpPr>
        <p:spPr/>
        <p:txBody>
          <a:bodyPr>
            <a:normAutofit/>
          </a:bodyPr>
          <a:lstStyle/>
          <a:p>
            <a:pPr marL="0" indent="0" eaLnBrk="1" hangingPunct="1">
              <a:lnSpc>
                <a:spcPct val="90000"/>
              </a:lnSpc>
              <a:buNone/>
            </a:pPr>
            <a:endParaRPr lang="nb-NO" sz="2200" dirty="0" smtClean="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smtClean="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en-US" sz="2200" dirty="0">
              <a:latin typeface="Didot"/>
              <a:ea typeface="ＭＳ Ｐゴシック" charset="0"/>
              <a:cs typeface="Didot"/>
            </a:endParaRPr>
          </a:p>
        </p:txBody>
      </p:sp>
      <p:sp>
        <p:nvSpPr>
          <p:cNvPr id="14" name="Oval 13"/>
          <p:cNvSpPr/>
          <p:nvPr/>
        </p:nvSpPr>
        <p:spPr>
          <a:xfrm>
            <a:off x="1475656" y="4677141"/>
            <a:ext cx="1656184" cy="2112235"/>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pPr fontAlgn="auto">
              <a:spcBef>
                <a:spcPts val="0"/>
              </a:spcBef>
              <a:spcAft>
                <a:spcPts val="0"/>
              </a:spcAft>
            </a:pPr>
            <a:endParaRPr lang="en-GB">
              <a:solidFill>
                <a:prstClr val="white"/>
              </a:solidFill>
              <a:latin typeface="Arial"/>
            </a:endParaRPr>
          </a:p>
        </p:txBody>
      </p:sp>
      <p:pic>
        <p:nvPicPr>
          <p:cNvPr id="16" name="Picture 15" descr="Screen Shot 2017-08-22 at 06.18.40.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40360" y="2057312"/>
            <a:ext cx="5652120" cy="4540040"/>
          </a:xfrm>
          <a:prstGeom prst="rect">
            <a:avLst/>
          </a:prstGeom>
        </p:spPr>
      </p:pic>
      <p:sp>
        <p:nvSpPr>
          <p:cNvPr id="2" name="Ellipse 1"/>
          <p:cNvSpPr/>
          <p:nvPr/>
        </p:nvSpPr>
        <p:spPr>
          <a:xfrm>
            <a:off x="1187624" y="3068960"/>
            <a:ext cx="1440160"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GB">
              <a:solidFill>
                <a:prstClr val="white"/>
              </a:solidFill>
              <a:latin typeface="Arial"/>
            </a:endParaRPr>
          </a:p>
        </p:txBody>
      </p:sp>
      <p:pic>
        <p:nvPicPr>
          <p:cNvPr id="4" name="Picture 3" descr="Screen Shot 2018-02-18 at 21.03.15.png"/>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0" y="1318944"/>
            <a:ext cx="9144000" cy="5539056"/>
          </a:xfrm>
          <a:prstGeom prst="rect">
            <a:avLst/>
          </a:prstGeom>
        </p:spPr>
      </p:pic>
      <p:pic>
        <p:nvPicPr>
          <p:cNvPr id="6" name="Picture 5" descr="Screen Shot 2018-02-18 at 21.04.16.png"/>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131840" y="4678784"/>
            <a:ext cx="5956300" cy="406400"/>
          </a:xfrm>
          <a:prstGeom prst="rect">
            <a:avLst/>
          </a:prstGeom>
        </p:spPr>
      </p:pic>
    </p:spTree>
    <p:extLst>
      <p:ext uri="{BB962C8B-B14F-4D97-AF65-F5344CB8AC3E}">
        <p14:creationId xmlns:p14="http://schemas.microsoft.com/office/powerpoint/2010/main" val="2174854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35</a:t>
            </a:fld>
            <a:endParaRPr lang="nb-NO">
              <a:latin typeface="Arial"/>
            </a:endParaRPr>
          </a:p>
        </p:txBody>
      </p:sp>
      <p:pic>
        <p:nvPicPr>
          <p:cNvPr id="5" name="Picture 4"/>
          <p:cNvPicPr>
            <a:picLocks noChangeAspect="1"/>
          </p:cNvPicPr>
          <p:nvPr/>
        </p:nvPicPr>
        <p:blipFill>
          <a:blip r:embed="rId2"/>
          <a:stretch>
            <a:fillRect/>
          </a:stretch>
        </p:blipFill>
        <p:spPr>
          <a:xfrm>
            <a:off x="-22371" y="1844825"/>
            <a:ext cx="2787633" cy="1584176"/>
          </a:xfrm>
          <a:prstGeom prst="rect">
            <a:avLst/>
          </a:prstGeom>
        </p:spPr>
      </p:pic>
      <p:sp>
        <p:nvSpPr>
          <p:cNvPr id="6" name="Rectangle 2"/>
          <p:cNvSpPr>
            <a:spLocks noGrp="1" noChangeArrowheads="1"/>
          </p:cNvSpPr>
          <p:nvPr>
            <p:ph type="title"/>
          </p:nvPr>
        </p:nvSpPr>
        <p:spPr>
          <a:xfrm>
            <a:off x="540068" y="764706"/>
            <a:ext cx="8064000" cy="800219"/>
          </a:xfrm>
        </p:spPr>
        <p:txBody>
          <a:bodyPr/>
          <a:lstStyle/>
          <a:p>
            <a:r>
              <a:rPr lang="en-US" sz="2600" dirty="0" smtClean="0">
                <a:solidFill>
                  <a:srgbClr val="697078"/>
                </a:solidFill>
                <a:latin typeface="Didot"/>
                <a:cs typeface="Didot"/>
              </a:rPr>
              <a:t>FA</a:t>
            </a:r>
            <a:r>
              <a:rPr lang="en-US" sz="2600" dirty="0" smtClean="0">
                <a:latin typeface="Didot"/>
                <a:cs typeface="Didot"/>
              </a:rPr>
              <a:t>I</a:t>
            </a:r>
            <a:r>
              <a:rPr lang="en-US" sz="2600" dirty="0" smtClean="0">
                <a:solidFill>
                  <a:srgbClr val="697078"/>
                </a:solidFill>
                <a:latin typeface="Didot"/>
                <a:cs typeface="Didot"/>
              </a:rPr>
              <a:t>R</a:t>
            </a:r>
            <a:r>
              <a:rPr lang="en-US" sz="2600" dirty="0" smtClean="0">
                <a:latin typeface="Didot"/>
                <a:cs typeface="Didot"/>
              </a:rPr>
              <a:t>: Integrating </a:t>
            </a:r>
            <a:r>
              <a:rPr lang="en-US" sz="2600" dirty="0">
                <a:latin typeface="Didot"/>
                <a:cs typeface="Didot"/>
              </a:rPr>
              <a:t>Data and Information Across Observing </a:t>
            </a:r>
            <a:r>
              <a:rPr lang="en-US" sz="2600" dirty="0" smtClean="0">
                <a:latin typeface="Didot"/>
                <a:cs typeface="Didot"/>
              </a:rPr>
              <a:t>Systems -&gt; Fitness of Use /Fit for Purpose</a:t>
            </a:r>
            <a:endParaRPr lang="en-US" sz="2600" dirty="0">
              <a:latin typeface="Didot"/>
              <a:ea typeface="ＭＳ Ｐゴシック" charset="0"/>
              <a:cs typeface="Didot"/>
            </a:endParaRPr>
          </a:p>
        </p:txBody>
      </p:sp>
      <p:pic>
        <p:nvPicPr>
          <p:cNvPr id="7" name="Picture 6"/>
          <p:cNvPicPr>
            <a:picLocks noChangeAspect="1"/>
          </p:cNvPicPr>
          <p:nvPr/>
        </p:nvPicPr>
        <p:blipFill>
          <a:blip r:embed="rId3"/>
          <a:stretch>
            <a:fillRect/>
          </a:stretch>
        </p:blipFill>
        <p:spPr>
          <a:xfrm>
            <a:off x="2051720" y="1816164"/>
            <a:ext cx="2659504" cy="1959080"/>
          </a:xfrm>
          <a:prstGeom prst="rect">
            <a:avLst/>
          </a:prstGeom>
        </p:spPr>
      </p:pic>
      <p:pic>
        <p:nvPicPr>
          <p:cNvPr id="8" name="Picture 7"/>
          <p:cNvPicPr>
            <a:picLocks noChangeAspect="1"/>
          </p:cNvPicPr>
          <p:nvPr/>
        </p:nvPicPr>
        <p:blipFill>
          <a:blip r:embed="rId4"/>
          <a:stretch>
            <a:fillRect/>
          </a:stretch>
        </p:blipFill>
        <p:spPr>
          <a:xfrm>
            <a:off x="4082753" y="1816164"/>
            <a:ext cx="4533201" cy="2072816"/>
          </a:xfrm>
          <a:prstGeom prst="rect">
            <a:avLst/>
          </a:prstGeom>
        </p:spPr>
      </p:pic>
      <p:sp>
        <p:nvSpPr>
          <p:cNvPr id="9" name="Rectangle 8"/>
          <p:cNvSpPr/>
          <p:nvPr/>
        </p:nvSpPr>
        <p:spPr>
          <a:xfrm>
            <a:off x="0" y="4149665"/>
            <a:ext cx="9227320" cy="769441"/>
          </a:xfrm>
          <a:prstGeom prst="rect">
            <a:avLst/>
          </a:prstGeom>
        </p:spPr>
        <p:txBody>
          <a:bodyPr wrap="none">
            <a:spAutoFit/>
          </a:bodyPr>
          <a:lstStyle/>
          <a:p>
            <a:r>
              <a:rPr lang="en-US" sz="2200" dirty="0">
                <a:solidFill>
                  <a:prstClr val="black"/>
                </a:solidFill>
                <a:latin typeface="Didot"/>
                <a:cs typeface="Didot"/>
              </a:rPr>
              <a:t>D</a:t>
            </a:r>
            <a:r>
              <a:rPr lang="en-US" sz="2200" dirty="0" smtClean="0">
                <a:solidFill>
                  <a:prstClr val="black"/>
                </a:solidFill>
                <a:latin typeface="Didot"/>
                <a:cs typeface="Didot"/>
              </a:rPr>
              <a:t>ata availability via DAP (Data Access Protocol) services e.g. </a:t>
            </a:r>
            <a:r>
              <a:rPr lang="en-US" sz="2200" dirty="0" err="1" smtClean="0">
                <a:solidFill>
                  <a:prstClr val="black"/>
                </a:solidFill>
                <a:latin typeface="Didot"/>
                <a:cs typeface="Didot"/>
              </a:rPr>
              <a:t>OPeNDAP</a:t>
            </a:r>
            <a:endParaRPr lang="en-US" sz="2200" dirty="0" smtClean="0">
              <a:solidFill>
                <a:prstClr val="black"/>
              </a:solidFill>
              <a:latin typeface="Didot"/>
              <a:cs typeface="Didot"/>
            </a:endParaRPr>
          </a:p>
          <a:p>
            <a:r>
              <a:rPr lang="en-US" sz="2200" dirty="0">
                <a:solidFill>
                  <a:prstClr val="black"/>
                </a:solidFill>
                <a:latin typeface="Didot"/>
                <a:cs typeface="Didot"/>
              </a:rPr>
              <a:t>a</a:t>
            </a:r>
            <a:r>
              <a:rPr lang="en-US" sz="2200" dirty="0" smtClean="0">
                <a:solidFill>
                  <a:prstClr val="black"/>
                </a:solidFill>
                <a:latin typeface="Didot"/>
                <a:cs typeface="Didot"/>
              </a:rPr>
              <a:t>llowing </a:t>
            </a:r>
            <a:r>
              <a:rPr lang="en-US" sz="2200" dirty="0">
                <a:solidFill>
                  <a:prstClr val="black"/>
                </a:solidFill>
                <a:latin typeface="Didot"/>
                <a:cs typeface="Didot"/>
              </a:rPr>
              <a:t>interoperable access </a:t>
            </a:r>
            <a:r>
              <a:rPr lang="en-US" sz="2200" dirty="0" smtClean="0">
                <a:solidFill>
                  <a:prstClr val="black"/>
                </a:solidFill>
                <a:latin typeface="Didot"/>
                <a:cs typeface="Didot"/>
              </a:rPr>
              <a:t>to data from various observing networks</a:t>
            </a:r>
            <a:endParaRPr lang="en-GB" sz="2200" dirty="0">
              <a:solidFill>
                <a:prstClr val="black"/>
              </a:solidFill>
              <a:latin typeface="Didot"/>
              <a:cs typeface="Didot"/>
            </a:endParaRPr>
          </a:p>
        </p:txBody>
      </p:sp>
      <p:pic>
        <p:nvPicPr>
          <p:cNvPr id="10" name="Picture 9"/>
          <p:cNvPicPr>
            <a:picLocks noChangeAspect="1"/>
          </p:cNvPicPr>
          <p:nvPr/>
        </p:nvPicPr>
        <p:blipFill>
          <a:blip r:embed="rId5"/>
          <a:stretch>
            <a:fillRect/>
          </a:stretch>
        </p:blipFill>
        <p:spPr>
          <a:xfrm>
            <a:off x="5023270" y="4865476"/>
            <a:ext cx="4120730" cy="1983304"/>
          </a:xfrm>
          <a:prstGeom prst="rect">
            <a:avLst/>
          </a:prstGeom>
        </p:spPr>
      </p:pic>
      <p:pic>
        <p:nvPicPr>
          <p:cNvPr id="12" name="Picture 11"/>
          <p:cNvPicPr>
            <a:picLocks noChangeAspect="1"/>
          </p:cNvPicPr>
          <p:nvPr/>
        </p:nvPicPr>
        <p:blipFill>
          <a:blip r:embed="rId6"/>
          <a:stretch>
            <a:fillRect/>
          </a:stretch>
        </p:blipFill>
        <p:spPr>
          <a:xfrm>
            <a:off x="345809" y="5013655"/>
            <a:ext cx="388518" cy="1484784"/>
          </a:xfrm>
          <a:prstGeom prst="rect">
            <a:avLst/>
          </a:prstGeom>
        </p:spPr>
      </p:pic>
      <p:pic>
        <p:nvPicPr>
          <p:cNvPr id="13" name="Picture 12"/>
          <p:cNvPicPr>
            <a:picLocks noChangeAspect="1"/>
          </p:cNvPicPr>
          <p:nvPr/>
        </p:nvPicPr>
        <p:blipFill>
          <a:blip r:embed="rId7"/>
          <a:stretch>
            <a:fillRect/>
          </a:stretch>
        </p:blipFill>
        <p:spPr>
          <a:xfrm>
            <a:off x="802883" y="5021216"/>
            <a:ext cx="1248845" cy="853976"/>
          </a:xfrm>
          <a:prstGeom prst="rect">
            <a:avLst/>
          </a:prstGeom>
        </p:spPr>
      </p:pic>
      <p:pic>
        <p:nvPicPr>
          <p:cNvPr id="14" name="Picture 13"/>
          <p:cNvPicPr>
            <a:picLocks noChangeAspect="1"/>
          </p:cNvPicPr>
          <p:nvPr/>
        </p:nvPicPr>
        <p:blipFill>
          <a:blip r:embed="rId8"/>
          <a:stretch>
            <a:fillRect/>
          </a:stretch>
        </p:blipFill>
        <p:spPr>
          <a:xfrm>
            <a:off x="1886509" y="5645060"/>
            <a:ext cx="878761" cy="1203720"/>
          </a:xfrm>
          <a:prstGeom prst="rect">
            <a:avLst/>
          </a:prstGeom>
        </p:spPr>
      </p:pic>
      <p:pic>
        <p:nvPicPr>
          <p:cNvPr id="16" name="Picture 15"/>
          <p:cNvPicPr>
            <a:picLocks noChangeAspect="1"/>
          </p:cNvPicPr>
          <p:nvPr/>
        </p:nvPicPr>
        <p:blipFill>
          <a:blip r:embed="rId9"/>
          <a:stretch>
            <a:fillRect/>
          </a:stretch>
        </p:blipFill>
        <p:spPr>
          <a:xfrm>
            <a:off x="2555776" y="5013179"/>
            <a:ext cx="1296144" cy="972108"/>
          </a:xfrm>
          <a:prstGeom prst="rect">
            <a:avLst/>
          </a:prstGeom>
        </p:spPr>
      </p:pic>
      <p:sp>
        <p:nvSpPr>
          <p:cNvPr id="18" name="Right Brace 17"/>
          <p:cNvSpPr/>
          <p:nvPr/>
        </p:nvSpPr>
        <p:spPr>
          <a:xfrm>
            <a:off x="3851920" y="5085069"/>
            <a:ext cx="1171350" cy="1440275"/>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lstStyle/>
          <a:p>
            <a:endParaRPr lang="en-GB">
              <a:solidFill>
                <a:prstClr val="black"/>
              </a:solidFill>
              <a:latin typeface="Arial"/>
            </a:endParaRPr>
          </a:p>
        </p:txBody>
      </p:sp>
      <p:sp>
        <p:nvSpPr>
          <p:cNvPr id="2" name="TextBox 1"/>
          <p:cNvSpPr txBox="1"/>
          <p:nvPr/>
        </p:nvSpPr>
        <p:spPr>
          <a:xfrm>
            <a:off x="2145560" y="332656"/>
            <a:ext cx="4405247" cy="369332"/>
          </a:xfrm>
          <a:prstGeom prst="rect">
            <a:avLst/>
          </a:prstGeom>
          <a:noFill/>
        </p:spPr>
        <p:txBody>
          <a:bodyPr wrap="none" rtlCol="0">
            <a:spAutoFit/>
          </a:bodyPr>
          <a:lstStyle/>
          <a:p>
            <a:r>
              <a:rPr lang="en-GB" dirty="0" smtClean="0"/>
              <a:t>Example from BCDC work: data products</a:t>
            </a:r>
            <a:endParaRPr lang="en-GB" dirty="0"/>
          </a:p>
        </p:txBody>
      </p:sp>
    </p:spTree>
    <p:extLst>
      <p:ext uri="{BB962C8B-B14F-4D97-AF65-F5344CB8AC3E}">
        <p14:creationId xmlns:p14="http://schemas.microsoft.com/office/powerpoint/2010/main" val="4034481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Exercise:</a:t>
            </a:r>
            <a:endParaRPr lang="en-GB" sz="2000" dirty="0"/>
          </a:p>
        </p:txBody>
      </p:sp>
      <p:sp>
        <p:nvSpPr>
          <p:cNvPr id="3" name="Content Placeholder 2"/>
          <p:cNvSpPr>
            <a:spLocks noGrp="1"/>
          </p:cNvSpPr>
          <p:nvPr>
            <p:ph idx="1"/>
          </p:nvPr>
        </p:nvSpPr>
        <p:spPr/>
        <p:txBody>
          <a:bodyPr/>
          <a:lstStyle/>
          <a:p>
            <a:pPr marL="0" indent="0">
              <a:buNone/>
            </a:pPr>
            <a:r>
              <a:rPr lang="en-GB" dirty="0"/>
              <a:t>There are several providers of tools that generate data management plans for research projects. The solutions make it possible to update the data management plan during the project period. Here are examples of tools for generating data management plans that exist today:</a:t>
            </a:r>
          </a:p>
          <a:p>
            <a:pPr marL="0" indent="0">
              <a:buNone/>
            </a:pPr>
            <a:endParaRPr lang="en-GB" dirty="0" smtClean="0"/>
          </a:p>
          <a:p>
            <a:pPr marL="0" indent="0">
              <a:buNone/>
            </a:pPr>
            <a:r>
              <a:rPr lang="en-GB" dirty="0" smtClean="0"/>
              <a:t>Try make a data management plan</a:t>
            </a:r>
          </a:p>
          <a:p>
            <a:pPr marL="0" indent="0">
              <a:buNone/>
            </a:pPr>
            <a:r>
              <a:rPr lang="en-GB" dirty="0" smtClean="0"/>
              <a:t>Use either</a:t>
            </a:r>
          </a:p>
          <a:p>
            <a:pPr marL="0" indent="0">
              <a:buNone/>
            </a:pPr>
            <a:r>
              <a:rPr lang="en-GB" dirty="0" err="1" smtClean="0"/>
              <a:t>EasyDMP</a:t>
            </a:r>
            <a:r>
              <a:rPr lang="en-GB" dirty="0"/>
              <a:t>	</a:t>
            </a:r>
            <a:r>
              <a:rPr lang="en-GB" dirty="0" smtClean="0"/>
              <a:t>		https</a:t>
            </a:r>
            <a:r>
              <a:rPr lang="en-GB" dirty="0"/>
              <a:t>://easydmp.sigma2.no/plan/</a:t>
            </a:r>
          </a:p>
          <a:p>
            <a:pPr marL="0" indent="0">
              <a:buNone/>
            </a:pPr>
            <a:r>
              <a:rPr lang="en-GB" dirty="0"/>
              <a:t>NSD		</a:t>
            </a:r>
            <a:r>
              <a:rPr lang="en-GB" dirty="0" smtClean="0"/>
              <a:t>	</a:t>
            </a:r>
            <a:r>
              <a:rPr lang="en-GB" dirty="0" smtClean="0">
                <a:solidFill>
                  <a:schemeClr val="tx1"/>
                </a:solidFill>
                <a:hlinkClick r:id="rId2"/>
              </a:rPr>
              <a:t>http</a:t>
            </a:r>
            <a:r>
              <a:rPr lang="en-GB" dirty="0">
                <a:solidFill>
                  <a:schemeClr val="tx1"/>
                </a:solidFill>
                <a:hlinkClick r:id="rId2"/>
              </a:rPr>
              <a:t>://www.nsd.uib.no/arkivering/</a:t>
            </a:r>
            <a:r>
              <a:rPr lang="en-GB" dirty="0" smtClean="0">
                <a:solidFill>
                  <a:schemeClr val="tx1"/>
                </a:solidFill>
                <a:hlinkClick r:id="rId2"/>
              </a:rPr>
              <a:t>datahandteringsplan.html</a:t>
            </a:r>
            <a:endParaRPr lang="en-GB" dirty="0" smtClean="0">
              <a:solidFill>
                <a:schemeClr val="tx1"/>
              </a:solidFill>
            </a:endParaRPr>
          </a:p>
          <a:p>
            <a:pPr marL="0" indent="0">
              <a:buNone/>
            </a:pPr>
            <a:r>
              <a:rPr lang="en-GB" dirty="0" smtClean="0"/>
              <a:t>Digital </a:t>
            </a:r>
            <a:r>
              <a:rPr lang="en-GB" dirty="0" err="1" smtClean="0"/>
              <a:t>Curation</a:t>
            </a:r>
            <a:r>
              <a:rPr lang="en-GB" dirty="0"/>
              <a:t> Centre	https://</a:t>
            </a:r>
            <a:r>
              <a:rPr lang="en-GB" dirty="0" err="1"/>
              <a:t>dmponline.dcc.ac.uk</a:t>
            </a:r>
            <a:endParaRPr lang="en-GB" dirty="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36</a:t>
            </a:fld>
            <a:endParaRPr lang="nb-NO">
              <a:latin typeface="Arial"/>
            </a:endParaRPr>
          </a:p>
        </p:txBody>
      </p:sp>
    </p:spTree>
    <p:extLst>
      <p:ext uri="{BB962C8B-B14F-4D97-AF65-F5344CB8AC3E}">
        <p14:creationId xmlns:p14="http://schemas.microsoft.com/office/powerpoint/2010/main" val="220931790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068" y="1367471"/>
            <a:ext cx="8064000" cy="307777"/>
          </a:xfrm>
        </p:spPr>
        <p:txBody>
          <a:bodyPr/>
          <a:lstStyle/>
          <a:p>
            <a:r>
              <a:rPr lang="en-GB" sz="2000" dirty="0" smtClean="0"/>
              <a:t>Take home messages</a:t>
            </a:r>
            <a:endParaRPr lang="en-GB" sz="2000" dirty="0"/>
          </a:p>
        </p:txBody>
      </p:sp>
      <p:sp>
        <p:nvSpPr>
          <p:cNvPr id="3" name="Content Placeholder 2"/>
          <p:cNvSpPr>
            <a:spLocks noGrp="1"/>
          </p:cNvSpPr>
          <p:nvPr>
            <p:ph idx="1"/>
          </p:nvPr>
        </p:nvSpPr>
        <p:spPr/>
        <p:txBody>
          <a:bodyPr/>
          <a:lstStyle/>
          <a:p>
            <a:r>
              <a:rPr lang="en-GB" dirty="0" smtClean="0"/>
              <a:t>Start thinking about a DMP during the writing phase</a:t>
            </a:r>
          </a:p>
          <a:p>
            <a:r>
              <a:rPr lang="en-GB" dirty="0" smtClean="0"/>
              <a:t>If external help is needed to achieve </a:t>
            </a:r>
            <a:r>
              <a:rPr lang="en-GB" dirty="0" err="1" smtClean="0"/>
              <a:t>FAIRness</a:t>
            </a:r>
            <a:r>
              <a:rPr lang="en-GB" dirty="0" smtClean="0"/>
              <a:t> </a:t>
            </a:r>
            <a:r>
              <a:rPr lang="mr-IN" dirty="0" smtClean="0"/>
              <a:t>–</a:t>
            </a:r>
            <a:r>
              <a:rPr lang="en-GB" dirty="0" smtClean="0"/>
              <a:t> reserve funding before submitting</a:t>
            </a:r>
            <a:endParaRPr lang="en-GB" dirty="0"/>
          </a:p>
          <a:p>
            <a:r>
              <a:rPr lang="en-GB" dirty="0" smtClean="0"/>
              <a:t>Required funding varies and depends on the field of research</a:t>
            </a:r>
          </a:p>
          <a:p>
            <a:r>
              <a:rPr lang="en-GB" dirty="0"/>
              <a:t>No reserved funding for a DMP either PI does it or hosting institution with in-</a:t>
            </a:r>
            <a:r>
              <a:rPr lang="en-GB" dirty="0" smtClean="0"/>
              <a:t>kind</a:t>
            </a:r>
          </a:p>
          <a:p>
            <a:r>
              <a:rPr lang="en-GB" dirty="0" smtClean="0"/>
              <a:t>Addressing data management can improve the chance of getting funding</a:t>
            </a:r>
          </a:p>
          <a:p>
            <a:r>
              <a:rPr lang="en-GB" dirty="0" smtClean="0"/>
              <a:t>There has to be a good reason for ‘Opting out’ (I do not want to share is no reason)</a:t>
            </a:r>
          </a:p>
          <a:p>
            <a:r>
              <a:rPr lang="en-GB" dirty="0" smtClean="0"/>
              <a:t>The hosting institution owns the research data that is generated at it’s institution and has to ensure that policies are followed (ORDP)</a:t>
            </a:r>
          </a:p>
          <a:p>
            <a:r>
              <a:rPr lang="en-GB" dirty="0" smtClean="0"/>
              <a:t>Failing the obligations in the DMP is a contract violation</a:t>
            </a:r>
          </a:p>
          <a:p>
            <a:r>
              <a:rPr lang="en-GB" dirty="0" smtClean="0"/>
              <a:t>The major task is not write a DMP </a:t>
            </a:r>
            <a:r>
              <a:rPr lang="en-GB" smtClean="0"/>
              <a:t>but to follow it up</a:t>
            </a:r>
            <a:endParaRPr lang="en-GB" dirty="0" smtClean="0"/>
          </a:p>
          <a:p>
            <a:endParaRPr lang="en-GB" dirty="0" smtClean="0"/>
          </a:p>
        </p:txBody>
      </p:sp>
      <p:sp>
        <p:nvSpPr>
          <p:cNvPr id="4" name="Slide Number Placeholder 3"/>
          <p:cNvSpPr>
            <a:spLocks noGrp="1"/>
          </p:cNvSpPr>
          <p:nvPr>
            <p:ph type="sldNum" sz="quarter" idx="12"/>
          </p:nvPr>
        </p:nvSpPr>
        <p:spPr/>
        <p:txBody>
          <a:bodyPr/>
          <a:lstStyle/>
          <a:p>
            <a:fld id="{0AE548F1-6D36-4902-B57A-69A845AA9B7E}" type="slidenum">
              <a:rPr lang="nb-NO" smtClean="0">
                <a:latin typeface="Arial"/>
              </a:rPr>
              <a:pPr/>
              <a:t>37</a:t>
            </a:fld>
            <a:endParaRPr lang="nb-NO">
              <a:latin typeface="Arial"/>
            </a:endParaRPr>
          </a:p>
        </p:txBody>
      </p:sp>
    </p:spTree>
    <p:extLst>
      <p:ext uri="{BB962C8B-B14F-4D97-AF65-F5344CB8AC3E}">
        <p14:creationId xmlns:p14="http://schemas.microsoft.com/office/powerpoint/2010/main" val="398755342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0AE548F1-6D36-4902-B57A-69A845AA9B7E}" type="slidenum">
              <a:rPr lang="nb-NO" smtClean="0"/>
              <a:t>38</a:t>
            </a:fld>
            <a:endParaRPr lang="nb-NO"/>
          </a:p>
        </p:txBody>
      </p:sp>
      <p:sp>
        <p:nvSpPr>
          <p:cNvPr id="3" name="Rectangle 2"/>
          <p:cNvSpPr/>
          <p:nvPr/>
        </p:nvSpPr>
        <p:spPr>
          <a:xfrm>
            <a:off x="971602" y="1556855"/>
            <a:ext cx="7416824" cy="1015663"/>
          </a:xfrm>
          <a:prstGeom prst="rect">
            <a:avLst/>
          </a:prstGeom>
        </p:spPr>
        <p:txBody>
          <a:bodyPr wrap="square">
            <a:spAutoFit/>
          </a:bodyPr>
          <a:lstStyle/>
          <a:p>
            <a:pPr algn="ctr"/>
            <a:r>
              <a:rPr lang="en-US" sz="2800" i="1" dirty="0" smtClean="0">
                <a:latin typeface="Didot"/>
                <a:cs typeface="Didot"/>
              </a:rPr>
              <a:t>‘The </a:t>
            </a:r>
            <a:r>
              <a:rPr lang="en-US" sz="2800" i="1" dirty="0">
                <a:latin typeface="Didot"/>
                <a:cs typeface="Didot"/>
              </a:rPr>
              <a:t>value of data lies in their use</a:t>
            </a:r>
            <a:r>
              <a:rPr lang="en-US" sz="2800" i="1" dirty="0" smtClean="0">
                <a:latin typeface="Didot"/>
                <a:cs typeface="Didot"/>
              </a:rPr>
              <a:t>.’ </a:t>
            </a:r>
            <a:endParaRPr lang="en-US" sz="2800" i="1" dirty="0">
              <a:latin typeface="Didot"/>
              <a:cs typeface="Didot"/>
            </a:endParaRPr>
          </a:p>
          <a:p>
            <a:pPr algn="ctr"/>
            <a:r>
              <a:rPr lang="en-US" sz="1600" dirty="0" smtClean="0">
                <a:latin typeface="Didot"/>
                <a:cs typeface="Didot"/>
              </a:rPr>
              <a:t>Bits of Power, Issues on Global Access to Scientific Data, US National Research Council 1997</a:t>
            </a:r>
            <a:endParaRPr lang="en-US" sz="1600" dirty="0">
              <a:latin typeface="Didot"/>
              <a:cs typeface="Didot"/>
            </a:endParaRPr>
          </a:p>
        </p:txBody>
      </p:sp>
    </p:spTree>
    <p:extLst>
      <p:ext uri="{BB962C8B-B14F-4D97-AF65-F5344CB8AC3E}">
        <p14:creationId xmlns:p14="http://schemas.microsoft.com/office/powerpoint/2010/main" val="24657466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461415" y="188640"/>
            <a:ext cx="8229600" cy="792088"/>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dirty="0">
              <a:solidFill>
                <a:prstClr val="black"/>
              </a:solidFill>
              <a:latin typeface="Calibri"/>
            </a:endParaRPr>
          </a:p>
        </p:txBody>
      </p:sp>
      <p:cxnSp>
        <p:nvCxnSpPr>
          <p:cNvPr id="84" name="Straight Arrow Connector 83"/>
          <p:cNvCxnSpPr>
            <a:stCxn id="75" idx="7"/>
            <a:endCxn id="77" idx="1"/>
          </p:cNvCxnSpPr>
          <p:nvPr/>
        </p:nvCxnSpPr>
        <p:spPr>
          <a:xfrm flipV="1">
            <a:off x="4948365" y="2948011"/>
            <a:ext cx="336974" cy="352364"/>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48" name="Rounded Rectangle 147"/>
          <p:cNvSpPr/>
          <p:nvPr/>
        </p:nvSpPr>
        <p:spPr>
          <a:xfrm>
            <a:off x="5579698" y="4224049"/>
            <a:ext cx="2728382" cy="612563"/>
          </a:xfrm>
          <a:prstGeom prst="roundRect">
            <a:avLst/>
          </a:prstGeom>
          <a:solidFill>
            <a:srgbClr val="9D87B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solidFill>
                  <a:prstClr val="white"/>
                </a:solidFill>
                <a:latin typeface="Calibri"/>
              </a:rPr>
              <a:t>Create</a:t>
            </a:r>
            <a:r>
              <a:rPr lang="nb-NO" dirty="0" smtClean="0">
                <a:solidFill>
                  <a:prstClr val="white"/>
                </a:solidFill>
                <a:latin typeface="Calibri"/>
              </a:rPr>
              <a:t> data management plans and </a:t>
            </a:r>
            <a:r>
              <a:rPr lang="nb-NO" dirty="0" err="1" smtClean="0">
                <a:solidFill>
                  <a:prstClr val="white"/>
                </a:solidFill>
                <a:latin typeface="Calibri"/>
              </a:rPr>
              <a:t>project</a:t>
            </a:r>
            <a:r>
              <a:rPr lang="nb-NO" dirty="0" smtClean="0">
                <a:solidFill>
                  <a:prstClr val="white"/>
                </a:solidFill>
                <a:latin typeface="Calibri"/>
              </a:rPr>
              <a:t> </a:t>
            </a:r>
            <a:r>
              <a:rPr lang="nb-NO" dirty="0" err="1" smtClean="0">
                <a:solidFill>
                  <a:prstClr val="white"/>
                </a:solidFill>
                <a:latin typeface="Calibri"/>
              </a:rPr>
              <a:t>work</a:t>
            </a:r>
            <a:endParaRPr lang="nb-NO" dirty="0" smtClean="0">
              <a:solidFill>
                <a:prstClr val="white"/>
              </a:solidFill>
              <a:latin typeface="Calibri"/>
            </a:endParaRPr>
          </a:p>
        </p:txBody>
      </p:sp>
      <p:cxnSp>
        <p:nvCxnSpPr>
          <p:cNvPr id="163" name="Straight Arrow Connector 162"/>
          <p:cNvCxnSpPr>
            <a:stCxn id="75" idx="5"/>
            <a:endCxn id="148" idx="1"/>
          </p:cNvCxnSpPr>
          <p:nvPr/>
        </p:nvCxnSpPr>
        <p:spPr>
          <a:xfrm>
            <a:off x="4948372" y="4065574"/>
            <a:ext cx="631333" cy="464759"/>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1" name="Straight Arrow Connector 180"/>
          <p:cNvCxnSpPr>
            <a:stCxn id="75" idx="4"/>
            <a:endCxn id="185" idx="0"/>
          </p:cNvCxnSpPr>
          <p:nvPr/>
        </p:nvCxnSpPr>
        <p:spPr>
          <a:xfrm>
            <a:off x="4353397" y="4224053"/>
            <a:ext cx="94" cy="819919"/>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3511992" y="3141895"/>
            <a:ext cx="1682825" cy="1082152"/>
          </a:xfrm>
          <a:prstGeom prst="ellipse">
            <a:avLst/>
          </a:prstGeom>
          <a:solidFill>
            <a:schemeClr val="tx1">
              <a:lumMod val="65000"/>
              <a:lumOff val="3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dirty="0" smtClean="0">
                <a:solidFill>
                  <a:prstClr val="white"/>
                </a:solidFill>
                <a:latin typeface="Calibri"/>
              </a:rPr>
              <a:t>What </a:t>
            </a:r>
            <a:r>
              <a:rPr lang="nb-NO" sz="2400" b="1" dirty="0" err="1" smtClean="0">
                <a:solidFill>
                  <a:prstClr val="white"/>
                </a:solidFill>
                <a:latin typeface="Calibri"/>
              </a:rPr>
              <a:t>we</a:t>
            </a:r>
            <a:r>
              <a:rPr lang="nb-NO" sz="2400" b="1" dirty="0" smtClean="0">
                <a:solidFill>
                  <a:prstClr val="white"/>
                </a:solidFill>
                <a:latin typeface="Calibri"/>
              </a:rPr>
              <a:t> do</a:t>
            </a:r>
            <a:endParaRPr lang="nb-NO" sz="2400" b="1" dirty="0">
              <a:solidFill>
                <a:prstClr val="white"/>
              </a:solidFill>
              <a:latin typeface="Calibri"/>
            </a:endParaRPr>
          </a:p>
        </p:txBody>
      </p:sp>
      <p:cxnSp>
        <p:nvCxnSpPr>
          <p:cNvPr id="139" name="Straight Arrow Connector 138"/>
          <p:cNvCxnSpPr>
            <a:stCxn id="75" idx="3"/>
            <a:endCxn id="43" idx="3"/>
          </p:cNvCxnSpPr>
          <p:nvPr/>
        </p:nvCxnSpPr>
        <p:spPr>
          <a:xfrm flipH="1">
            <a:off x="2858481" y="4065573"/>
            <a:ext cx="899951" cy="346155"/>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611559" y="952272"/>
            <a:ext cx="8079455" cy="892552"/>
          </a:xfrm>
          <a:prstGeom prst="rect">
            <a:avLst/>
          </a:prstGeom>
        </p:spPr>
        <p:txBody>
          <a:bodyPr wrap="square">
            <a:spAutoFit/>
          </a:bodyPr>
          <a:lstStyle/>
          <a:p>
            <a:r>
              <a:rPr lang="en-US" sz="2600" dirty="0" smtClean="0">
                <a:solidFill>
                  <a:prstClr val="black"/>
                </a:solidFill>
                <a:latin typeface="Calibri"/>
              </a:rPr>
              <a:t>Main focus on </a:t>
            </a:r>
            <a:r>
              <a:rPr lang="en-US" sz="2600" u="sng" dirty="0" smtClean="0">
                <a:solidFill>
                  <a:prstClr val="black"/>
                </a:solidFill>
                <a:latin typeface="Calibri"/>
              </a:rPr>
              <a:t>services</a:t>
            </a:r>
            <a:r>
              <a:rPr lang="en-US" sz="2600" dirty="0" smtClean="0">
                <a:solidFill>
                  <a:prstClr val="black"/>
                </a:solidFill>
                <a:latin typeface="Calibri"/>
              </a:rPr>
              <a:t> – ensuring data to be FAIR!</a:t>
            </a:r>
          </a:p>
          <a:p>
            <a:r>
              <a:rPr lang="en-US" sz="2600" dirty="0" smtClean="0">
                <a:solidFill>
                  <a:prstClr val="black"/>
                </a:solidFill>
                <a:latin typeface="Calibri"/>
              </a:rPr>
              <a:t>Complimentary efforts with long-term archives</a:t>
            </a:r>
            <a:endParaRPr lang="en-US" sz="2600" dirty="0">
              <a:solidFill>
                <a:prstClr val="black"/>
              </a:solidFill>
              <a:latin typeface="Calibri"/>
            </a:endParaRPr>
          </a:p>
        </p:txBody>
      </p:sp>
      <p:cxnSp>
        <p:nvCxnSpPr>
          <p:cNvPr id="204" name="Straight Arrow Connector 203"/>
          <p:cNvCxnSpPr>
            <a:stCxn id="75" idx="1"/>
            <a:endCxn id="203" idx="3"/>
          </p:cNvCxnSpPr>
          <p:nvPr/>
        </p:nvCxnSpPr>
        <p:spPr>
          <a:xfrm flipH="1" flipV="1">
            <a:off x="3078949" y="2772078"/>
            <a:ext cx="679487" cy="528294"/>
          </a:xfrm>
          <a:prstGeom prst="straightConnector1">
            <a:avLst/>
          </a:prstGeom>
          <a:ln w="3175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7" name="Rounded Rectangle 76"/>
          <p:cNvSpPr/>
          <p:nvPr/>
        </p:nvSpPr>
        <p:spPr>
          <a:xfrm>
            <a:off x="5285339" y="2608632"/>
            <a:ext cx="1547462" cy="678752"/>
          </a:xfrm>
          <a:prstGeom prst="roundRect">
            <a:avLst/>
          </a:prstGeom>
          <a:solidFill>
            <a:srgbClr val="9D87B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Calibri"/>
              </a:rPr>
              <a:t>Archive and </a:t>
            </a:r>
            <a:r>
              <a:rPr lang="nb-NO" dirty="0" err="1" smtClean="0">
                <a:solidFill>
                  <a:prstClr val="white"/>
                </a:solidFill>
                <a:latin typeface="Calibri"/>
              </a:rPr>
              <a:t>publish</a:t>
            </a:r>
            <a:r>
              <a:rPr lang="nb-NO" dirty="0" smtClean="0">
                <a:solidFill>
                  <a:prstClr val="white"/>
                </a:solidFill>
                <a:latin typeface="Calibri"/>
              </a:rPr>
              <a:t> data</a:t>
            </a:r>
            <a:endParaRPr lang="nb-NO" dirty="0">
              <a:solidFill>
                <a:prstClr val="white"/>
              </a:solidFill>
              <a:latin typeface="Calibri"/>
            </a:endParaRPr>
          </a:p>
        </p:txBody>
      </p:sp>
      <p:sp>
        <p:nvSpPr>
          <p:cNvPr id="203" name="Rounded Rectangle 202"/>
          <p:cNvSpPr/>
          <p:nvPr/>
        </p:nvSpPr>
        <p:spPr>
          <a:xfrm>
            <a:off x="1489066" y="2488776"/>
            <a:ext cx="1589883" cy="566603"/>
          </a:xfrm>
          <a:prstGeom prst="roundRect">
            <a:avLst/>
          </a:prstGeom>
          <a:solidFill>
            <a:srgbClr val="9D87B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solidFill>
                  <a:prstClr val="white"/>
                </a:solidFill>
                <a:latin typeface="Calibri"/>
              </a:rPr>
              <a:t>Contribute</a:t>
            </a:r>
            <a:r>
              <a:rPr lang="nb-NO" dirty="0" smtClean="0">
                <a:solidFill>
                  <a:prstClr val="white"/>
                </a:solidFill>
                <a:latin typeface="Calibri"/>
              </a:rPr>
              <a:t> to  UN SDG 14</a:t>
            </a:r>
          </a:p>
        </p:txBody>
      </p:sp>
      <p:sp>
        <p:nvSpPr>
          <p:cNvPr id="185" name="Rounded Rectangle 184"/>
          <p:cNvSpPr/>
          <p:nvPr/>
        </p:nvSpPr>
        <p:spPr>
          <a:xfrm>
            <a:off x="3078950" y="5043965"/>
            <a:ext cx="2549082" cy="615560"/>
          </a:xfrm>
          <a:prstGeom prst="roundRect">
            <a:avLst/>
          </a:prstGeom>
          <a:solidFill>
            <a:srgbClr val="9D87B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a:solidFill>
                  <a:prstClr val="white"/>
                </a:solidFill>
                <a:latin typeface="Calibri"/>
              </a:rPr>
              <a:t>Contribute</a:t>
            </a:r>
            <a:r>
              <a:rPr lang="nb-NO" dirty="0">
                <a:solidFill>
                  <a:prstClr val="white"/>
                </a:solidFill>
                <a:latin typeface="Calibri"/>
              </a:rPr>
              <a:t> </a:t>
            </a:r>
            <a:r>
              <a:rPr lang="nb-NO" dirty="0" smtClean="0">
                <a:solidFill>
                  <a:prstClr val="white"/>
                </a:solidFill>
                <a:latin typeface="Calibri"/>
              </a:rPr>
              <a:t>in </a:t>
            </a:r>
            <a:r>
              <a:rPr lang="nb-NO" dirty="0" err="1" smtClean="0">
                <a:solidFill>
                  <a:prstClr val="white"/>
                </a:solidFill>
                <a:latin typeface="Calibri"/>
              </a:rPr>
              <a:t>creation</a:t>
            </a:r>
            <a:r>
              <a:rPr lang="nb-NO" dirty="0" smtClean="0">
                <a:solidFill>
                  <a:prstClr val="white"/>
                </a:solidFill>
                <a:latin typeface="Calibri"/>
              </a:rPr>
              <a:t> </a:t>
            </a:r>
            <a:r>
              <a:rPr lang="nb-NO" dirty="0" err="1" smtClean="0">
                <a:solidFill>
                  <a:prstClr val="white"/>
                </a:solidFill>
                <a:latin typeface="Calibri"/>
              </a:rPr>
              <a:t>of</a:t>
            </a:r>
            <a:r>
              <a:rPr lang="nb-NO" dirty="0" smtClean="0">
                <a:solidFill>
                  <a:prstClr val="white"/>
                </a:solidFill>
                <a:latin typeface="Calibri"/>
              </a:rPr>
              <a:t> data </a:t>
            </a:r>
            <a:r>
              <a:rPr lang="nb-NO" dirty="0" err="1" smtClean="0">
                <a:solidFill>
                  <a:prstClr val="white"/>
                </a:solidFill>
                <a:latin typeface="Calibri"/>
              </a:rPr>
              <a:t>product</a:t>
            </a:r>
            <a:r>
              <a:rPr lang="nb-NO" dirty="0" err="1">
                <a:solidFill>
                  <a:prstClr val="white"/>
                </a:solidFill>
                <a:latin typeface="Calibri"/>
              </a:rPr>
              <a:t>s</a:t>
            </a:r>
            <a:endParaRPr lang="nb-NO" dirty="0">
              <a:solidFill>
                <a:prstClr val="white"/>
              </a:solidFill>
              <a:latin typeface="Calibri"/>
            </a:endParaRPr>
          </a:p>
        </p:txBody>
      </p:sp>
      <p:sp>
        <p:nvSpPr>
          <p:cNvPr id="43" name="Rounded Rectangle 42"/>
          <p:cNvSpPr/>
          <p:nvPr/>
        </p:nvSpPr>
        <p:spPr>
          <a:xfrm>
            <a:off x="942395" y="3778080"/>
            <a:ext cx="1916082" cy="1267293"/>
          </a:xfrm>
          <a:prstGeom prst="roundRect">
            <a:avLst/>
          </a:prstGeom>
          <a:solidFill>
            <a:srgbClr val="9D87B7"/>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solidFill>
                  <a:prstClr val="white"/>
                </a:solidFill>
                <a:latin typeface="Calibri"/>
              </a:rPr>
              <a:t>Join</a:t>
            </a:r>
            <a:r>
              <a:rPr lang="nb-NO" dirty="0" smtClean="0">
                <a:solidFill>
                  <a:prstClr val="white"/>
                </a:solidFill>
                <a:latin typeface="Calibri"/>
              </a:rPr>
              <a:t> data-</a:t>
            </a:r>
            <a:r>
              <a:rPr lang="nb-NO" dirty="0" err="1" smtClean="0">
                <a:solidFill>
                  <a:prstClr val="white"/>
                </a:solidFill>
                <a:latin typeface="Calibri"/>
              </a:rPr>
              <a:t>strategy</a:t>
            </a:r>
            <a:r>
              <a:rPr lang="nb-NO" dirty="0" smtClean="0">
                <a:solidFill>
                  <a:prstClr val="white"/>
                </a:solidFill>
                <a:latin typeface="Calibri"/>
              </a:rPr>
              <a:t> </a:t>
            </a:r>
            <a:r>
              <a:rPr lang="nb-NO" dirty="0" err="1" smtClean="0">
                <a:solidFill>
                  <a:prstClr val="white"/>
                </a:solidFill>
                <a:latin typeface="Calibri"/>
              </a:rPr>
              <a:t>projects</a:t>
            </a:r>
            <a:r>
              <a:rPr lang="nb-NO" dirty="0" smtClean="0">
                <a:solidFill>
                  <a:prstClr val="white"/>
                </a:solidFill>
                <a:latin typeface="Calibri"/>
              </a:rPr>
              <a:t> and </a:t>
            </a:r>
            <a:r>
              <a:rPr lang="nb-NO" dirty="0" err="1" smtClean="0">
                <a:solidFill>
                  <a:prstClr val="white"/>
                </a:solidFill>
                <a:latin typeface="Calibri"/>
              </a:rPr>
              <a:t>research</a:t>
            </a:r>
            <a:r>
              <a:rPr lang="nb-NO" dirty="0" smtClean="0">
                <a:solidFill>
                  <a:prstClr val="white"/>
                </a:solidFill>
                <a:latin typeface="Calibri"/>
              </a:rPr>
              <a:t> </a:t>
            </a:r>
            <a:r>
              <a:rPr lang="nb-NO" dirty="0" err="1" smtClean="0">
                <a:solidFill>
                  <a:prstClr val="white"/>
                </a:solidFill>
                <a:latin typeface="Calibri"/>
              </a:rPr>
              <a:t>infrastructures</a:t>
            </a:r>
            <a:r>
              <a:rPr lang="nb-NO" dirty="0" smtClean="0">
                <a:solidFill>
                  <a:prstClr val="white"/>
                </a:solidFill>
                <a:latin typeface="Calibri"/>
              </a:rPr>
              <a:t> </a:t>
            </a:r>
            <a:endParaRPr lang="nb-NO" dirty="0">
              <a:solidFill>
                <a:prstClr val="white"/>
              </a:solidFill>
              <a:latin typeface="Calibri"/>
            </a:endParaRPr>
          </a:p>
        </p:txBody>
      </p:sp>
      <p:pic>
        <p:nvPicPr>
          <p:cNvPr id="4" name="Picture 3"/>
          <p:cNvPicPr>
            <a:picLocks noChangeAspect="1"/>
          </p:cNvPicPr>
          <p:nvPr/>
        </p:nvPicPr>
        <p:blipFill>
          <a:blip r:embed="rId3"/>
          <a:stretch>
            <a:fillRect/>
          </a:stretch>
        </p:blipFill>
        <p:spPr>
          <a:xfrm>
            <a:off x="6620565" y="116637"/>
            <a:ext cx="2438705" cy="771743"/>
          </a:xfrm>
          <a:prstGeom prst="rect">
            <a:avLst/>
          </a:prstGeom>
        </p:spPr>
      </p:pic>
      <p:sp>
        <p:nvSpPr>
          <p:cNvPr id="19" name="Rounded Rectangle 18"/>
          <p:cNvSpPr/>
          <p:nvPr/>
        </p:nvSpPr>
        <p:spPr>
          <a:xfrm>
            <a:off x="5194809" y="5606578"/>
            <a:ext cx="1224136"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SOCAT</a:t>
            </a:r>
            <a:endParaRPr lang="nb-NO" dirty="0">
              <a:solidFill>
                <a:prstClr val="white"/>
              </a:solidFill>
              <a:latin typeface="Arial"/>
            </a:endParaRPr>
          </a:p>
        </p:txBody>
      </p:sp>
      <p:sp>
        <p:nvSpPr>
          <p:cNvPr id="54" name="Rounded Rectangle 53"/>
          <p:cNvSpPr/>
          <p:nvPr/>
        </p:nvSpPr>
        <p:spPr>
          <a:xfrm>
            <a:off x="3881743" y="5682774"/>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GLODAP</a:t>
            </a:r>
            <a:endParaRPr lang="nb-NO" dirty="0">
              <a:solidFill>
                <a:prstClr val="white"/>
              </a:solidFill>
              <a:latin typeface="Arial"/>
            </a:endParaRPr>
          </a:p>
        </p:txBody>
      </p:sp>
      <p:sp>
        <p:nvSpPr>
          <p:cNvPr id="55" name="Rounded Rectangle 54"/>
          <p:cNvSpPr/>
          <p:nvPr/>
        </p:nvSpPr>
        <p:spPr>
          <a:xfrm>
            <a:off x="1224183" y="5013181"/>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ICOS</a:t>
            </a:r>
            <a:endParaRPr lang="nb-NO" dirty="0">
              <a:solidFill>
                <a:prstClr val="white"/>
              </a:solidFill>
              <a:latin typeface="Arial"/>
            </a:endParaRPr>
          </a:p>
        </p:txBody>
      </p:sp>
      <p:sp>
        <p:nvSpPr>
          <p:cNvPr id="56" name="Rounded Rectangle 55"/>
          <p:cNvSpPr/>
          <p:nvPr/>
        </p:nvSpPr>
        <p:spPr>
          <a:xfrm>
            <a:off x="20279" y="4983486"/>
            <a:ext cx="1095337"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SDC</a:t>
            </a:r>
            <a:endParaRPr lang="nb-NO" dirty="0">
              <a:solidFill>
                <a:prstClr val="white"/>
              </a:solidFill>
              <a:latin typeface="Arial"/>
            </a:endParaRPr>
          </a:p>
        </p:txBody>
      </p:sp>
      <p:sp>
        <p:nvSpPr>
          <p:cNvPr id="57" name="Rounded Rectangle 56"/>
          <p:cNvSpPr/>
          <p:nvPr/>
        </p:nvSpPr>
        <p:spPr>
          <a:xfrm>
            <a:off x="6524979" y="1969809"/>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err="1" smtClean="0">
                <a:solidFill>
                  <a:prstClr val="white"/>
                </a:solidFill>
                <a:latin typeface="Arial"/>
              </a:rPr>
              <a:t>Pangaea</a:t>
            </a:r>
            <a:endParaRPr lang="nb-NO" dirty="0">
              <a:solidFill>
                <a:prstClr val="white"/>
              </a:solidFill>
              <a:latin typeface="Arial"/>
            </a:endParaRPr>
          </a:p>
        </p:txBody>
      </p:sp>
      <p:sp>
        <p:nvSpPr>
          <p:cNvPr id="58" name="Rounded Rectangle 57"/>
          <p:cNvSpPr/>
          <p:nvPr/>
        </p:nvSpPr>
        <p:spPr>
          <a:xfrm>
            <a:off x="6737223" y="2598129"/>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Norstore/NIRD</a:t>
            </a:r>
            <a:endParaRPr lang="nb-NO" dirty="0">
              <a:solidFill>
                <a:prstClr val="white"/>
              </a:solidFill>
              <a:latin typeface="Arial"/>
            </a:endParaRPr>
          </a:p>
        </p:txBody>
      </p:sp>
      <p:sp>
        <p:nvSpPr>
          <p:cNvPr id="24" name="Rounded Rectangle 23"/>
          <p:cNvSpPr/>
          <p:nvPr/>
        </p:nvSpPr>
        <p:spPr>
          <a:xfrm>
            <a:off x="2661389" y="5597469"/>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GCB</a:t>
            </a:r>
            <a:endParaRPr lang="nb-NO" dirty="0">
              <a:solidFill>
                <a:prstClr val="white"/>
              </a:solidFill>
              <a:latin typeface="Arial"/>
            </a:endParaRPr>
          </a:p>
        </p:txBody>
      </p:sp>
      <p:sp>
        <p:nvSpPr>
          <p:cNvPr id="27" name="Rounded Rectangle 26"/>
          <p:cNvSpPr/>
          <p:nvPr/>
        </p:nvSpPr>
        <p:spPr>
          <a:xfrm>
            <a:off x="6679062" y="3237810"/>
            <a:ext cx="1368152"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NMDC</a:t>
            </a:r>
            <a:endParaRPr lang="nb-NO" dirty="0">
              <a:solidFill>
                <a:prstClr val="white"/>
              </a:solidFill>
              <a:latin typeface="Arial"/>
            </a:endParaRPr>
          </a:p>
        </p:txBody>
      </p:sp>
      <p:sp>
        <p:nvSpPr>
          <p:cNvPr id="26" name="Rounded Rectangle 25"/>
          <p:cNvSpPr/>
          <p:nvPr/>
        </p:nvSpPr>
        <p:spPr>
          <a:xfrm>
            <a:off x="467544" y="5559546"/>
            <a:ext cx="1512168" cy="60575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dirty="0" smtClean="0">
                <a:solidFill>
                  <a:prstClr val="white"/>
                </a:solidFill>
                <a:latin typeface="Arial"/>
              </a:rPr>
              <a:t>Copernicus</a:t>
            </a:r>
            <a:endParaRPr lang="nb-NO" dirty="0">
              <a:solidFill>
                <a:prstClr val="white"/>
              </a:solidFill>
              <a:latin typeface="Arial"/>
            </a:endParaRPr>
          </a:p>
        </p:txBody>
      </p:sp>
    </p:spTree>
    <p:extLst>
      <p:ext uri="{BB962C8B-B14F-4D97-AF65-F5344CB8AC3E}">
        <p14:creationId xmlns:p14="http://schemas.microsoft.com/office/powerpoint/2010/main" val="1774389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6"/>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4"/>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77" grpId="0" animBg="1"/>
      <p:bldP spid="203" grpId="0" animBg="1"/>
      <p:bldP spid="185" grpId="0" animBg="1"/>
      <p:bldP spid="43" grpId="0" animBg="1"/>
      <p:bldP spid="19" grpId="0" animBg="1"/>
      <p:bldP spid="54" grpId="0" animBg="1"/>
      <p:bldP spid="55" grpId="0" animBg="1"/>
      <p:bldP spid="56" grpId="0" animBg="1"/>
      <p:bldP spid="57" grpId="0" animBg="1"/>
      <p:bldP spid="58" grpId="0" animBg="1"/>
      <p:bldP spid="24" grpId="0" animBg="1"/>
      <p:bldP spid="27" grpId="0" animBg="1"/>
      <p:bldP spid="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body" idx="1"/>
          </p:nvPr>
        </p:nvSpPr>
        <p:spPr/>
        <p:txBody>
          <a:bodyPr>
            <a:normAutofit/>
          </a:bodyPr>
          <a:lstStyle/>
          <a:p>
            <a:pPr marL="0" indent="0" eaLnBrk="1" hangingPunct="1">
              <a:lnSpc>
                <a:spcPct val="90000"/>
              </a:lnSpc>
              <a:buNone/>
            </a:pPr>
            <a:endParaRPr lang="nb-NO" sz="2200" dirty="0" smtClean="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nb-NO" sz="2200" dirty="0">
              <a:latin typeface="Didot"/>
              <a:ea typeface="ＭＳ Ｐゴシック" charset="0"/>
              <a:cs typeface="Didot"/>
            </a:endParaRPr>
          </a:p>
          <a:p>
            <a:pPr eaLnBrk="1" hangingPunct="1">
              <a:lnSpc>
                <a:spcPct val="90000"/>
              </a:lnSpc>
            </a:pPr>
            <a:endParaRPr lang="en-US" sz="2200" dirty="0">
              <a:latin typeface="Didot"/>
              <a:ea typeface="ＭＳ Ｐゴシック" charset="0"/>
              <a:cs typeface="Didot"/>
            </a:endParaRPr>
          </a:p>
        </p:txBody>
      </p:sp>
      <p:pic>
        <p:nvPicPr>
          <p:cNvPr id="2" name="Picture 1" descr="good_scientific_practic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1881"/>
            <a:ext cx="5724128" cy="9902039"/>
          </a:xfrm>
          <a:prstGeom prst="rect">
            <a:avLst/>
          </a:prstGeom>
        </p:spPr>
      </p:pic>
      <p:pic>
        <p:nvPicPr>
          <p:cNvPr id="3" name="Picture 2" descr="Declaration.png"/>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1475656" y="2258028"/>
            <a:ext cx="7468422" cy="9199947"/>
          </a:xfrm>
          <a:prstGeom prst="rect">
            <a:avLst/>
          </a:prstGeom>
        </p:spPr>
      </p:pic>
      <p:pic>
        <p:nvPicPr>
          <p:cNvPr id="4" name="Picture 3" descr="OECD.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87624" y="1921881"/>
            <a:ext cx="6859386" cy="13207641"/>
          </a:xfrm>
          <a:prstGeom prst="rect">
            <a:avLst/>
          </a:prstGeom>
        </p:spPr>
      </p:pic>
      <p:pic>
        <p:nvPicPr>
          <p:cNvPr id="5" name="Picture 4" descr="principl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7944" y="2180864"/>
            <a:ext cx="7120563" cy="13288833"/>
          </a:xfrm>
          <a:prstGeom prst="rect">
            <a:avLst/>
          </a:prstGeom>
        </p:spPr>
      </p:pic>
      <p:sp>
        <p:nvSpPr>
          <p:cNvPr id="9" name="Rectangle 2"/>
          <p:cNvSpPr txBox="1">
            <a:spLocks noChangeArrowheads="1"/>
          </p:cNvSpPr>
          <p:nvPr/>
        </p:nvSpPr>
        <p:spPr>
          <a:xfrm>
            <a:off x="540068" y="1275131"/>
            <a:ext cx="8064000" cy="400110"/>
          </a:xfrm>
          <a:prstGeom prst="rect">
            <a:avLst/>
          </a:prstGeom>
        </p:spPr>
        <p:txBody>
          <a:bodyPr vert="horz" lIns="0" tIns="0" rIns="0" bIns="0" rtlCol="0" anchor="b" anchorCtr="0">
            <a:spAutoFit/>
          </a:bodyPr>
          <a:lstStyle>
            <a:lvl1pPr algn="l" defTabSz="914400" rtl="0" eaLnBrk="1" latinLnBrk="0" hangingPunct="1">
              <a:spcBef>
                <a:spcPct val="0"/>
              </a:spcBef>
              <a:buNone/>
              <a:defRPr sz="1600" kern="1200">
                <a:solidFill>
                  <a:schemeClr val="tx1"/>
                </a:solidFill>
                <a:latin typeface="+mj-lt"/>
                <a:ea typeface="+mj-ea"/>
                <a:cs typeface="+mj-cs"/>
              </a:defRPr>
            </a:lvl1pPr>
          </a:lstStyle>
          <a:p>
            <a:pPr algn="ctr" fontAlgn="auto">
              <a:spcAft>
                <a:spcPts val="0"/>
              </a:spcAft>
            </a:pPr>
            <a:r>
              <a:rPr lang="nb-NO" sz="2600" dirty="0" smtClean="0">
                <a:solidFill>
                  <a:prstClr val="black"/>
                </a:solidFill>
                <a:latin typeface="Didot"/>
                <a:ea typeface="ＭＳ Ｐゴシック" charset="0"/>
                <a:cs typeface="Didot"/>
              </a:rPr>
              <a:t>Formal </a:t>
            </a:r>
            <a:r>
              <a:rPr lang="nb-NO" sz="2600" dirty="0" err="1" smtClean="0">
                <a:solidFill>
                  <a:prstClr val="black"/>
                </a:solidFill>
                <a:latin typeface="Didot"/>
                <a:ea typeface="ＭＳ Ｐゴシック" charset="0"/>
                <a:cs typeface="Didot"/>
              </a:rPr>
              <a:t>obligations</a:t>
            </a:r>
            <a:r>
              <a:rPr lang="nb-NO" sz="2600" dirty="0" smtClean="0">
                <a:solidFill>
                  <a:prstClr val="black"/>
                </a:solidFill>
                <a:latin typeface="Didot"/>
                <a:ea typeface="ＭＳ Ｐゴシック" charset="0"/>
                <a:cs typeface="Didot"/>
              </a:rPr>
              <a:t> </a:t>
            </a:r>
            <a:r>
              <a:rPr lang="nb-NO" sz="2600" dirty="0" err="1" smtClean="0">
                <a:solidFill>
                  <a:prstClr val="black"/>
                </a:solidFill>
                <a:latin typeface="Didot"/>
                <a:ea typeface="ＭＳ Ｐゴシック" charset="0"/>
                <a:cs typeface="Didot"/>
              </a:rPr>
              <a:t>since</a:t>
            </a:r>
            <a:r>
              <a:rPr lang="nb-NO" sz="2600" dirty="0" smtClean="0">
                <a:solidFill>
                  <a:prstClr val="black"/>
                </a:solidFill>
                <a:latin typeface="Didot"/>
                <a:ea typeface="ＭＳ Ｐゴシック" charset="0"/>
                <a:cs typeface="Didot"/>
              </a:rPr>
              <a:t> 2000</a:t>
            </a:r>
            <a:endParaRPr lang="en-US" sz="2600" dirty="0">
              <a:solidFill>
                <a:prstClr val="black"/>
              </a:solidFill>
              <a:latin typeface="Didot"/>
              <a:ea typeface="ＭＳ Ｐゴシック" charset="0"/>
              <a:cs typeface="Didot"/>
            </a:endParaRPr>
          </a:p>
        </p:txBody>
      </p:sp>
    </p:spTree>
    <p:extLst>
      <p:ext uri="{BB962C8B-B14F-4D97-AF65-F5344CB8AC3E}">
        <p14:creationId xmlns:p14="http://schemas.microsoft.com/office/powerpoint/2010/main" val="111538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6" descr="Screen shot 2013-01-21 at 11.43.09 AM.png"/>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79388" y="1773238"/>
            <a:ext cx="5829300" cy="50847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7" descr="Screen shot 2013-01-21 at 9.33.24 AM.png"/>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331914" y="2276477"/>
            <a:ext cx="7493000" cy="424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Screen shot 2013-01-21 at 4.05.35 PM.png"/>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80176" y="2205038"/>
            <a:ext cx="1979613" cy="576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9" descr="Screen shot 2013-01-21 at 9.32.10 AM.png"/>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971551" y="1700213"/>
            <a:ext cx="6303963" cy="457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0" descr="Screen shot 2013-01-21 at 9.31.23 AM.png"/>
          <p:cNvPicPr>
            <a:picLocks noChangeAspect="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0" y="2205040"/>
            <a:ext cx="5441950" cy="4403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1" descr="Screen shot 2013-01-21 at 9.31.02 AM.png"/>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800226" y="1052515"/>
            <a:ext cx="7092950" cy="467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descr="Screen shot 2013-01-21 at 9.29.03 AM.png"/>
          <p:cNvPicPr>
            <a:picLocks noChangeAspect="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107951" y="3008315"/>
            <a:ext cx="7278688" cy="3373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Picture 2" descr="Screen shot 2013-01-22 at 11.58.07 AM.png"/>
          <p:cNvPicPr>
            <a:picLocks noChangeAspect="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2295526" y="2924177"/>
            <a:ext cx="6848475" cy="371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Screen shot 2013-01-22 at 11.58.56 AM.png"/>
          <p:cNvPicPr>
            <a:picLocks noChangeAspect="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7740650" y="3284538"/>
            <a:ext cx="1198563" cy="39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7" name="Group 16"/>
          <p:cNvGrpSpPr/>
          <p:nvPr/>
        </p:nvGrpSpPr>
        <p:grpSpPr>
          <a:xfrm>
            <a:off x="131133" y="604961"/>
            <a:ext cx="8208268" cy="6284159"/>
            <a:chOff x="131133" y="604959"/>
            <a:chExt cx="8208268" cy="6284159"/>
          </a:xfrm>
        </p:grpSpPr>
        <p:pic>
          <p:nvPicPr>
            <p:cNvPr id="15" name="Picture 14" descr="Screen Shot 2017-02-13 at 14.44.44.png"/>
            <p:cNvPicPr>
              <a:picLocks noChangeAspect="1"/>
            </p:cNvPicPr>
            <p:nvPr/>
          </p:nvPicPr>
          <p:blipFill>
            <a:blip r:embed="rId11" cstate="email">
              <a:extLst>
                <a:ext uri="{28A0092B-C50C-407E-A947-70E740481C1C}">
                  <a14:useLocalDpi xmlns:a14="http://schemas.microsoft.com/office/drawing/2010/main" val="0"/>
                </a:ext>
              </a:extLst>
            </a:blip>
            <a:stretch>
              <a:fillRect/>
            </a:stretch>
          </p:blipFill>
          <p:spPr>
            <a:xfrm>
              <a:off x="131133" y="604959"/>
              <a:ext cx="8208268" cy="6284159"/>
            </a:xfrm>
            <a:prstGeom prst="rect">
              <a:avLst/>
            </a:prstGeom>
          </p:spPr>
        </p:pic>
        <p:pic>
          <p:nvPicPr>
            <p:cNvPr id="6" name="Picture 5" descr="Screen Shot 2017-02-17 at 07.20.39.png"/>
            <p:cNvPicPr>
              <a:picLocks noChangeAspect="1"/>
            </p:cNvPicPr>
            <p:nvPr/>
          </p:nvPicPr>
          <p:blipFill>
            <a:blip r:embed="rId12" cstate="email">
              <a:extLst>
                <a:ext uri="{28A0092B-C50C-407E-A947-70E740481C1C}">
                  <a14:useLocalDpi xmlns:a14="http://schemas.microsoft.com/office/drawing/2010/main" val="0"/>
                </a:ext>
              </a:extLst>
            </a:blip>
            <a:stretch>
              <a:fillRect/>
            </a:stretch>
          </p:blipFill>
          <p:spPr>
            <a:xfrm>
              <a:off x="1800225" y="4367140"/>
              <a:ext cx="1730898" cy="580136"/>
            </a:xfrm>
            <a:prstGeom prst="rect">
              <a:avLst/>
            </a:prstGeom>
          </p:spPr>
        </p:pic>
        <p:pic>
          <p:nvPicPr>
            <p:cNvPr id="7" name="Picture 6" descr="Screen Shot 2017-02-17 at 07.20.45.png"/>
            <p:cNvPicPr>
              <a:picLocks noChangeAspect="1"/>
            </p:cNvPicPr>
            <p:nvPr/>
          </p:nvPicPr>
          <p:blipFill>
            <a:blip r:embed="rId13" cstate="email">
              <a:extLst>
                <a:ext uri="{28A0092B-C50C-407E-A947-70E740481C1C}">
                  <a14:useLocalDpi xmlns:a14="http://schemas.microsoft.com/office/drawing/2010/main" val="0"/>
                </a:ext>
              </a:extLst>
            </a:blip>
            <a:stretch>
              <a:fillRect/>
            </a:stretch>
          </p:blipFill>
          <p:spPr>
            <a:xfrm>
              <a:off x="1800225" y="5009118"/>
              <a:ext cx="3851920" cy="967078"/>
            </a:xfrm>
            <a:prstGeom prst="rect">
              <a:avLst/>
            </a:prstGeom>
          </p:spPr>
        </p:pic>
      </p:grpSp>
      <p:sp>
        <p:nvSpPr>
          <p:cNvPr id="19" name="Content Placeholder 2"/>
          <p:cNvSpPr>
            <a:spLocks noGrp="1"/>
          </p:cNvSpPr>
          <p:nvPr>
            <p:ph idx="1"/>
          </p:nvPr>
        </p:nvSpPr>
        <p:spPr>
          <a:xfrm>
            <a:off x="1331914" y="2060850"/>
            <a:ext cx="6552212" cy="2454281"/>
          </a:xfrm>
          <a:solidFill>
            <a:schemeClr val="bg1"/>
          </a:solidFill>
        </p:spPr>
        <p:txBody>
          <a:bodyPr>
            <a:normAutofit/>
          </a:bodyPr>
          <a:lstStyle/>
          <a:p>
            <a:pPr>
              <a:defRPr/>
            </a:pPr>
            <a:r>
              <a:rPr lang="en-US" sz="2000" dirty="0" smtClean="0">
                <a:latin typeface="Didot"/>
                <a:cs typeface="Didot"/>
              </a:rPr>
              <a:t>Need for archiving scientific data</a:t>
            </a:r>
          </a:p>
          <a:p>
            <a:pPr>
              <a:defRPr/>
            </a:pPr>
            <a:r>
              <a:rPr lang="en-US" sz="2000" dirty="0" smtClean="0">
                <a:latin typeface="Didot"/>
                <a:cs typeface="Didot"/>
              </a:rPr>
              <a:t>Research is held </a:t>
            </a:r>
            <a:r>
              <a:rPr lang="en-US" sz="2000" dirty="0">
                <a:latin typeface="Didot"/>
                <a:cs typeface="Didot"/>
              </a:rPr>
              <a:t>back by the absence of sustainable archives for </a:t>
            </a:r>
            <a:r>
              <a:rPr lang="en-US" sz="2000" dirty="0" smtClean="0">
                <a:latin typeface="Didot"/>
                <a:cs typeface="Didot"/>
              </a:rPr>
              <a:t>data and structured data management</a:t>
            </a:r>
          </a:p>
          <a:p>
            <a:pPr>
              <a:defRPr/>
            </a:pPr>
            <a:r>
              <a:rPr lang="en-US" sz="2000" dirty="0" smtClean="0">
                <a:latin typeface="Didot"/>
                <a:cs typeface="Didot"/>
              </a:rPr>
              <a:t>Funding </a:t>
            </a:r>
            <a:r>
              <a:rPr lang="en-US" sz="2000" dirty="0">
                <a:latin typeface="Didot"/>
                <a:cs typeface="Didot"/>
              </a:rPr>
              <a:t>agencies, professional societies, and publishers each have unfulfilled roles in archive design and data management </a:t>
            </a:r>
            <a:r>
              <a:rPr lang="en-US" sz="2000" dirty="0" smtClean="0">
                <a:latin typeface="Didot"/>
                <a:cs typeface="Didot"/>
              </a:rPr>
              <a:t>policies</a:t>
            </a:r>
          </a:p>
        </p:txBody>
      </p:sp>
      <p:sp>
        <p:nvSpPr>
          <p:cNvPr id="2" name="TextBox 1"/>
          <p:cNvSpPr txBox="1"/>
          <p:nvPr/>
        </p:nvSpPr>
        <p:spPr>
          <a:xfrm>
            <a:off x="2482582" y="332656"/>
            <a:ext cx="1696727" cy="492443"/>
          </a:xfrm>
          <a:prstGeom prst="rect">
            <a:avLst/>
          </a:prstGeom>
          <a:noFill/>
        </p:spPr>
        <p:txBody>
          <a:bodyPr wrap="none" rtlCol="0">
            <a:spAutoFit/>
          </a:bodyPr>
          <a:lstStyle/>
          <a:p>
            <a:pPr fontAlgn="auto">
              <a:spcBef>
                <a:spcPts val="0"/>
              </a:spcBef>
              <a:spcAft>
                <a:spcPts val="0"/>
              </a:spcAft>
            </a:pPr>
            <a:r>
              <a:rPr lang="en-GB" sz="2600" dirty="0" smtClean="0">
                <a:solidFill>
                  <a:prstClr val="black"/>
                </a:solidFill>
                <a:latin typeface="Didot"/>
                <a:ea typeface="+mn-ea"/>
                <a:cs typeface="Didot"/>
              </a:rPr>
              <a:t>Literature</a:t>
            </a:r>
            <a:endParaRPr lang="en-GB" sz="2600" dirty="0">
              <a:solidFill>
                <a:prstClr val="black"/>
              </a:solidFill>
              <a:latin typeface="Didot"/>
              <a:ea typeface="+mn-ea"/>
              <a:cs typeface="Didot"/>
            </a:endParaRPr>
          </a:p>
        </p:txBody>
      </p:sp>
    </p:spTree>
    <p:extLst>
      <p:ext uri="{BB962C8B-B14F-4D97-AF65-F5344CB8AC3E}">
        <p14:creationId xmlns:p14="http://schemas.microsoft.com/office/powerpoint/2010/main" val="42027228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bg/>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2"/>
          <p:cNvSpPr>
            <a:spLocks noChangeArrowheads="1"/>
          </p:cNvSpPr>
          <p:nvPr/>
        </p:nvSpPr>
        <p:spPr bwMode="auto">
          <a:xfrm>
            <a:off x="457200" y="1895944"/>
            <a:ext cx="82296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en-GB" altLang="ko-KR" sz="2000" dirty="0">
                <a:solidFill>
                  <a:srgbClr val="000000"/>
                </a:solidFill>
                <a:latin typeface="Didot"/>
                <a:ea typeface="굴림" charset="0"/>
                <a:cs typeface="Didot"/>
              </a:rPr>
              <a:t>36. </a:t>
            </a:r>
            <a:r>
              <a:rPr lang="en-GB" altLang="ko-KR" sz="2000" dirty="0">
                <a:solidFill>
                  <a:srgbClr val="CED0D3"/>
                </a:solidFill>
                <a:latin typeface="Didot"/>
                <a:ea typeface="굴림" charset="0"/>
                <a:cs typeface="Didot"/>
              </a:rPr>
              <a:t>Data are produced at all stages in experimental research and in scholarship</a:t>
            </a:r>
            <a:r>
              <a:rPr lang="en-GB" altLang="ko-KR" sz="2000" dirty="0">
                <a:solidFill>
                  <a:srgbClr val="000000"/>
                </a:solidFill>
                <a:latin typeface="Didot"/>
                <a:ea typeface="굴림" charset="0"/>
                <a:cs typeface="Didot"/>
              </a:rPr>
              <a:t>. </a:t>
            </a:r>
            <a:r>
              <a:rPr lang="en-GB" altLang="ko-KR" sz="2000" u="sng" dirty="0">
                <a:solidFill>
                  <a:srgbClr val="000000"/>
                </a:solidFill>
                <a:latin typeface="Didot"/>
                <a:ea typeface="굴림" charset="0"/>
                <a:cs typeface="Didot"/>
              </a:rPr>
              <a:t>Data sets are an important resource, which enable later verification of scientific interpretations and conclusions</a:t>
            </a:r>
            <a:r>
              <a:rPr lang="en-GB" altLang="ko-KR" sz="2000" dirty="0">
                <a:solidFill>
                  <a:srgbClr val="000000"/>
                </a:solidFill>
                <a:latin typeface="Didot"/>
                <a:ea typeface="굴림" charset="0"/>
                <a:cs typeface="Didot"/>
              </a:rPr>
              <a:t>. </a:t>
            </a:r>
            <a:r>
              <a:rPr lang="en-GB" altLang="ko-KR" sz="2000" dirty="0">
                <a:solidFill>
                  <a:srgbClr val="CED0D3"/>
                </a:solidFill>
                <a:latin typeface="Didot"/>
                <a:ea typeface="굴림" charset="0"/>
                <a:cs typeface="Didot"/>
              </a:rPr>
              <a:t>They may also be the starting point for further studies. It is </a:t>
            </a:r>
            <a:r>
              <a:rPr lang="en-GB" altLang="ko-KR" sz="2000" u="sng" dirty="0">
                <a:solidFill>
                  <a:srgbClr val="CED0D3"/>
                </a:solidFill>
                <a:latin typeface="Didot"/>
                <a:ea typeface="굴림" charset="0"/>
                <a:cs typeface="Didot"/>
              </a:rPr>
              <a:t>vital</a:t>
            </a:r>
            <a:r>
              <a:rPr lang="en-GB" altLang="ko-KR" sz="2000" dirty="0">
                <a:solidFill>
                  <a:srgbClr val="CED0D3"/>
                </a:solidFill>
                <a:latin typeface="Didot"/>
                <a:ea typeface="굴림" charset="0"/>
                <a:cs typeface="Didot"/>
              </a:rPr>
              <a:t>, therefore, that all </a:t>
            </a:r>
            <a:r>
              <a:rPr lang="en-GB" altLang="ko-KR" sz="2000" u="sng" dirty="0">
                <a:solidFill>
                  <a:srgbClr val="CED0D3"/>
                </a:solidFill>
                <a:latin typeface="Didot"/>
                <a:ea typeface="굴림" charset="0"/>
                <a:cs typeface="Didot"/>
              </a:rPr>
              <a:t>primary</a:t>
            </a:r>
            <a:r>
              <a:rPr lang="en-GB" altLang="ko-KR" sz="2000" dirty="0">
                <a:solidFill>
                  <a:srgbClr val="CED0D3"/>
                </a:solidFill>
                <a:latin typeface="Didot"/>
                <a:ea typeface="굴림" charset="0"/>
                <a:cs typeface="Didot"/>
              </a:rPr>
              <a:t> and </a:t>
            </a:r>
            <a:r>
              <a:rPr lang="en-GB" altLang="ko-KR" sz="2000" u="sng" dirty="0">
                <a:solidFill>
                  <a:srgbClr val="CED0D3"/>
                </a:solidFill>
                <a:latin typeface="Didot"/>
                <a:ea typeface="굴림" charset="0"/>
                <a:cs typeface="Didot"/>
              </a:rPr>
              <a:t>secondary</a:t>
            </a:r>
            <a:r>
              <a:rPr lang="en-GB" altLang="ko-KR" sz="2000" u="sng" dirty="0">
                <a:solidFill>
                  <a:srgbClr val="000000"/>
                </a:solidFill>
                <a:latin typeface="Didot"/>
                <a:ea typeface="굴림" charset="0"/>
                <a:cs typeface="Didot"/>
              </a:rPr>
              <a:t> </a:t>
            </a:r>
            <a:r>
              <a:rPr lang="en-GB" altLang="ko-KR" sz="2000" u="sng" dirty="0">
                <a:solidFill>
                  <a:srgbClr val="FF0000"/>
                </a:solidFill>
                <a:latin typeface="Didot"/>
                <a:ea typeface="굴림" charset="0"/>
                <a:cs typeface="Didot"/>
              </a:rPr>
              <a:t>data are stored in a secure and accessible form.</a:t>
            </a:r>
          </a:p>
        </p:txBody>
      </p:sp>
      <p:sp>
        <p:nvSpPr>
          <p:cNvPr id="46082" name="Rectangle 3"/>
          <p:cNvSpPr>
            <a:spLocks noChangeArrowheads="1"/>
          </p:cNvSpPr>
          <p:nvPr/>
        </p:nvSpPr>
        <p:spPr bwMode="auto">
          <a:xfrm>
            <a:off x="539751" y="595244"/>
            <a:ext cx="7994650"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de-DE" altLang="ko-KR" sz="2400" dirty="0" err="1">
                <a:solidFill>
                  <a:prstClr val="black"/>
                </a:solidFill>
                <a:latin typeface="Didot"/>
                <a:ea typeface="굴림" charset="0"/>
                <a:cs typeface="Didot"/>
              </a:rPr>
              <a:t>Good</a:t>
            </a:r>
            <a:r>
              <a:rPr lang="de-DE" altLang="ko-KR" sz="2400" dirty="0">
                <a:solidFill>
                  <a:prstClr val="black"/>
                </a:solidFill>
                <a:latin typeface="Didot"/>
                <a:ea typeface="굴림" charset="0"/>
                <a:cs typeface="Didot"/>
              </a:rPr>
              <a:t> </a:t>
            </a:r>
            <a:r>
              <a:rPr lang="de-DE" altLang="ko-KR" sz="2400" dirty="0" err="1">
                <a:solidFill>
                  <a:prstClr val="black"/>
                </a:solidFill>
                <a:latin typeface="Didot"/>
                <a:ea typeface="굴림" charset="0"/>
                <a:cs typeface="Didot"/>
              </a:rPr>
              <a:t>scientific</a:t>
            </a:r>
            <a:r>
              <a:rPr lang="de-DE" altLang="ko-KR" sz="2400" dirty="0">
                <a:solidFill>
                  <a:prstClr val="black"/>
                </a:solidFill>
                <a:latin typeface="Didot"/>
                <a:ea typeface="굴림" charset="0"/>
                <a:cs typeface="Didot"/>
              </a:rPr>
              <a:t> </a:t>
            </a:r>
            <a:r>
              <a:rPr lang="de-DE" altLang="ko-KR" sz="2400" dirty="0" err="1">
                <a:solidFill>
                  <a:prstClr val="black"/>
                </a:solidFill>
                <a:latin typeface="Didot"/>
                <a:ea typeface="굴림" charset="0"/>
                <a:cs typeface="Didot"/>
              </a:rPr>
              <a:t>practice</a:t>
            </a:r>
            <a:r>
              <a:rPr lang="de-DE" altLang="ko-KR" sz="2400" dirty="0">
                <a:solidFill>
                  <a:prstClr val="black"/>
                </a:solidFill>
                <a:latin typeface="Didot"/>
                <a:ea typeface="굴림" charset="0"/>
                <a:cs typeface="Didot"/>
              </a:rPr>
              <a:t> in </a:t>
            </a:r>
            <a:r>
              <a:rPr lang="de-DE" altLang="ko-KR" sz="2400" dirty="0" err="1">
                <a:solidFill>
                  <a:prstClr val="black"/>
                </a:solidFill>
                <a:latin typeface="Didot"/>
                <a:ea typeface="굴림" charset="0"/>
                <a:cs typeface="Didot"/>
              </a:rPr>
              <a:t>research</a:t>
            </a:r>
            <a:r>
              <a:rPr lang="de-DE" altLang="ko-KR" sz="2400" dirty="0">
                <a:solidFill>
                  <a:prstClr val="black"/>
                </a:solidFill>
                <a:latin typeface="Didot"/>
                <a:ea typeface="굴림" charset="0"/>
                <a:cs typeface="Didot"/>
              </a:rPr>
              <a:t> </a:t>
            </a:r>
            <a:r>
              <a:rPr lang="de-DE" altLang="ko-KR" sz="2400" dirty="0" err="1">
                <a:solidFill>
                  <a:prstClr val="black"/>
                </a:solidFill>
                <a:latin typeface="Didot"/>
                <a:ea typeface="굴림" charset="0"/>
                <a:cs typeface="Didot"/>
              </a:rPr>
              <a:t>and</a:t>
            </a:r>
            <a:r>
              <a:rPr lang="de-DE" altLang="ko-KR" sz="2400" dirty="0">
                <a:solidFill>
                  <a:prstClr val="black"/>
                </a:solidFill>
                <a:latin typeface="Didot"/>
                <a:ea typeface="굴림" charset="0"/>
                <a:cs typeface="Didot"/>
              </a:rPr>
              <a:t> </a:t>
            </a:r>
            <a:r>
              <a:rPr lang="de-DE" altLang="ko-KR" sz="2400" dirty="0" err="1">
                <a:solidFill>
                  <a:prstClr val="black"/>
                </a:solidFill>
                <a:latin typeface="Didot"/>
                <a:ea typeface="굴림" charset="0"/>
                <a:cs typeface="Didot"/>
              </a:rPr>
              <a:t>scholarship</a:t>
            </a:r>
            <a:r>
              <a:rPr lang="de-DE" altLang="ko-KR" sz="2100" dirty="0">
                <a:solidFill>
                  <a:prstClr val="black"/>
                </a:solidFill>
                <a:latin typeface="Didot"/>
                <a:ea typeface="굴림" charset="0"/>
                <a:cs typeface="Didot"/>
              </a:rPr>
              <a:t> </a:t>
            </a:r>
          </a:p>
          <a:p>
            <a:pPr eaLnBrk="0" fontAlgn="auto" hangingPunct="0">
              <a:spcBef>
                <a:spcPts val="0"/>
              </a:spcBef>
              <a:spcAft>
                <a:spcPts val="0"/>
              </a:spcAft>
            </a:pPr>
            <a:r>
              <a:rPr lang="de-DE" altLang="ko-KR" sz="1400" dirty="0">
                <a:solidFill>
                  <a:prstClr val="black"/>
                </a:solidFill>
                <a:latin typeface="Didot"/>
                <a:ea typeface="굴림" charset="0"/>
                <a:cs typeface="Didot"/>
              </a:rPr>
              <a:t>European Science </a:t>
            </a:r>
            <a:r>
              <a:rPr lang="de-DE" altLang="ko-KR" sz="1400" dirty="0" err="1">
                <a:solidFill>
                  <a:prstClr val="black"/>
                </a:solidFill>
                <a:latin typeface="Didot"/>
                <a:ea typeface="굴림" charset="0"/>
                <a:cs typeface="Didot"/>
              </a:rPr>
              <a:t>Foundation</a:t>
            </a:r>
            <a:r>
              <a:rPr lang="de-DE" altLang="ko-KR" sz="1400" dirty="0">
                <a:solidFill>
                  <a:prstClr val="black"/>
                </a:solidFill>
                <a:latin typeface="Didot"/>
                <a:ea typeface="굴림" charset="0"/>
                <a:cs typeface="Didot"/>
              </a:rPr>
              <a:t> (ESF), 2000</a:t>
            </a:r>
            <a:endParaRPr lang="en-US" altLang="ko-KR" sz="1400" dirty="0">
              <a:solidFill>
                <a:prstClr val="black"/>
              </a:solidFill>
              <a:latin typeface="Didot"/>
              <a:ea typeface="굴림" charset="0"/>
              <a:cs typeface="Didot"/>
            </a:endParaRPr>
          </a:p>
        </p:txBody>
      </p:sp>
      <p:sp>
        <p:nvSpPr>
          <p:cNvPr id="46083" name="Rectangle 4"/>
          <p:cNvSpPr>
            <a:spLocks noChangeArrowheads="1"/>
          </p:cNvSpPr>
          <p:nvPr/>
        </p:nvSpPr>
        <p:spPr bwMode="auto">
          <a:xfrm>
            <a:off x="457200" y="4012179"/>
            <a:ext cx="79248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en-GB" altLang="ko-KR" sz="2000" dirty="0">
                <a:solidFill>
                  <a:srgbClr val="000000"/>
                </a:solidFill>
                <a:latin typeface="Didot"/>
                <a:ea typeface="굴림" charset="0"/>
                <a:cs typeface="Didot"/>
              </a:rPr>
              <a:t>37. Institutions may pay particular attention to documenting and archiving original research and scholarship data</a:t>
            </a:r>
            <a:r>
              <a:rPr lang="en-GB" altLang="ko-KR" sz="2000" dirty="0">
                <a:solidFill>
                  <a:srgbClr val="CED0D3"/>
                </a:solidFill>
                <a:latin typeface="Didot"/>
                <a:ea typeface="굴림" charset="0"/>
                <a:cs typeface="Didot"/>
              </a:rPr>
              <a:t>. Several codes of good practice recommend a minimum period of 10 years, longer in the case of especially significant or sensitive data. National or regional discipline-based archives should be considered where there are practical or other problems in storing data at the institution where the research was conducted.</a:t>
            </a:r>
          </a:p>
        </p:txBody>
      </p:sp>
      <p:sp>
        <p:nvSpPr>
          <p:cNvPr id="46084" name="Rectangle 5"/>
          <p:cNvSpPr>
            <a:spLocks noChangeArrowheads="1"/>
          </p:cNvSpPr>
          <p:nvPr/>
        </p:nvSpPr>
        <p:spPr bwMode="auto">
          <a:xfrm>
            <a:off x="946150" y="1295400"/>
            <a:ext cx="67500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en-GB" altLang="ko-KR" sz="2400" dirty="0">
                <a:solidFill>
                  <a:prstClr val="black"/>
                </a:solidFill>
                <a:latin typeface="Didot"/>
                <a:ea typeface="굴림" charset="0"/>
                <a:cs typeface="Didot"/>
              </a:rPr>
              <a:t>Data accumulation, handling, and storage</a:t>
            </a:r>
          </a:p>
        </p:txBody>
      </p:sp>
    </p:spTree>
    <p:extLst>
      <p:ext uri="{BB962C8B-B14F-4D97-AF65-F5344CB8AC3E}">
        <p14:creationId xmlns:p14="http://schemas.microsoft.com/office/powerpoint/2010/main" val="130981812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ChangeArrowheads="1"/>
          </p:cNvSpPr>
          <p:nvPr/>
        </p:nvSpPr>
        <p:spPr bwMode="auto">
          <a:xfrm>
            <a:off x="304800" y="1353216"/>
            <a:ext cx="8382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en-GB" altLang="ko-KR" sz="2000" b="1" i="1" dirty="0">
                <a:solidFill>
                  <a:prstClr val="black"/>
                </a:solidFill>
                <a:latin typeface="Didot"/>
                <a:ea typeface="굴림" charset="0"/>
                <a:cs typeface="Didot"/>
              </a:rPr>
              <a:t>4. </a:t>
            </a:r>
            <a:r>
              <a:rPr lang="en-GB" altLang="ko-KR" sz="2000" b="1" i="1" u="sng" dirty="0">
                <a:solidFill>
                  <a:srgbClr val="FF0000"/>
                </a:solidFill>
                <a:latin typeface="Didot"/>
                <a:ea typeface="굴림" charset="0"/>
                <a:cs typeface="Didot"/>
              </a:rPr>
              <a:t>Scientific advances rely on full and open access to data</a:t>
            </a:r>
            <a:r>
              <a:rPr lang="en-GB" altLang="ko-KR" sz="2000" b="1" i="1" dirty="0">
                <a:solidFill>
                  <a:prstClr val="black"/>
                </a:solidFill>
                <a:latin typeface="Didot"/>
                <a:ea typeface="굴림" charset="0"/>
                <a:cs typeface="Didot"/>
              </a:rPr>
              <a:t>.</a:t>
            </a:r>
            <a:r>
              <a:rPr lang="en-GB" altLang="ko-KR" sz="2000" dirty="0">
                <a:solidFill>
                  <a:prstClr val="black"/>
                </a:solidFill>
                <a:latin typeface="Didot"/>
                <a:ea typeface="굴림" charset="0"/>
                <a:cs typeface="Didot"/>
              </a:rPr>
              <a:t> </a:t>
            </a:r>
            <a:r>
              <a:rPr lang="en-GB" altLang="ko-KR" sz="2000" dirty="0">
                <a:solidFill>
                  <a:srgbClr val="CED0D3"/>
                </a:solidFill>
                <a:latin typeface="Didot"/>
                <a:ea typeface="굴림" charset="0"/>
                <a:cs typeface="Didot"/>
              </a:rPr>
              <a:t>Both science and the public are well served by a system of scholarly research and communication with minimal constraints on the availability of data for further analysis</a:t>
            </a:r>
            <a:r>
              <a:rPr lang="en-GB" altLang="ko-KR" sz="2000" dirty="0">
                <a:solidFill>
                  <a:prstClr val="black"/>
                </a:solidFill>
                <a:latin typeface="Didot"/>
                <a:ea typeface="굴림" charset="0"/>
                <a:cs typeface="Didot"/>
              </a:rPr>
              <a:t>. </a:t>
            </a:r>
            <a:r>
              <a:rPr lang="en-GB" altLang="ko-KR" sz="2000" u="sng" dirty="0">
                <a:solidFill>
                  <a:prstClr val="black"/>
                </a:solidFill>
                <a:latin typeface="Didot"/>
                <a:ea typeface="굴림" charset="0"/>
                <a:cs typeface="Didot"/>
              </a:rPr>
              <a:t>The tradition of full and open access to data has led to breakthroughs in scientific understanding, as well as to later economic and public policy benefits</a:t>
            </a:r>
            <a:r>
              <a:rPr lang="en-GB" altLang="ko-KR" sz="2000" dirty="0">
                <a:solidFill>
                  <a:prstClr val="black"/>
                </a:solidFill>
                <a:latin typeface="Didot"/>
                <a:ea typeface="굴림" charset="0"/>
                <a:cs typeface="Didot"/>
              </a:rPr>
              <a:t>. </a:t>
            </a:r>
            <a:r>
              <a:rPr lang="en-GB" altLang="ko-KR" sz="2000" dirty="0">
                <a:solidFill>
                  <a:srgbClr val="CED0D3"/>
                </a:solidFill>
                <a:latin typeface="Didot"/>
                <a:ea typeface="굴림" charset="0"/>
                <a:cs typeface="Didot"/>
              </a:rPr>
              <a:t>The idea that an individual or organization can control access to or claim ownership of the facts of nature is foreign to science.</a:t>
            </a:r>
          </a:p>
        </p:txBody>
      </p:sp>
      <p:sp>
        <p:nvSpPr>
          <p:cNvPr id="48130" name="Rectangle 3"/>
          <p:cNvSpPr>
            <a:spLocks noChangeArrowheads="1"/>
          </p:cNvSpPr>
          <p:nvPr/>
        </p:nvSpPr>
        <p:spPr bwMode="auto">
          <a:xfrm>
            <a:off x="2001688" y="332656"/>
            <a:ext cx="8763000" cy="892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de-DE" altLang="ko-KR" sz="2600" dirty="0" err="1">
                <a:solidFill>
                  <a:prstClr val="black"/>
                </a:solidFill>
                <a:latin typeface="Didot"/>
                <a:ea typeface="굴림" charset="0"/>
                <a:cs typeface="Didot"/>
              </a:rPr>
              <a:t>Principles</a:t>
            </a:r>
            <a:r>
              <a:rPr lang="de-DE" altLang="ko-KR" sz="2600" dirty="0">
                <a:solidFill>
                  <a:prstClr val="black"/>
                </a:solidFill>
                <a:latin typeface="Didot"/>
                <a:ea typeface="굴림" charset="0"/>
                <a:cs typeface="Didot"/>
              </a:rPr>
              <a:t> </a:t>
            </a:r>
            <a:r>
              <a:rPr lang="de-DE" altLang="ko-KR" sz="2600" dirty="0" err="1">
                <a:solidFill>
                  <a:prstClr val="black"/>
                </a:solidFill>
                <a:latin typeface="Didot"/>
                <a:ea typeface="굴림" charset="0"/>
                <a:cs typeface="Didot"/>
              </a:rPr>
              <a:t>for</a:t>
            </a:r>
            <a:r>
              <a:rPr lang="de-DE" altLang="ko-KR" sz="2600" dirty="0">
                <a:solidFill>
                  <a:prstClr val="black"/>
                </a:solidFill>
                <a:latin typeface="Didot"/>
                <a:ea typeface="굴림" charset="0"/>
                <a:cs typeface="Didot"/>
              </a:rPr>
              <a:t> </a:t>
            </a:r>
            <a:r>
              <a:rPr lang="de-DE" altLang="ko-KR" sz="2600" dirty="0" err="1">
                <a:solidFill>
                  <a:prstClr val="black"/>
                </a:solidFill>
                <a:latin typeface="Didot"/>
                <a:ea typeface="굴림" charset="0"/>
                <a:cs typeface="Didot"/>
              </a:rPr>
              <a:t>dissemination</a:t>
            </a:r>
            <a:r>
              <a:rPr lang="de-DE" altLang="ko-KR" sz="2600" dirty="0">
                <a:solidFill>
                  <a:prstClr val="black"/>
                </a:solidFill>
                <a:latin typeface="Didot"/>
                <a:ea typeface="굴림" charset="0"/>
                <a:cs typeface="Didot"/>
              </a:rPr>
              <a:t> </a:t>
            </a:r>
            <a:r>
              <a:rPr lang="de-DE" altLang="ko-KR" sz="2600" dirty="0" err="1">
                <a:solidFill>
                  <a:prstClr val="black"/>
                </a:solidFill>
                <a:latin typeface="Didot"/>
                <a:ea typeface="굴림" charset="0"/>
                <a:cs typeface="Didot"/>
              </a:rPr>
              <a:t>of</a:t>
            </a:r>
            <a:r>
              <a:rPr lang="de-DE" altLang="ko-KR" sz="2600" dirty="0">
                <a:solidFill>
                  <a:prstClr val="black"/>
                </a:solidFill>
                <a:latin typeface="Didot"/>
                <a:ea typeface="굴림" charset="0"/>
                <a:cs typeface="Didot"/>
              </a:rPr>
              <a:t> </a:t>
            </a:r>
            <a:r>
              <a:rPr lang="de-DE" altLang="ko-KR" sz="2600" dirty="0" err="1">
                <a:solidFill>
                  <a:prstClr val="black"/>
                </a:solidFill>
                <a:latin typeface="Didot"/>
                <a:ea typeface="굴림" charset="0"/>
                <a:cs typeface="Didot"/>
              </a:rPr>
              <a:t>scientific</a:t>
            </a:r>
            <a:r>
              <a:rPr lang="de-DE" altLang="ko-KR" sz="2600" dirty="0">
                <a:solidFill>
                  <a:prstClr val="black"/>
                </a:solidFill>
                <a:latin typeface="Didot"/>
                <a:ea typeface="굴림" charset="0"/>
                <a:cs typeface="Didot"/>
              </a:rPr>
              <a:t> </a:t>
            </a:r>
            <a:r>
              <a:rPr lang="de-DE" altLang="ko-KR" sz="2600" dirty="0" err="1" smtClean="0">
                <a:solidFill>
                  <a:prstClr val="black"/>
                </a:solidFill>
                <a:latin typeface="Didot"/>
                <a:ea typeface="굴림" charset="0"/>
                <a:cs typeface="Didot"/>
              </a:rPr>
              <a:t>data</a:t>
            </a:r>
            <a:endParaRPr lang="de-DE" altLang="ko-KR" sz="2600" dirty="0">
              <a:solidFill>
                <a:prstClr val="black"/>
              </a:solidFill>
              <a:latin typeface="Didot"/>
              <a:ea typeface="굴림" charset="0"/>
              <a:cs typeface="Didot"/>
            </a:endParaRPr>
          </a:p>
          <a:p>
            <a:pPr eaLnBrk="0" fontAlgn="auto" hangingPunct="0">
              <a:spcBef>
                <a:spcPts val="0"/>
              </a:spcBef>
              <a:spcAft>
                <a:spcPts val="0"/>
              </a:spcAft>
            </a:pPr>
            <a:r>
              <a:rPr lang="de-DE" altLang="ko-KR" sz="2600" dirty="0" smtClean="0">
                <a:solidFill>
                  <a:prstClr val="black"/>
                </a:solidFill>
                <a:latin typeface="Didot"/>
                <a:ea typeface="굴림" charset="0"/>
                <a:cs typeface="Didot"/>
              </a:rPr>
              <a:t>(ISCU/CODATA, 2000) </a:t>
            </a:r>
            <a:endParaRPr lang="en-US" altLang="ko-KR" sz="2600" dirty="0">
              <a:solidFill>
                <a:prstClr val="black"/>
              </a:solidFill>
              <a:latin typeface="Didot"/>
              <a:ea typeface="굴림" charset="0"/>
              <a:cs typeface="Didot"/>
            </a:endParaRPr>
          </a:p>
        </p:txBody>
      </p:sp>
      <p:sp>
        <p:nvSpPr>
          <p:cNvPr id="48131" name="Rectangle 4"/>
          <p:cNvSpPr>
            <a:spLocks noChangeArrowheads="1"/>
          </p:cNvSpPr>
          <p:nvPr/>
        </p:nvSpPr>
        <p:spPr bwMode="auto">
          <a:xfrm>
            <a:off x="381000" y="4045517"/>
            <a:ext cx="8305800" cy="22467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eaLnBrk="0" fontAlgn="auto" hangingPunct="0">
              <a:spcBef>
                <a:spcPts val="0"/>
              </a:spcBef>
              <a:spcAft>
                <a:spcPts val="0"/>
              </a:spcAft>
            </a:pPr>
            <a:r>
              <a:rPr lang="en-GB" altLang="ko-KR" sz="2000" b="1" i="1" dirty="0">
                <a:solidFill>
                  <a:srgbClr val="000000"/>
                </a:solidFill>
                <a:latin typeface="Didot"/>
                <a:ea typeface="굴림" charset="0"/>
                <a:cs typeface="Didot"/>
              </a:rPr>
              <a:t>5. The interests of database owners must be balanced with society’s need for open exchange of ideas.</a:t>
            </a:r>
            <a:r>
              <a:rPr lang="en-GB" altLang="ko-KR" sz="2000" dirty="0">
                <a:solidFill>
                  <a:srgbClr val="000000"/>
                </a:solidFill>
                <a:latin typeface="Didot"/>
                <a:ea typeface="굴림" charset="0"/>
                <a:cs typeface="Didot"/>
              </a:rPr>
              <a:t> </a:t>
            </a:r>
            <a:r>
              <a:rPr lang="en-GB" altLang="ko-KR" sz="2000" dirty="0">
                <a:solidFill>
                  <a:srgbClr val="CED0D3"/>
                </a:solidFill>
                <a:latin typeface="Didot"/>
                <a:ea typeface="굴림" charset="0"/>
                <a:cs typeface="Didot"/>
              </a:rPr>
              <a:t>Given the substantial investment in data collection and its importance to society, it is equally important that data are used to the </a:t>
            </a:r>
            <a:r>
              <a:rPr lang="en-GB" altLang="ko-KR" sz="2000" u="sng" dirty="0">
                <a:solidFill>
                  <a:srgbClr val="000000"/>
                </a:solidFill>
                <a:latin typeface="Didot"/>
                <a:ea typeface="굴림" charset="0"/>
                <a:cs typeface="Didot"/>
              </a:rPr>
              <a:t>maximum extent possible</a:t>
            </a:r>
            <a:r>
              <a:rPr lang="en-GB" altLang="ko-KR" sz="2000" dirty="0">
                <a:solidFill>
                  <a:srgbClr val="000000"/>
                </a:solidFill>
                <a:latin typeface="Didot"/>
                <a:ea typeface="굴림" charset="0"/>
                <a:cs typeface="Didot"/>
              </a:rPr>
              <a:t>. </a:t>
            </a:r>
            <a:r>
              <a:rPr lang="en-GB" altLang="ko-KR" sz="2000" dirty="0">
                <a:solidFill>
                  <a:srgbClr val="CED0D3"/>
                </a:solidFill>
                <a:latin typeface="Didot"/>
                <a:ea typeface="굴림" charset="0"/>
                <a:cs typeface="Didot"/>
              </a:rPr>
              <a:t>Data that were collected for a variety of purposes may be useful to science. </a:t>
            </a:r>
            <a:r>
              <a:rPr lang="en-GB" altLang="ko-KR" sz="2000" u="sng" dirty="0">
                <a:solidFill>
                  <a:srgbClr val="000000"/>
                </a:solidFill>
                <a:latin typeface="Didot"/>
                <a:ea typeface="굴림" charset="0"/>
                <a:cs typeface="Didot"/>
              </a:rPr>
              <a:t>Legal foundations and societal attitudes should foster a balance between individual rights to data and the public good of shared data</a:t>
            </a:r>
            <a:r>
              <a:rPr lang="en-GB" altLang="ko-KR" sz="2000" dirty="0">
                <a:solidFill>
                  <a:srgbClr val="000000"/>
                </a:solidFill>
                <a:latin typeface="Didot"/>
                <a:ea typeface="굴림" charset="0"/>
                <a:cs typeface="Didot"/>
              </a:rPr>
              <a:t>.</a:t>
            </a:r>
          </a:p>
        </p:txBody>
      </p:sp>
    </p:spTree>
    <p:extLst>
      <p:ext uri="{BB962C8B-B14F-4D97-AF65-F5344CB8AC3E}">
        <p14:creationId xmlns:p14="http://schemas.microsoft.com/office/powerpoint/2010/main" val="7646269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4922" y="2072076"/>
            <a:ext cx="3642071" cy="1231106"/>
          </a:xfrm>
        </p:spPr>
        <p:txBody>
          <a:bodyPr/>
          <a:lstStyle/>
          <a:p>
            <a:r>
              <a:rPr lang="en-US" dirty="0" smtClean="0">
                <a:latin typeface="Didot"/>
                <a:cs typeface="Didot"/>
              </a:rPr>
              <a:t>Norway (+30 OECD lands) signed the </a:t>
            </a:r>
            <a:br>
              <a:rPr lang="en-US" dirty="0" smtClean="0">
                <a:latin typeface="Didot"/>
                <a:cs typeface="Didot"/>
              </a:rPr>
            </a:br>
            <a:r>
              <a:rPr lang="en-US" b="1" dirty="0" smtClean="0">
                <a:latin typeface="Didot"/>
                <a:cs typeface="Didot"/>
              </a:rPr>
              <a:t>Declaration on Access to Research Data from Public Funding</a:t>
            </a:r>
            <a:r>
              <a:rPr lang="en-US" dirty="0" smtClean="0">
                <a:latin typeface="Didot"/>
                <a:cs typeface="Didot"/>
              </a:rPr>
              <a:t>, January 2004</a:t>
            </a:r>
            <a:br>
              <a:rPr lang="en-US" dirty="0" smtClean="0">
                <a:latin typeface="Didot"/>
                <a:cs typeface="Didot"/>
              </a:rPr>
            </a:br>
            <a:endParaRPr lang="en-US" dirty="0">
              <a:latin typeface="Didot"/>
              <a:cs typeface="Didot"/>
            </a:endParaRPr>
          </a:p>
        </p:txBody>
      </p:sp>
      <p:sp>
        <p:nvSpPr>
          <p:cNvPr id="3" name="Content Placeholder 2"/>
          <p:cNvSpPr>
            <a:spLocks noGrp="1"/>
          </p:cNvSpPr>
          <p:nvPr>
            <p:ph idx="1"/>
          </p:nvPr>
        </p:nvSpPr>
        <p:spPr>
          <a:xfrm>
            <a:off x="616688" y="5949280"/>
            <a:ext cx="2443143" cy="645042"/>
          </a:xfrm>
        </p:spPr>
        <p:txBody>
          <a:bodyPr>
            <a:normAutofit/>
          </a:bodyPr>
          <a:lstStyle/>
          <a:p>
            <a:pPr marL="0" indent="0">
              <a:buNone/>
            </a:pPr>
            <a:r>
              <a:rPr lang="nb-NO" sz="1400" dirty="0">
                <a:solidFill>
                  <a:schemeClr val="tx1"/>
                </a:solidFill>
              </a:rPr>
              <a:t>Source: http://acts.oecd.org</a:t>
            </a:r>
            <a:endParaRPr lang="en-US" sz="1400" dirty="0">
              <a:solidFill>
                <a:schemeClr val="tx1"/>
              </a:solidFill>
            </a:endParaRPr>
          </a:p>
        </p:txBody>
      </p:sp>
      <p:sp>
        <p:nvSpPr>
          <p:cNvPr id="4" name="Slide Number Placeholder 3"/>
          <p:cNvSpPr>
            <a:spLocks noGrp="1"/>
          </p:cNvSpPr>
          <p:nvPr>
            <p:ph type="sldNum" sz="quarter" idx="12"/>
          </p:nvPr>
        </p:nvSpPr>
        <p:spPr>
          <a:xfrm>
            <a:off x="6612010" y="6557852"/>
            <a:ext cx="2105473" cy="123111"/>
          </a:xfrm>
        </p:spPr>
        <p:txBody>
          <a:bodyPr/>
          <a:lstStyle/>
          <a:p>
            <a:fld id="{0AE548F1-6D36-4902-B57A-69A845AA9B7E}" type="slidenum">
              <a:rPr lang="nb-NO" smtClean="0">
                <a:latin typeface="Arial"/>
              </a:rPr>
              <a:pPr/>
              <a:t>9</a:t>
            </a:fld>
            <a:endParaRPr lang="nb-NO">
              <a:latin typeface="Arial"/>
            </a:endParaRPr>
          </a:p>
        </p:txBody>
      </p:sp>
      <p:pic>
        <p:nvPicPr>
          <p:cNvPr id="7" name="Picture 6" descr="Decisions, Recommendations and other Instruments - Mozilla Firefox"/>
          <p:cNvPicPr>
            <a:picLocks noChangeAspect="1"/>
          </p:cNvPicPr>
          <p:nvPr/>
        </p:nvPicPr>
        <p:blipFill rotWithShape="1">
          <a:blip r:embed="rId2" cstate="email">
            <a:extLst>
              <a:ext uri="{28A0092B-C50C-407E-A947-70E740481C1C}">
                <a14:useLocalDpi xmlns:a14="http://schemas.microsoft.com/office/drawing/2010/main" val="0"/>
              </a:ext>
            </a:extLst>
          </a:blip>
          <a:srcRect l="28617" t="7708" r="28588" b="905"/>
          <a:stretch/>
        </p:blipFill>
        <p:spPr>
          <a:xfrm>
            <a:off x="4358121" y="383827"/>
            <a:ext cx="4686641" cy="6007422"/>
          </a:xfrm>
          <a:prstGeom prst="rect">
            <a:avLst/>
          </a:prstGeom>
        </p:spPr>
      </p:pic>
    </p:spTree>
    <p:extLst>
      <p:ext uri="{BB962C8B-B14F-4D97-AF65-F5344CB8AC3E}">
        <p14:creationId xmlns:p14="http://schemas.microsoft.com/office/powerpoint/2010/main" val="97119000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efault Theme">
  <a:themeElements>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ojekt domyślny">
      <a:majorFont>
        <a:latin typeface="Arial"/>
        <a:ea typeface=""/>
        <a:cs typeface=""/>
      </a:majorFont>
      <a:minorFont>
        <a:latin typeface="Arial"/>
        <a:ea typeface=""/>
        <a:cs typeface=""/>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rojekt domyśln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kt domyśln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kt domyśln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kt domyśln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kt domyśln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kt domyśln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kt domyśln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kt domyśln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kt domyśln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kt domyśln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kt domyśln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kt domyśln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jerknes_PPT">
  <a:themeElements>
    <a:clrScheme name="Bjerknes Centre">
      <a:dk1>
        <a:sysClr val="windowText" lastClr="000000"/>
      </a:dk1>
      <a:lt1>
        <a:sysClr val="window" lastClr="FFFFFF"/>
      </a:lt1>
      <a:dk2>
        <a:srgbClr val="007194"/>
      </a:dk2>
      <a:lt2>
        <a:srgbClr val="8FC8FC"/>
      </a:lt2>
      <a:accent1>
        <a:srgbClr val="007194"/>
      </a:accent1>
      <a:accent2>
        <a:srgbClr val="8FC8FC"/>
      </a:accent2>
      <a:accent3>
        <a:srgbClr val="30A1A5"/>
      </a:accent3>
      <a:accent4>
        <a:srgbClr val="30302F"/>
      </a:accent4>
      <a:accent5>
        <a:srgbClr val="810048"/>
      </a:accent5>
      <a:accent6>
        <a:srgbClr val="CA0045"/>
      </a:accent6>
      <a:hlink>
        <a:srgbClr val="CA0045"/>
      </a:hlink>
      <a:folHlink>
        <a:srgbClr val="81004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jerknes_PPT">
  <a:themeElements>
    <a:clrScheme name="Bjerknes Centre">
      <a:dk1>
        <a:sysClr val="windowText" lastClr="000000"/>
      </a:dk1>
      <a:lt1>
        <a:sysClr val="window" lastClr="FFFFFF"/>
      </a:lt1>
      <a:dk2>
        <a:srgbClr val="007194"/>
      </a:dk2>
      <a:lt2>
        <a:srgbClr val="8FC8FC"/>
      </a:lt2>
      <a:accent1>
        <a:srgbClr val="007194"/>
      </a:accent1>
      <a:accent2>
        <a:srgbClr val="8FC8FC"/>
      </a:accent2>
      <a:accent3>
        <a:srgbClr val="30A1A5"/>
      </a:accent3>
      <a:accent4>
        <a:srgbClr val="30302F"/>
      </a:accent4>
      <a:accent5>
        <a:srgbClr val="810048"/>
      </a:accent5>
      <a:accent6>
        <a:srgbClr val="CA0045"/>
      </a:accent6>
      <a:hlink>
        <a:srgbClr val="CA0045"/>
      </a:hlink>
      <a:folHlink>
        <a:srgbClr val="81004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jerknes_PPT">
  <a:themeElements>
    <a:clrScheme name="Bjerknes Centre">
      <a:dk1>
        <a:sysClr val="windowText" lastClr="000000"/>
      </a:dk1>
      <a:lt1>
        <a:sysClr val="window" lastClr="FFFFFF"/>
      </a:lt1>
      <a:dk2>
        <a:srgbClr val="007194"/>
      </a:dk2>
      <a:lt2>
        <a:srgbClr val="8FC8FC"/>
      </a:lt2>
      <a:accent1>
        <a:srgbClr val="007194"/>
      </a:accent1>
      <a:accent2>
        <a:srgbClr val="8FC8FC"/>
      </a:accent2>
      <a:accent3>
        <a:srgbClr val="30A1A5"/>
      </a:accent3>
      <a:accent4>
        <a:srgbClr val="30302F"/>
      </a:accent4>
      <a:accent5>
        <a:srgbClr val="810048"/>
      </a:accent5>
      <a:accent6>
        <a:srgbClr val="CA0045"/>
      </a:accent6>
      <a:hlink>
        <a:srgbClr val="CA0045"/>
      </a:hlink>
      <a:folHlink>
        <a:srgbClr val="81004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Bjerknes_PPT">
  <a:themeElements>
    <a:clrScheme name="Bjerknes Centre">
      <a:dk1>
        <a:sysClr val="windowText" lastClr="000000"/>
      </a:dk1>
      <a:lt1>
        <a:sysClr val="window" lastClr="FFFFFF"/>
      </a:lt1>
      <a:dk2>
        <a:srgbClr val="007194"/>
      </a:dk2>
      <a:lt2>
        <a:srgbClr val="8FC8FC"/>
      </a:lt2>
      <a:accent1>
        <a:srgbClr val="007194"/>
      </a:accent1>
      <a:accent2>
        <a:srgbClr val="8FC8FC"/>
      </a:accent2>
      <a:accent3>
        <a:srgbClr val="30A1A5"/>
      </a:accent3>
      <a:accent4>
        <a:srgbClr val="30302F"/>
      </a:accent4>
      <a:accent5>
        <a:srgbClr val="810048"/>
      </a:accent5>
      <a:accent6>
        <a:srgbClr val="CA0045"/>
      </a:accent6>
      <a:hlink>
        <a:srgbClr val="CA0045"/>
      </a:hlink>
      <a:folHlink>
        <a:srgbClr val="81004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Theme.thmx</Template>
  <TotalTime>1243</TotalTime>
  <Words>2697</Words>
  <Application>Microsoft Office PowerPoint</Application>
  <PresentationFormat>On-screen Show (4:3)</PresentationFormat>
  <Paragraphs>261</Paragraphs>
  <Slides>38</Slides>
  <Notes>10</Notes>
  <HiddenSlides>0</HiddenSlides>
  <MMClips>0</MMClips>
  <ScaleCrop>false</ScaleCrop>
  <HeadingPairs>
    <vt:vector size="8" baseType="variant">
      <vt:variant>
        <vt:lpstr>Fonts Used</vt:lpstr>
      </vt:variant>
      <vt:variant>
        <vt:i4>6</vt:i4>
      </vt:variant>
      <vt:variant>
        <vt:lpstr>Theme</vt:lpstr>
      </vt:variant>
      <vt:variant>
        <vt:i4>5</vt:i4>
      </vt:variant>
      <vt:variant>
        <vt:lpstr>Embedded OLE Servers</vt:lpstr>
      </vt:variant>
      <vt:variant>
        <vt:i4>1</vt:i4>
      </vt:variant>
      <vt:variant>
        <vt:lpstr>Slide Titles</vt:lpstr>
      </vt:variant>
      <vt:variant>
        <vt:i4>38</vt:i4>
      </vt:variant>
    </vt:vector>
  </HeadingPairs>
  <TitlesOfParts>
    <vt:vector size="50" baseType="lpstr">
      <vt:lpstr>ＭＳ Ｐゴシック</vt:lpstr>
      <vt:lpstr>Arial</vt:lpstr>
      <vt:lpstr>Arial Narrow</vt:lpstr>
      <vt:lpstr>Calibri</vt:lpstr>
      <vt:lpstr>Didot</vt:lpstr>
      <vt:lpstr>굴림</vt:lpstr>
      <vt:lpstr>Default Theme</vt:lpstr>
      <vt:lpstr>Bjerknes_PPT</vt:lpstr>
      <vt:lpstr>1_Bjerknes_PPT</vt:lpstr>
      <vt:lpstr>2_Bjerknes_PPT</vt:lpstr>
      <vt:lpstr>3_Bjerknes_PPT</vt:lpstr>
      <vt:lpstr>think-cell Slide</vt:lpstr>
      <vt:lpstr>PowerPoint Presentation</vt:lpstr>
      <vt:lpstr>Structure</vt:lpstr>
      <vt:lpstr>PowerPoint Presentation</vt:lpstr>
      <vt:lpstr>PowerPoint Presentation</vt:lpstr>
      <vt:lpstr>PowerPoint Presentation</vt:lpstr>
      <vt:lpstr>PowerPoint Presentation</vt:lpstr>
      <vt:lpstr>PowerPoint Presentation</vt:lpstr>
      <vt:lpstr>PowerPoint Presentation</vt:lpstr>
      <vt:lpstr>Norway (+30 OECD lands) signed the  Declaration on Access to Research Data from Public Funding, January 2004 </vt:lpstr>
      <vt:lpstr>OECD Principles and Guidelines for Access to Research Data from Public Funding (2007)</vt:lpstr>
      <vt:lpstr>OECD Principles and Guidelines for Access to Research Data from Public Funding (2007)</vt:lpstr>
      <vt:lpstr>PowerPoint Presentation</vt:lpstr>
      <vt:lpstr>Forskningsrådet: Åpen tilgang til forskningsdata (2014):   Forskningsrådets policy for åpen tilgang til offentlig finansierte forskningsdata skal bidra til at forskningsdata er tilgjengelige for relevante brukere, på like betingelser, til lavest mulig kostnad. Retningslinjene i policyen gjelder alle data i prosjekter som er finansiert av Forskningsrådet – med noen unntak.  </vt:lpstr>
      <vt:lpstr>PowerPoint Presentation</vt:lpstr>
      <vt:lpstr>Guidelines on the Implementation of Open Access to Scientific Publications and Research Data in Projects supported by the European Research Council under Horizon 2020</vt:lpstr>
      <vt:lpstr>Open Research Data Pilot</vt:lpstr>
      <vt:lpstr>Extended Pilot On Open Access To Research Data</vt:lpstr>
      <vt:lpstr>Open access</vt:lpstr>
      <vt:lpstr>Two main roads to open access:</vt:lpstr>
      <vt:lpstr>Research data</vt:lpstr>
      <vt:lpstr>Open access for publications and research data</vt:lpstr>
      <vt:lpstr>PowerPoint Presentation</vt:lpstr>
      <vt:lpstr>PowerPoint Presentation</vt:lpstr>
      <vt:lpstr>Data management plan</vt:lpstr>
      <vt:lpstr>PowerPoint Presentation</vt:lpstr>
      <vt:lpstr>Who has the responsibility for the quality and content of the DMP?</vt:lpstr>
      <vt:lpstr>Opting out – partially or entirely</vt:lpstr>
      <vt:lpstr>Proposal Submission &amp; Evaluation</vt:lpstr>
      <vt:lpstr>Obligations of the beneficiary: Managing our research data according to FAIR principle</vt:lpstr>
      <vt:lpstr>PowerPoint Presentation</vt:lpstr>
      <vt:lpstr>PowerPoint Presentation</vt:lpstr>
      <vt:lpstr>Why open access to publications and data?</vt:lpstr>
      <vt:lpstr>Open Science cloud</vt:lpstr>
      <vt:lpstr>Societal obligations – data sharing to secure the future</vt:lpstr>
      <vt:lpstr>FAIR: Integrating Data and Information Across Observing Systems -&gt; Fitness of Use /Fit for Purpose</vt:lpstr>
      <vt:lpstr>Exercise:</vt:lpstr>
      <vt:lpstr>Take home messages</vt:lpstr>
      <vt:lpstr>PowerPoint Presentation</vt:lpstr>
    </vt:vector>
  </TitlesOfParts>
  <Company>UiB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Benjamin Pfeil</dc:creator>
  <cp:lastModifiedBy>Trine Steensæth</cp:lastModifiedBy>
  <cp:revision>42</cp:revision>
  <dcterms:created xsi:type="dcterms:W3CDTF">2019-01-30T14:46:38Z</dcterms:created>
  <dcterms:modified xsi:type="dcterms:W3CDTF">2019-02-27T09:34:51Z</dcterms:modified>
</cp:coreProperties>
</file>