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82" r:id="rId3"/>
    <p:sldId id="28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72" r:id="rId13"/>
    <p:sldId id="257" r:id="rId14"/>
    <p:sldId id="261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73"/>
            <p14:sldId id="282"/>
            <p14:sldId id="28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72"/>
            <p14:sldId id="257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968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3" autoAdjust="0"/>
    <p:restoredTop sz="94660"/>
  </p:normalViewPr>
  <p:slideViewPr>
    <p:cSldViewPr>
      <p:cViewPr>
        <p:scale>
          <a:sx n="120" d="100"/>
          <a:sy n="120" d="100"/>
        </p:scale>
        <p:origin x="-688" y="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31/10/16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31/10/16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6912768" cy="2550145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ts val="5400"/>
              </a:lnSpc>
              <a:defRPr sz="43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196680"/>
            <a:ext cx="6912768" cy="1032520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pic>
        <p:nvPicPr>
          <p:cNvPr id="9" name="Bilde 8" descr="logowhite_trans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74" y="5589240"/>
            <a:ext cx="4269594" cy="7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 med bunn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472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883965"/>
            <a:ext cx="4813374" cy="3888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1883965"/>
            <a:ext cx="2360241" cy="3888000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4653136"/>
            <a:ext cx="7365504" cy="566738"/>
          </a:xfrm>
        </p:spPr>
        <p:txBody>
          <a:bodyPr anchor="b">
            <a:normAutofit/>
          </a:bodyPr>
          <a:lstStyle>
            <a:lvl1pPr algn="l">
              <a:lnSpc>
                <a:spcPts val="3600"/>
              </a:lnSpc>
              <a:defRPr sz="3000" b="1" i="0">
                <a:solidFill>
                  <a:srgbClr val="8FA968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908720"/>
            <a:ext cx="7380000" cy="3680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bildet til plassholderen eller klikk ikonet for å legge 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5301208"/>
            <a:ext cx="73800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31/10/16</a:t>
            </a:fld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320"/>
              </a:lnSpc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22920" y="1883965"/>
            <a:ext cx="7365504" cy="3888000"/>
          </a:xfrm>
        </p:spPr>
        <p:txBody>
          <a:bodyPr vert="eaVert"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2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_nøytr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838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, hvit med grå ram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320"/>
              </a:lnSpc>
              <a:defRPr sz="3600" b="1" i="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39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119882"/>
            <a:ext cx="6584776" cy="3533254"/>
          </a:xfrm>
        </p:spPr>
        <p:txBody>
          <a:bodyPr anchor="t" anchorCtr="0">
            <a:normAutofit/>
          </a:bodyPr>
          <a:lstStyle>
            <a:lvl1pPr>
              <a:lnSpc>
                <a:spcPts val="6000"/>
              </a:lnSpc>
              <a:defRPr sz="5000" b="1" i="0" u="none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30012" y="4797152"/>
            <a:ext cx="5083976" cy="2931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600" cap="all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1883965"/>
            <a:ext cx="3492000" cy="3888432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96424" y="1844824"/>
            <a:ext cx="3492000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896424" y="2525764"/>
            <a:ext cx="3492000" cy="3135484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5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6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31/10/16</a:t>
            </a:fld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975866"/>
            <a:ext cx="7365504" cy="652934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81328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baseline="0">
                <a:solidFill>
                  <a:schemeClr val="bg1">
                    <a:lumMod val="65000"/>
                  </a:schemeClr>
                </a:solidFill>
                <a:latin typeface="Adobe Garamond Pro" pitchFamily="18" charset="0"/>
              </a:defRPr>
            </a:lvl1pPr>
          </a:lstStyle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81328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fld id="{37795928-792A-8644-A7CB-9CB5B84A69E9}" type="datetime1">
              <a:rPr lang="x-none" smtClean="0"/>
              <a:t>31/10/16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81328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Adobe Garamond Pro"/>
              </a:defRPr>
            </a:lvl1pPr>
          </a:lstStyle>
          <a:p>
            <a:r>
              <a:rPr lang="nb-NO" dirty="0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022920" y="1883965"/>
            <a:ext cx="7365504" cy="3888000"/>
          </a:xfrm>
        </p:spPr>
        <p:txBody>
          <a:bodyPr/>
          <a:lstStyle>
            <a:lvl1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2pPr>
            <a:lvl3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3pPr>
            <a:lvl4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4pPr>
            <a:lvl5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</a:defRPr>
            </a:lvl5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208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1015007"/>
            <a:ext cx="7365504" cy="65293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883965"/>
            <a:ext cx="7365504" cy="388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6300000"/>
            <a:ext cx="93610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6300000"/>
            <a:ext cx="709342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240552" y="6300000"/>
            <a:ext cx="4435904" cy="21602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 smtClean="0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55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56" r:id="rId12"/>
    <p:sldLayoutId id="2147483657" r:id="rId13"/>
    <p:sldLayoutId id="2147483658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marL="0" algn="l" defTabSz="914400" rtl="0" eaLnBrk="1" latinLnBrk="0" hangingPunct="1">
        <a:lnSpc>
          <a:spcPts val="4320"/>
        </a:lnSpc>
        <a:spcBef>
          <a:spcPct val="0"/>
        </a:spcBef>
        <a:buNone/>
        <a:defRPr sz="3600" b="1" i="0" u="none" kern="1200" cap="none" spc="0" normalizeH="0" baseline="0">
          <a:solidFill>
            <a:srgbClr val="8FA9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Constructive</a:t>
            </a:r>
            <a:r>
              <a:rPr lang="nb-NO" dirty="0" smtClean="0"/>
              <a:t> </a:t>
            </a:r>
            <a:r>
              <a:rPr lang="nb-NO" dirty="0" err="1" smtClean="0"/>
              <a:t>alignment</a:t>
            </a:r>
            <a:r>
              <a:rPr lang="nb-NO" dirty="0" smtClean="0"/>
              <a:t> og nye programbeskrivelser som et verktøy for forbedret studiekvalitet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159738"/>
            <a:ext cx="6400800" cy="1752600"/>
          </a:xfrm>
        </p:spPr>
        <p:txBody>
          <a:bodyPr/>
          <a:lstStyle/>
          <a:p>
            <a:r>
              <a:rPr lang="nb-NO" dirty="0" err="1" smtClean="0"/>
              <a:t>Yael</a:t>
            </a:r>
            <a:r>
              <a:rPr lang="nb-NO" dirty="0" smtClean="0"/>
              <a:t> Harlap</a:t>
            </a:r>
          </a:p>
          <a:p>
            <a:r>
              <a:rPr lang="nb-NO" dirty="0" smtClean="0"/>
              <a:t>Universitetspedagogikk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72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Coherence</a:t>
            </a:r>
            <a:r>
              <a:rPr lang="nb-NO" dirty="0" smtClean="0"/>
              <a:t> questions</a:t>
            </a:r>
            <a:br>
              <a:rPr lang="nb-NO" dirty="0" smtClean="0"/>
            </a:br>
            <a:r>
              <a:rPr lang="nb-NO" dirty="0" smtClean="0"/>
              <a:t>for curriculum </a:t>
            </a:r>
            <a:r>
              <a:rPr lang="nb-NO" dirty="0" err="1" smtClean="0"/>
              <a:t>mapping</a:t>
            </a:r>
            <a:r>
              <a:rPr lang="nb-NO" dirty="0" smtClean="0"/>
              <a:t> #1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contribute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program LOs?</a:t>
            </a:r>
          </a:p>
          <a:p>
            <a:r>
              <a:rPr lang="nb-NO" dirty="0" smtClean="0"/>
              <a:t>Do </a:t>
            </a:r>
            <a:r>
              <a:rPr lang="nb-NO" dirty="0" err="1" smtClean="0"/>
              <a:t>we</a:t>
            </a:r>
            <a:r>
              <a:rPr lang="nb-NO" dirty="0" smtClean="0"/>
              <a:t> offer students </a:t>
            </a:r>
            <a:r>
              <a:rPr lang="nb-NO" dirty="0" err="1" smtClean="0"/>
              <a:t>enough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r>
              <a:rPr lang="nb-NO" dirty="0" smtClean="0"/>
              <a:t> </a:t>
            </a:r>
            <a:r>
              <a:rPr lang="nb-NO" dirty="0" err="1" smtClean="0"/>
              <a:t>opportunities</a:t>
            </a:r>
            <a:r>
              <a:rPr lang="nb-NO" dirty="0" smtClean="0"/>
              <a:t> for </a:t>
            </a:r>
            <a:r>
              <a:rPr lang="nb-NO" dirty="0" err="1" smtClean="0"/>
              <a:t>each</a:t>
            </a:r>
            <a:r>
              <a:rPr lang="nb-NO" dirty="0" smtClean="0"/>
              <a:t> program LO?</a:t>
            </a:r>
          </a:p>
          <a:p>
            <a:r>
              <a:rPr lang="nb-NO" dirty="0" err="1" smtClean="0"/>
              <a:t>Does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course</a:t>
            </a:r>
            <a:r>
              <a:rPr lang="nb-NO" dirty="0" smtClean="0"/>
              <a:t> </a:t>
            </a:r>
            <a:r>
              <a:rPr lang="nb-NO" dirty="0" err="1" smtClean="0"/>
              <a:t>try</a:t>
            </a:r>
            <a:r>
              <a:rPr lang="nb-NO" dirty="0" smtClean="0"/>
              <a:t> to do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much</a:t>
            </a:r>
            <a:r>
              <a:rPr lang="nb-NO" dirty="0" smtClean="0"/>
              <a:t>?</a:t>
            </a:r>
          </a:p>
          <a:p>
            <a:r>
              <a:rPr lang="nb-NO" dirty="0" smtClean="0"/>
              <a:t>For programs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elective</a:t>
            </a:r>
            <a:r>
              <a:rPr lang="nb-NO" dirty="0" smtClean="0"/>
              <a:t> </a:t>
            </a:r>
            <a:r>
              <a:rPr lang="nb-NO" dirty="0" err="1" smtClean="0"/>
              <a:t>courses</a:t>
            </a:r>
            <a:r>
              <a:rPr lang="nb-NO" dirty="0" smtClean="0"/>
              <a:t>: is it </a:t>
            </a:r>
            <a:r>
              <a:rPr lang="nb-NO" dirty="0" err="1" smtClean="0"/>
              <a:t>possible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students </a:t>
            </a:r>
            <a:r>
              <a:rPr lang="nb-NO" dirty="0" err="1" smtClean="0"/>
              <a:t>won’t</a:t>
            </a:r>
            <a:r>
              <a:rPr lang="nb-NO" dirty="0" smtClean="0"/>
              <a:t> be </a:t>
            </a:r>
            <a:r>
              <a:rPr lang="nb-NO" dirty="0" err="1" smtClean="0"/>
              <a:t>exposed</a:t>
            </a:r>
            <a:r>
              <a:rPr lang="nb-NO" dirty="0" smtClean="0"/>
              <a:t> </a:t>
            </a:r>
            <a:r>
              <a:rPr lang="nb-NO" dirty="0" err="1" smtClean="0"/>
              <a:t>sufficiently</a:t>
            </a:r>
            <a:r>
              <a:rPr lang="nb-NO" dirty="0" smtClean="0"/>
              <a:t> to an </a:t>
            </a:r>
            <a:r>
              <a:rPr lang="nb-NO" dirty="0" err="1" smtClean="0"/>
              <a:t>outcome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" y="595031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Source: </a:t>
            </a:r>
            <a:r>
              <a:rPr lang="nb-NO" sz="1400" dirty="0"/>
              <a:t>http://</a:t>
            </a:r>
            <a:r>
              <a:rPr lang="nb-NO" sz="1400" dirty="0" err="1"/>
              <a:t>manoa.hawaii.edu</a:t>
            </a:r>
            <a:r>
              <a:rPr lang="nb-NO" sz="1400" dirty="0"/>
              <a:t>/</a:t>
            </a:r>
            <a:r>
              <a:rPr lang="nb-NO" sz="1400" dirty="0" err="1"/>
              <a:t>assessment</a:t>
            </a:r>
            <a:r>
              <a:rPr lang="nb-NO" sz="1400" dirty="0"/>
              <a:t>/workshops/</a:t>
            </a:r>
            <a:r>
              <a:rPr lang="nb-NO" sz="1400" dirty="0" err="1"/>
              <a:t>pdf</a:t>
            </a:r>
            <a:r>
              <a:rPr lang="nb-NO" sz="1400" dirty="0"/>
              <a:t>/facilitating_decisionmaking_handouts_2013-10.pdf</a:t>
            </a:r>
            <a:r>
              <a:rPr lang="en-GB" sz="1400" dirty="0" smtClean="0">
                <a:effectLst/>
              </a:rPr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9819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Coherence</a:t>
            </a:r>
            <a:r>
              <a:rPr lang="nb-NO" dirty="0" smtClean="0"/>
              <a:t> questions</a:t>
            </a:r>
            <a:br>
              <a:rPr lang="nb-NO" dirty="0" smtClean="0"/>
            </a:br>
            <a:r>
              <a:rPr lang="nb-NO" dirty="0" smtClean="0"/>
              <a:t>for curriculum </a:t>
            </a:r>
            <a:r>
              <a:rPr lang="nb-NO" dirty="0" err="1" smtClean="0"/>
              <a:t>mapping</a:t>
            </a:r>
            <a:r>
              <a:rPr lang="nb-NO" dirty="0" smtClean="0"/>
              <a:t> #2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Nivå 6 (bachelor): </a:t>
            </a:r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courses</a:t>
            </a:r>
            <a:r>
              <a:rPr lang="nb-NO" dirty="0" smtClean="0"/>
              <a:t>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assessments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align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program </a:t>
            </a:r>
            <a:r>
              <a:rPr lang="nb-NO" dirty="0" err="1" smtClean="0"/>
              <a:t>outcomes</a:t>
            </a:r>
            <a:r>
              <a:rPr lang="nb-NO" dirty="0" smtClean="0"/>
              <a:t>? </a:t>
            </a:r>
          </a:p>
          <a:p>
            <a:r>
              <a:rPr lang="nb-NO" dirty="0" smtClean="0"/>
              <a:t>Nivå 7 (master): </a:t>
            </a:r>
            <a:r>
              <a:rPr lang="nb-NO" dirty="0" err="1" smtClean="0"/>
              <a:t>Where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curriculum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assess</a:t>
            </a:r>
            <a:r>
              <a:rPr lang="nb-NO" dirty="0" smtClean="0"/>
              <a:t> for </a:t>
            </a:r>
            <a:r>
              <a:rPr lang="nb-NO" dirty="0" err="1" smtClean="0"/>
              <a:t>mastery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outcomes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" y="595031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Source: </a:t>
            </a:r>
            <a:r>
              <a:rPr lang="nb-NO" sz="1400" dirty="0"/>
              <a:t>http://</a:t>
            </a:r>
            <a:r>
              <a:rPr lang="nb-NO" sz="1400" dirty="0" err="1"/>
              <a:t>manoa.hawaii.edu</a:t>
            </a:r>
            <a:r>
              <a:rPr lang="nb-NO" sz="1400" dirty="0"/>
              <a:t>/</a:t>
            </a:r>
            <a:r>
              <a:rPr lang="nb-NO" sz="1400" dirty="0" err="1"/>
              <a:t>assessment</a:t>
            </a:r>
            <a:r>
              <a:rPr lang="nb-NO" sz="1400" dirty="0"/>
              <a:t>/workshops/</a:t>
            </a:r>
            <a:r>
              <a:rPr lang="nb-NO" sz="1400" dirty="0" err="1"/>
              <a:t>pdf</a:t>
            </a:r>
            <a:r>
              <a:rPr lang="nb-NO" sz="1400" dirty="0"/>
              <a:t>/facilitating_decisionmaking_handouts_2013-10.pdf</a:t>
            </a:r>
            <a:r>
              <a:rPr lang="en-GB" sz="1400" dirty="0" smtClean="0">
                <a:effectLst/>
              </a:rPr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91194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31/10/16</a:t>
            </a:fld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</a:t>
            </a:r>
            <a:fld id="{06C54713-27B5-4268-B680-29C9FB350413}" type="slidenum">
              <a:rPr lang="nb-N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ilde 1" descr="tips for managing curmudgeon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6682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51520" y="6093296"/>
            <a:ext cx="5772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Source: http://</a:t>
            </a:r>
            <a:r>
              <a:rPr lang="nb-NO" sz="1200" dirty="0" err="1"/>
              <a:t>www.chronicle.com</a:t>
            </a:r>
            <a:r>
              <a:rPr lang="nb-NO" sz="1200" dirty="0"/>
              <a:t>/</a:t>
            </a:r>
            <a:r>
              <a:rPr lang="nb-NO" sz="1200" dirty="0" err="1"/>
              <a:t>article</a:t>
            </a:r>
            <a:r>
              <a:rPr lang="nb-NO" sz="1200" dirty="0"/>
              <a:t>/Tips-for-</a:t>
            </a:r>
            <a:r>
              <a:rPr lang="nb-NO" sz="1200" dirty="0" err="1"/>
              <a:t>Managing</a:t>
            </a:r>
            <a:r>
              <a:rPr lang="nb-NO" sz="1200" dirty="0"/>
              <a:t>-</a:t>
            </a:r>
            <a:r>
              <a:rPr lang="nb-NO" sz="1200" dirty="0" err="1"/>
              <a:t>Curmudgeons</a:t>
            </a:r>
            <a:r>
              <a:rPr lang="nb-NO" sz="1200" dirty="0"/>
              <a:t>/238163 </a:t>
            </a:r>
          </a:p>
        </p:txBody>
      </p:sp>
    </p:spTree>
    <p:extLst>
      <p:ext uri="{BB962C8B-B14F-4D97-AF65-F5344CB8AC3E}">
        <p14:creationId xmlns:p14="http://schemas.microsoft.com/office/powerpoint/2010/main" val="293697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04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Universitetet i Bergen</a:t>
            </a:r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ilde 4" descr="Miljofyrtarn_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91" y="5949280"/>
            <a:ext cx="68080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constructive</a:t>
            </a:r>
            <a:r>
              <a:rPr lang="nb-NO" dirty="0" smtClean="0"/>
              <a:t> </a:t>
            </a:r>
            <a:r>
              <a:rPr lang="nb-NO" dirty="0" err="1" smtClean="0"/>
              <a:t>alignment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8" name="Content Placeholder 4" descr="Fink's model of integrated course design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805" r="-551" b="-9718"/>
          <a:stretch/>
        </p:blipFill>
        <p:spPr>
          <a:xfrm>
            <a:off x="971600" y="1772816"/>
            <a:ext cx="7665028" cy="5431802"/>
          </a:xfrm>
        </p:spPr>
      </p:pic>
    </p:spTree>
    <p:extLst>
      <p:ext uri="{BB962C8B-B14F-4D97-AF65-F5344CB8AC3E}">
        <p14:creationId xmlns:p14="http://schemas.microsoft.com/office/powerpoint/2010/main" val="45182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Learning </a:t>
            </a:r>
            <a:r>
              <a:rPr lang="nb-NO" dirty="0" err="1" smtClean="0"/>
              <a:t>outcomes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Specific </a:t>
            </a:r>
            <a:r>
              <a:rPr lang="en-US" sz="2800" b="1" dirty="0"/>
              <a:t>statements of what a student is able to do in order to demonstrate significant and thorough understanding and knowledge of the course material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7795928-792A-8644-A7CB-9CB5B84A69E9}" type="datetime1">
              <a:rPr lang="x-none" smtClean="0"/>
              <a:pPr/>
              <a:t>31/10/16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smtClean="0"/>
              <a:t>Side </a:t>
            </a:r>
            <a:fld id="{06C54713-27B5-4268-B680-29C9FB350413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1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 rot="16200000">
            <a:off x="402652" y="526172"/>
            <a:ext cx="6094757" cy="5554651"/>
          </a:xfrm>
          <a:prstGeom prst="ellipse">
            <a:avLst/>
          </a:prstGeom>
          <a:gradFill flip="none" rotWithShape="1">
            <a:gsLst>
              <a:gs pos="4200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Ellipse 5"/>
          <p:cNvSpPr/>
          <p:nvPr/>
        </p:nvSpPr>
        <p:spPr>
          <a:xfrm rot="16200000">
            <a:off x="1142410" y="1644301"/>
            <a:ext cx="4625712" cy="4787435"/>
          </a:xfrm>
          <a:prstGeom prst="ellipse">
            <a:avLst/>
          </a:prstGeom>
          <a:gradFill flip="none" rotWithShape="1">
            <a:gsLst>
              <a:gs pos="4200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 rot="16200000">
            <a:off x="1818985" y="2843909"/>
            <a:ext cx="3337920" cy="3980805"/>
          </a:xfrm>
          <a:prstGeom prst="ellipse">
            <a:avLst/>
          </a:prstGeom>
          <a:gradFill flip="none" rotWithShape="1">
            <a:gsLst>
              <a:gs pos="4200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799099" y="867113"/>
            <a:ext cx="32418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/>
              <a:t>Undergraduate</a:t>
            </a:r>
            <a:r>
              <a:rPr lang="nb-NO" sz="1600" dirty="0" smtClean="0"/>
              <a:t> and </a:t>
            </a:r>
            <a:r>
              <a:rPr lang="nb-NO" sz="1600" dirty="0" err="1" smtClean="0"/>
              <a:t>graduate</a:t>
            </a:r>
            <a:r>
              <a:rPr lang="nb-NO" sz="1600" dirty="0" smtClean="0"/>
              <a:t> </a:t>
            </a:r>
            <a:r>
              <a:rPr lang="nb-NO" sz="1600" dirty="0" err="1" smtClean="0"/>
              <a:t>degree</a:t>
            </a:r>
            <a:r>
              <a:rPr lang="nb-NO" sz="1600" dirty="0" smtClean="0"/>
              <a:t> </a:t>
            </a:r>
            <a:r>
              <a:rPr lang="nb-NO" sz="1600" dirty="0" err="1" smtClean="0"/>
              <a:t>level</a:t>
            </a:r>
            <a:r>
              <a:rPr lang="nb-NO" sz="1600" dirty="0" smtClean="0"/>
              <a:t> </a:t>
            </a:r>
            <a:r>
              <a:rPr lang="nb-NO" sz="1600" dirty="0" err="1" smtClean="0"/>
              <a:t>expectations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014797" y="2101793"/>
            <a:ext cx="29562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 err="1"/>
              <a:t>Essential</a:t>
            </a:r>
            <a:r>
              <a:rPr lang="nb-NO" sz="1600" dirty="0"/>
              <a:t>, </a:t>
            </a:r>
            <a:r>
              <a:rPr lang="nb-NO" sz="1600" dirty="0" err="1"/>
              <a:t>enduring</a:t>
            </a:r>
            <a:r>
              <a:rPr lang="nb-NO" sz="1600" dirty="0"/>
              <a:t> and </a:t>
            </a:r>
            <a:endParaRPr lang="nb-NO" sz="1600" dirty="0" smtClean="0"/>
          </a:p>
          <a:p>
            <a:pPr algn="ctr"/>
            <a:r>
              <a:rPr lang="nb-NO" sz="1600" dirty="0" err="1"/>
              <a:t>i</a:t>
            </a:r>
            <a:r>
              <a:rPr lang="nb-NO" sz="1600" dirty="0" err="1" smtClean="0"/>
              <a:t>ntegrated</a:t>
            </a:r>
            <a:r>
              <a:rPr lang="nb-NO" sz="1600" dirty="0" smtClean="0"/>
              <a:t> </a:t>
            </a:r>
            <a:r>
              <a:rPr lang="nb-NO" sz="1600" dirty="0" err="1" smtClean="0"/>
              <a:t>disciplinary</a:t>
            </a:r>
            <a:r>
              <a:rPr lang="nb-NO" sz="1600" dirty="0" smtClean="0"/>
              <a:t> </a:t>
            </a:r>
            <a:r>
              <a:rPr lang="nb-NO" sz="1600" dirty="0" err="1"/>
              <a:t>learning</a:t>
            </a:r>
            <a:r>
              <a:rPr lang="nb-NO" sz="1600" dirty="0"/>
              <a:t> </a:t>
            </a:r>
            <a:endParaRPr lang="nb-NO" sz="1600" dirty="0" smtClean="0"/>
          </a:p>
          <a:p>
            <a:pPr algn="ctr"/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academic</a:t>
            </a:r>
            <a:r>
              <a:rPr lang="nb-NO" sz="1600" dirty="0" smtClean="0"/>
              <a:t> </a:t>
            </a:r>
            <a:r>
              <a:rPr lang="nb-NO" sz="1600" dirty="0"/>
              <a:t>program </a:t>
            </a:r>
            <a:endParaRPr lang="nb-NO" sz="1600" dirty="0" smtClean="0"/>
          </a:p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149231" y="4278924"/>
            <a:ext cx="2693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Course-</a:t>
            </a:r>
            <a:r>
              <a:rPr lang="nb-NO" sz="1600" dirty="0" err="1"/>
              <a:t>specific</a:t>
            </a:r>
            <a:r>
              <a:rPr lang="nb-NO" sz="1600" dirty="0"/>
              <a:t> </a:t>
            </a:r>
            <a:r>
              <a:rPr lang="nb-NO" sz="1600" dirty="0" err="1"/>
              <a:t>knowledge</a:t>
            </a:r>
            <a:r>
              <a:rPr lang="nb-NO" sz="1600" dirty="0"/>
              <a:t>, </a:t>
            </a:r>
            <a:endParaRPr lang="nb-NO" sz="1600" dirty="0" smtClean="0"/>
          </a:p>
          <a:p>
            <a:r>
              <a:rPr lang="nb-NO" sz="1600" dirty="0"/>
              <a:t>s</a:t>
            </a:r>
            <a:r>
              <a:rPr lang="nb-NO" sz="1600" dirty="0" smtClean="0"/>
              <a:t>kills, </a:t>
            </a:r>
            <a:r>
              <a:rPr lang="nb-NO" sz="1600" dirty="0"/>
              <a:t>and </a:t>
            </a:r>
            <a:r>
              <a:rPr lang="nb-NO" sz="1600" dirty="0" err="1"/>
              <a:t>habits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/>
              <a:t>mind</a:t>
            </a:r>
            <a:r>
              <a:rPr lang="nb-NO" sz="1600" dirty="0"/>
              <a:t> </a:t>
            </a:r>
            <a:endParaRPr lang="nb-NO" sz="1600" dirty="0" smtClean="0"/>
          </a:p>
          <a:p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084168" y="692696"/>
            <a:ext cx="26774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EUROPEAN STANDARDS</a:t>
            </a:r>
          </a:p>
          <a:p>
            <a:r>
              <a:rPr lang="nb-NO" sz="1600" b="1" dirty="0" smtClean="0"/>
              <a:t> AND GUIDELINES</a:t>
            </a:r>
          </a:p>
          <a:p>
            <a:endParaRPr lang="nb-NO" sz="1600" b="1" dirty="0"/>
          </a:p>
          <a:p>
            <a:r>
              <a:rPr lang="nb-NO" sz="1600" b="1" dirty="0" smtClean="0"/>
              <a:t>NKR</a:t>
            </a:r>
          </a:p>
          <a:p>
            <a:endParaRPr lang="nb-NO" dirty="0"/>
          </a:p>
        </p:txBody>
      </p:sp>
      <p:sp>
        <p:nvSpPr>
          <p:cNvPr id="17" name="Friform 16"/>
          <p:cNvSpPr/>
          <p:nvPr/>
        </p:nvSpPr>
        <p:spPr>
          <a:xfrm>
            <a:off x="5868144" y="692696"/>
            <a:ext cx="371231" cy="1230923"/>
          </a:xfrm>
          <a:custGeom>
            <a:avLst/>
            <a:gdLst>
              <a:gd name="connsiteX0" fmla="*/ 371231 w 371231"/>
              <a:gd name="connsiteY0" fmla="*/ 0 h 1230923"/>
              <a:gd name="connsiteX1" fmla="*/ 156308 w 371231"/>
              <a:gd name="connsiteY1" fmla="*/ 78154 h 1230923"/>
              <a:gd name="connsiteX2" fmla="*/ 136769 w 371231"/>
              <a:gd name="connsiteY2" fmla="*/ 136770 h 1230923"/>
              <a:gd name="connsiteX3" fmla="*/ 58615 w 371231"/>
              <a:gd name="connsiteY3" fmla="*/ 586154 h 1230923"/>
              <a:gd name="connsiteX4" fmla="*/ 0 w 371231"/>
              <a:gd name="connsiteY4" fmla="*/ 605693 h 1230923"/>
              <a:gd name="connsiteX5" fmla="*/ 19538 w 371231"/>
              <a:gd name="connsiteY5" fmla="*/ 664308 h 1230923"/>
              <a:gd name="connsiteX6" fmla="*/ 78154 w 371231"/>
              <a:gd name="connsiteY6" fmla="*/ 703385 h 1230923"/>
              <a:gd name="connsiteX7" fmla="*/ 97692 w 371231"/>
              <a:gd name="connsiteY7" fmla="*/ 801077 h 1230923"/>
              <a:gd name="connsiteX8" fmla="*/ 117231 w 371231"/>
              <a:gd name="connsiteY8" fmla="*/ 1152770 h 1230923"/>
              <a:gd name="connsiteX9" fmla="*/ 136769 w 371231"/>
              <a:gd name="connsiteY9" fmla="*/ 1211385 h 1230923"/>
              <a:gd name="connsiteX10" fmla="*/ 175846 w 371231"/>
              <a:gd name="connsiteY10" fmla="*/ 1230923 h 12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1231" h="1230923">
                <a:moveTo>
                  <a:pt x="371231" y="0"/>
                </a:moveTo>
                <a:cubicBezTo>
                  <a:pt x="219772" y="16829"/>
                  <a:pt x="209095" y="-27421"/>
                  <a:pt x="156308" y="78154"/>
                </a:cubicBezTo>
                <a:cubicBezTo>
                  <a:pt x="147097" y="96575"/>
                  <a:pt x="143282" y="117231"/>
                  <a:pt x="136769" y="136770"/>
                </a:cubicBezTo>
                <a:cubicBezTo>
                  <a:pt x="124293" y="398773"/>
                  <a:pt x="229756" y="500583"/>
                  <a:pt x="58615" y="586154"/>
                </a:cubicBezTo>
                <a:cubicBezTo>
                  <a:pt x="40194" y="595365"/>
                  <a:pt x="19538" y="599180"/>
                  <a:pt x="0" y="605693"/>
                </a:cubicBezTo>
                <a:cubicBezTo>
                  <a:pt x="6513" y="625231"/>
                  <a:pt x="6672" y="648226"/>
                  <a:pt x="19538" y="664308"/>
                </a:cubicBezTo>
                <a:cubicBezTo>
                  <a:pt x="34207" y="682645"/>
                  <a:pt x="66503" y="682997"/>
                  <a:pt x="78154" y="703385"/>
                </a:cubicBezTo>
                <a:cubicBezTo>
                  <a:pt x="94630" y="732218"/>
                  <a:pt x="91179" y="768513"/>
                  <a:pt x="97692" y="801077"/>
                </a:cubicBezTo>
                <a:cubicBezTo>
                  <a:pt x="104205" y="918308"/>
                  <a:pt x="106099" y="1035887"/>
                  <a:pt x="117231" y="1152770"/>
                </a:cubicBezTo>
                <a:cubicBezTo>
                  <a:pt x="119184" y="1173272"/>
                  <a:pt x="124412" y="1194909"/>
                  <a:pt x="136769" y="1211385"/>
                </a:cubicBezTo>
                <a:cubicBezTo>
                  <a:pt x="145507" y="1223035"/>
                  <a:pt x="162820" y="1224410"/>
                  <a:pt x="175846" y="1230923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/>
          <p:cNvSpPr txBox="1"/>
          <p:nvPr/>
        </p:nvSpPr>
        <p:spPr>
          <a:xfrm>
            <a:off x="6227356" y="3220105"/>
            <a:ext cx="24987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PROGRAM LEVEL </a:t>
            </a:r>
          </a:p>
          <a:p>
            <a:r>
              <a:rPr lang="nb-NO" sz="1600" b="1" dirty="0" smtClean="0"/>
              <a:t>LEARNING OUTCOMES</a:t>
            </a:r>
          </a:p>
          <a:p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5843571" y="4630616"/>
            <a:ext cx="2498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 smtClean="0"/>
              <a:t>COURSE LEVEL </a:t>
            </a:r>
          </a:p>
          <a:p>
            <a:r>
              <a:rPr lang="nb-NO" sz="1600" b="1" dirty="0" smtClean="0"/>
              <a:t>LEARNING OUTCOMES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92893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olo_taxonom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0" y="377092"/>
            <a:ext cx="7963877" cy="59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0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ivå 6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9144000" cy="3168805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816353" y="1472168"/>
            <a:ext cx="713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KUNNSKAP                              FERDIGHETER                    GENERELL KOMPETANSE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734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nivå 7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3765725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816353" y="1113692"/>
            <a:ext cx="7134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KUNNSKAP                              FERDIGHETER                    GENERELL KOMPETANSE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2378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curric map examp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295400"/>
            <a:ext cx="8699500" cy="42545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371231" y="5765745"/>
            <a:ext cx="652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Source: http://</a:t>
            </a:r>
            <a:r>
              <a:rPr lang="nb-NO" dirty="0" err="1" smtClean="0"/>
              <a:t>manoa.hawaii.edu</a:t>
            </a:r>
            <a:r>
              <a:rPr lang="nb-NO" dirty="0" smtClean="0"/>
              <a:t>/</a:t>
            </a:r>
            <a:r>
              <a:rPr lang="nb-NO" dirty="0" err="1" smtClean="0"/>
              <a:t>assessment</a:t>
            </a:r>
            <a:r>
              <a:rPr lang="nb-NO" dirty="0" smtClean="0"/>
              <a:t>/</a:t>
            </a:r>
            <a:r>
              <a:rPr lang="nb-NO" dirty="0" err="1" smtClean="0"/>
              <a:t>howto</a:t>
            </a:r>
            <a:r>
              <a:rPr lang="nb-NO" dirty="0" smtClean="0"/>
              <a:t>/</a:t>
            </a:r>
            <a:r>
              <a:rPr lang="nb-NO" dirty="0" err="1" smtClean="0"/>
              <a:t>mapping.htm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693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curric map example w multiple pathway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0"/>
            <a:ext cx="797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97664"/>
      </p:ext>
    </p:extLst>
  </p:cSld>
  <p:clrMapOvr>
    <a:masterClrMapping/>
  </p:clrMapOvr>
</p:sld>
</file>

<file path=ppt/theme/theme1.xml><?xml version="1.0" encoding="utf-8"?>
<a:theme xmlns:a="http://schemas.openxmlformats.org/drawingml/2006/main" name="UiB_norsk_rød-gen">
  <a:themeElements>
    <a:clrScheme name="Egendefinert 2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UiB_norsk_rød-gen.potx</Template>
  <TotalTime>1094</TotalTime>
  <Words>275</Words>
  <Application>Microsoft Macintosh PowerPoint</Application>
  <PresentationFormat>Skjermfremvisning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UiB_norsk_rød-gen</vt:lpstr>
      <vt:lpstr>Constructive alignment og nye programbeskrivelser som et verktøy for forbedret studiekvalitet</vt:lpstr>
      <vt:lpstr>What is constructive alignment?</vt:lpstr>
      <vt:lpstr>Learning outcomes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Coherence questions for curriculum mapping #1</vt:lpstr>
      <vt:lpstr>Coherence questions for curriculum mapping #2</vt:lpstr>
      <vt:lpstr>PowerPoint-presentasjon</vt:lpstr>
      <vt:lpstr>PowerPoint-presentasjon</vt:lpstr>
      <vt:lpstr>PowerPoint-presentasjon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 Grønhaug</dc:creator>
  <cp:lastModifiedBy>Yael Harlap</cp:lastModifiedBy>
  <cp:revision>369</cp:revision>
  <dcterms:created xsi:type="dcterms:W3CDTF">2015-10-30T09:38:42Z</dcterms:created>
  <dcterms:modified xsi:type="dcterms:W3CDTF">2016-10-31T11:43:43Z</dcterms:modified>
</cp:coreProperties>
</file>