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72" r:id="rId3"/>
    <p:sldId id="277" r:id="rId4"/>
    <p:sldId id="278" r:id="rId5"/>
    <p:sldId id="284" r:id="rId6"/>
    <p:sldId id="276" r:id="rId7"/>
    <p:sldId id="281" r:id="rId8"/>
    <p:sldId id="285" r:id="rId9"/>
    <p:sldId id="280" r:id="rId10"/>
    <p:sldId id="282" r:id="rId11"/>
    <p:sldId id="283" r:id="rId12"/>
    <p:sldId id="273" r:id="rId13"/>
    <p:sldId id="257" r:id="rId14"/>
    <p:sldId id="261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63"/>
            <p14:sldId id="272"/>
            <p14:sldId id="277"/>
            <p14:sldId id="278"/>
            <p14:sldId id="284"/>
            <p14:sldId id="276"/>
            <p14:sldId id="281"/>
            <p14:sldId id="285"/>
            <p14:sldId id="280"/>
            <p14:sldId id="282"/>
            <p14:sldId id="283"/>
            <p14:sldId id="273"/>
            <p14:sldId id="25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FC7"/>
    <a:srgbClr val="E54F46"/>
    <a:srgbClr val="E44E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88" autoAdjust="0"/>
    <p:restoredTop sz="94675"/>
  </p:normalViewPr>
  <p:slideViewPr>
    <p:cSldViewPr>
      <p:cViewPr varScale="1">
        <p:scale>
          <a:sx n="129" d="100"/>
          <a:sy n="129" d="100"/>
        </p:scale>
        <p:origin x="72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4" y="5589240"/>
            <a:ext cx="4140000" cy="720000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36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2C8-A058-4180-B079-D2BB07202F64}" type="datetime1">
              <a:rPr lang="nb-NO" smtClean="0"/>
              <a:t>18.10.2017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D717-61D1-4C00-8AD2-B4D703E8008B}" type="datetime1">
              <a:rPr lang="nb-NO" smtClean="0"/>
              <a:t>18.10.2017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5FAFC7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8B09-1B14-435E-9783-3917B5F59E53}" type="datetime1">
              <a:rPr lang="nb-NO" smtClean="0"/>
              <a:t>18.10.2017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2706-DCB4-48CA-9428-9DBA9A870B4C}" type="datetime1">
              <a:rPr lang="nb-NO" smtClean="0"/>
              <a:t>18.10.2017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18.10.2017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61B0-CBE5-4EB6-A751-845023D866FA}" type="datetime1">
              <a:rPr lang="nb-NO" smtClean="0"/>
              <a:t>18.10.2017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34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A0F6-E0D7-40C5-92E9-D6F9F9998AED}" type="datetime1">
              <a:rPr lang="nb-NO" smtClean="0"/>
              <a:t>18.10.2017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1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CA80-810A-4186-92D7-C77E826E0291}" type="datetime1">
              <a:rPr lang="nb-NO" smtClean="0"/>
              <a:t>18.10.2017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F360A4-0454-4264-A88C-9CA1EAA6D112}" type="datetime1">
              <a:rPr lang="nb-NO" smtClean="0"/>
              <a:t>18.10.2017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8AA6-6526-456F-83D5-91DE0F0D1DBA}" type="datetime1">
              <a:rPr lang="nb-NO" smtClean="0"/>
              <a:t>18.10.2017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5ECE85C-32AD-4BD1-B389-AB814A6D953F}" type="datetime1">
              <a:rPr lang="nb-NO" smtClean="0"/>
              <a:t>18.10.2017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36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55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56" r:id="rId12"/>
    <p:sldLayoutId id="2147483657" r:id="rId13"/>
    <p:sldLayoutId id="2147483658" r:id="rId14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5FAF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Min Tid</a:t>
            </a:r>
            <a:r>
              <a:rPr lang="nb-NO" dirty="0"/>
              <a:t/>
            </a:r>
            <a:br>
              <a:rPr lang="nb-NO" dirty="0"/>
            </a:br>
            <a:r>
              <a:rPr lang="nb-NO" dirty="0" err="1" smtClean="0"/>
              <a:t>Tekn</a:t>
            </a:r>
            <a:r>
              <a:rPr lang="nb-NO" dirty="0" smtClean="0"/>
              <a:t>/</a:t>
            </a:r>
            <a:r>
              <a:rPr lang="nb-NO" dirty="0" err="1" smtClean="0"/>
              <a:t>adm</a:t>
            </a:r>
            <a:r>
              <a:rPr lang="nb-NO" dirty="0" smtClean="0"/>
              <a:t> ansatte</a:t>
            </a:r>
            <a:endParaRPr lang="nb-NO" dirty="0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cxnSp>
        <p:nvCxnSpPr>
          <p:cNvPr id="6" name="Rett pil 5"/>
          <p:cNvCxnSpPr/>
          <p:nvPr/>
        </p:nvCxnSpPr>
        <p:spPr>
          <a:xfrm>
            <a:off x="4551995" y="-257224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265237" y="-738063"/>
            <a:ext cx="8568952" cy="4616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/>
              <a:t>Her kan du skrive enhet/tilhørighet. Sett blank hvis dette ikke er aktuelt. </a:t>
            </a:r>
            <a:br>
              <a:rPr lang="nb-NO" sz="1200" i="1" dirty="0"/>
            </a:br>
            <a:r>
              <a:rPr lang="nb-NO" sz="1200" i="1" dirty="0"/>
              <a:t>Innhold i dette feltet styres her: Meny -&gt; Sett inn (</a:t>
            </a:r>
            <a:r>
              <a:rPr lang="nb-NO" sz="1050" i="1" dirty="0"/>
              <a:t>Mac=Vis</a:t>
            </a:r>
            <a:r>
              <a:rPr lang="nb-NO" sz="1200" i="1" dirty="0"/>
              <a:t>) -&gt; Topptekst og bunntekst</a:t>
            </a:r>
          </a:p>
        </p:txBody>
      </p:sp>
      <p:sp>
        <p:nvSpPr>
          <p:cNvPr id="10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04000" y="486000"/>
            <a:ext cx="6336000" cy="54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b-NO" sz="1200" cap="all" spc="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2746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365504" cy="557903"/>
          </a:xfrm>
        </p:spPr>
        <p:txBody>
          <a:bodyPr/>
          <a:lstStyle/>
          <a:p>
            <a:r>
              <a:rPr lang="nb-NO" sz="3200" dirty="0" smtClean="0"/>
              <a:t>Regel – </a:t>
            </a:r>
            <a:r>
              <a:rPr lang="nb-NO" sz="2400" dirty="0" smtClean="0"/>
              <a:t>registrering av overtid og reisetid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3668" y="1052736"/>
            <a:ext cx="8208912" cy="54005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Du bruker Regel for å registrere reisetid eller kreve overtidsbetaling.</a:t>
            </a:r>
          </a:p>
          <a:p>
            <a:pPr marL="0" indent="0">
              <a:buNone/>
            </a:pPr>
            <a:r>
              <a:rPr lang="nb-NO" sz="2000" dirty="0" smtClean="0"/>
              <a:t>Regelverk for reiser og overtid er det samme som tidligere, men dette skal nå registreres i Min Tid.</a:t>
            </a:r>
          </a:p>
          <a:p>
            <a:pPr marL="0" indent="0">
              <a:buNone/>
            </a:pPr>
            <a:endParaRPr lang="nb-NO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86F1-7A94-41B8-8DAA-6CB8DD468127}" type="datetime1">
              <a:rPr lang="nb-NO" smtClean="0">
                <a:latin typeface="Times New Roman" panose="02020603050405020304" pitchFamily="18" charset="0"/>
              </a:rPr>
              <a:t>18.10.2017</a:t>
            </a:fld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</a:rPr>
              <a:pPr/>
              <a:t>10</a:t>
            </a:fld>
            <a:endParaRPr lang="nb-NO" dirty="0">
              <a:latin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1658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48872" cy="557903"/>
          </a:xfrm>
        </p:spPr>
        <p:txBody>
          <a:bodyPr/>
          <a:lstStyle/>
          <a:p>
            <a:r>
              <a:rPr lang="nb-NO" sz="3200" dirty="0" smtClean="0"/>
              <a:t>Fraværskode – </a:t>
            </a:r>
            <a:r>
              <a:rPr lang="nb-NO" sz="2400" dirty="0" smtClean="0"/>
              <a:t>avspasering og fravær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3668" y="1052736"/>
            <a:ext cx="8208912" cy="54005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Du bruker Fraværskode for å registrere avspasering og fravær som er under en dag</a:t>
            </a:r>
          </a:p>
          <a:p>
            <a:pPr marL="0" indent="0">
              <a:buNone/>
            </a:pPr>
            <a:r>
              <a:rPr lang="nb-NO" sz="2000" dirty="0" smtClean="0"/>
              <a:t>Egenmelding, sykemelding, permisjon og ferie registreres i HR-portalen som tidligere. Du skal da ikke registrere noe i Min Tid da fravær blir overført fra </a:t>
            </a:r>
            <a:r>
              <a:rPr lang="nb-NO" sz="2000" dirty="0" err="1" smtClean="0"/>
              <a:t>Paga</a:t>
            </a:r>
            <a:r>
              <a:rPr lang="nb-NO" sz="2000" dirty="0" smtClean="0"/>
              <a:t> til Min Tid</a:t>
            </a:r>
          </a:p>
          <a:p>
            <a:pPr marL="0" indent="0">
              <a:buNone/>
            </a:pPr>
            <a:endParaRPr lang="nb-NO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86F1-7A94-41B8-8DAA-6CB8DD468127}" type="datetime1">
              <a:rPr lang="nb-NO" smtClean="0">
                <a:latin typeface="Times New Roman" panose="02020603050405020304" pitchFamily="18" charset="0"/>
              </a:rPr>
              <a:t>18.10.2017</a:t>
            </a:fld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</a:rPr>
              <a:pPr/>
              <a:t>11</a:t>
            </a:fld>
            <a:endParaRPr lang="nb-NO" dirty="0">
              <a:latin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6840760" cy="29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5583" y="877270"/>
            <a:ext cx="7365504" cy="652934"/>
          </a:xfrm>
        </p:spPr>
        <p:txBody>
          <a:bodyPr/>
          <a:lstStyle/>
          <a:p>
            <a:r>
              <a:rPr lang="nb-NO" dirty="0" smtClean="0"/>
              <a:t>Fleksitid saldo (pluss/minus tid)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700808"/>
            <a:ext cx="7848872" cy="4320480"/>
          </a:xfrm>
        </p:spPr>
        <p:txBody>
          <a:bodyPr>
            <a:normAutofit/>
          </a:bodyPr>
          <a:lstStyle/>
          <a:p>
            <a:r>
              <a:rPr lang="nb-NO" dirty="0" smtClean="0"/>
              <a:t>Når dere starter å registrere fleksitid i Min Tid må vi få oppgitt inngående balanse på fleksitid-saldoen (pluss eller minustid) som du har den dagen dere starter å registrere i Min Tid</a:t>
            </a:r>
          </a:p>
          <a:p>
            <a:r>
              <a:rPr lang="nb-NO" dirty="0"/>
              <a:t>Fakultetet følger dette opp</a:t>
            </a:r>
          </a:p>
          <a:p>
            <a:endParaRPr lang="nb-NO" b="1" dirty="0" smtClean="0">
              <a:solidFill>
                <a:srgbClr val="0070C0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86F1-7A94-41B8-8DAA-6CB8DD468127}" type="datetime1">
              <a:rPr lang="nb-NO" smtClean="0">
                <a:latin typeface="Times New Roman" panose="02020603050405020304" pitchFamily="18" charset="0"/>
              </a:rPr>
              <a:t>18.10.2017</a:t>
            </a:fld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</a:rPr>
              <a:pPr/>
              <a:t>12</a:t>
            </a:fld>
            <a:endParaRPr lang="nb-NO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50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</a:endParaRPr>
          </a:p>
        </p:txBody>
      </p:sp>
      <p:pic>
        <p:nvPicPr>
          <p:cNvPr id="5" name="Bilde 4" descr="Miljofyrtarn_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91" y="5949280"/>
            <a:ext cx="68080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365504" cy="709759"/>
          </a:xfrm>
        </p:spPr>
        <p:txBody>
          <a:bodyPr/>
          <a:lstStyle/>
          <a:p>
            <a:r>
              <a:rPr lang="nb-NO" sz="3200" dirty="0" smtClean="0"/>
              <a:t>Min Tid 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484784"/>
            <a:ext cx="8208912" cy="4700169"/>
          </a:xfrm>
        </p:spPr>
        <p:txBody>
          <a:bodyPr>
            <a:noAutofit/>
          </a:bodyPr>
          <a:lstStyle/>
          <a:p>
            <a:r>
              <a:rPr lang="nb-NO" sz="2400" dirty="0" smtClean="0"/>
              <a:t>For </a:t>
            </a:r>
            <a:r>
              <a:rPr lang="nb-NO" sz="2400" dirty="0"/>
              <a:t>å forbedre timeregistrering tilbudet ved Universitetet i Bergen, har Universitetsledelsen besluttet at ansatte ved UiB skal ta i bruk Min Tid. Denne løsningen skal erstatte fleksitidskjemaet for alle ansatte med fleksibel </a:t>
            </a:r>
            <a:r>
              <a:rPr lang="nb-NO" sz="2400" dirty="0" smtClean="0"/>
              <a:t>arbeidstid</a:t>
            </a:r>
          </a:p>
          <a:p>
            <a:r>
              <a:rPr lang="nb-NO" sz="2400" dirty="0" smtClean="0"/>
              <a:t>Dette </a:t>
            </a:r>
            <a:r>
              <a:rPr lang="nb-NO" sz="2400" dirty="0"/>
              <a:t>er en digital løsning som skal være enkelt, tilgjengelig og oversiktlig å bruke for de ansatte ved UiB. </a:t>
            </a:r>
          </a:p>
          <a:p>
            <a:r>
              <a:rPr lang="nb-NO" sz="2400" dirty="0" smtClean="0"/>
              <a:t>Min </a:t>
            </a:r>
            <a:r>
              <a:rPr lang="nb-NO" sz="2400" dirty="0"/>
              <a:t>Tid er en modul i Personalportalen som er full-integrert med </a:t>
            </a:r>
            <a:r>
              <a:rPr lang="nb-NO" sz="2400" dirty="0" err="1"/>
              <a:t>Bluegarden</a:t>
            </a:r>
            <a:r>
              <a:rPr lang="nb-NO" sz="2400" dirty="0"/>
              <a:t> </a:t>
            </a:r>
            <a:r>
              <a:rPr lang="nb-NO" sz="2400" dirty="0" smtClean="0"/>
              <a:t>Lønn og Personal.</a:t>
            </a:r>
          </a:p>
          <a:p>
            <a:r>
              <a:rPr lang="nb-NO" sz="2400" dirty="0" smtClean="0"/>
              <a:t>Min Tid Mobil vil også gjøre det mulig registrere arbeidstid via mobiltelefonen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86F1-7A94-41B8-8DAA-6CB8DD468127}" type="datetime1">
              <a:rPr lang="nb-NO" smtClean="0">
                <a:latin typeface="Times New Roman" panose="02020603050405020304" pitchFamily="18" charset="0"/>
              </a:rPr>
              <a:t>18.10.2017</a:t>
            </a:fld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</a:rPr>
              <a:pPr/>
              <a:t>2</a:t>
            </a:fld>
            <a:endParaRPr lang="nb-NO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365504" cy="709759"/>
          </a:xfrm>
        </p:spPr>
        <p:txBody>
          <a:bodyPr/>
          <a:lstStyle/>
          <a:p>
            <a:r>
              <a:rPr lang="nb-NO" sz="3200" dirty="0" smtClean="0"/>
              <a:t>Plan for implementering av Min Tid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2606" y="1465135"/>
            <a:ext cx="8208912" cy="470016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86F1-7A94-41B8-8DAA-6CB8DD468127}" type="datetime1">
              <a:rPr lang="nb-NO" smtClean="0">
                <a:latin typeface="Times New Roman" panose="02020603050405020304" pitchFamily="18" charset="0"/>
              </a:rPr>
              <a:t>18.10.2017</a:t>
            </a:fld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403648" y="476672"/>
            <a:ext cx="6336000" cy="540000"/>
          </a:xfrm>
        </p:spPr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</a:rPr>
              <a:pPr/>
              <a:t>3</a:t>
            </a:fld>
            <a:endParaRPr lang="nb-NO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14885"/>
              </p:ext>
            </p:extLst>
          </p:nvPr>
        </p:nvGraphicFramePr>
        <p:xfrm>
          <a:off x="1331640" y="1772816"/>
          <a:ext cx="4752528" cy="4356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3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58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01.05.2017</a:t>
                      </a:r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</a:rPr>
                        <a:t>ØKA, HR, IT pilot</a:t>
                      </a:r>
                      <a:endParaRPr lang="nb-NO" sz="2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01.10.2017</a:t>
                      </a:r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</a:rPr>
                        <a:t>SV</a:t>
                      </a:r>
                      <a:endParaRPr lang="nb-NO" sz="2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23.10.2017</a:t>
                      </a:r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</a:rPr>
                        <a:t>EIA</a:t>
                      </a:r>
                      <a:endParaRPr lang="nb-NO" sz="2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13.11.2017</a:t>
                      </a:r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</a:rPr>
                        <a:t>SA </a:t>
                      </a:r>
                      <a:endParaRPr lang="nb-NO" sz="2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27.11.2017</a:t>
                      </a:r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</a:rPr>
                        <a:t>PSYK</a:t>
                      </a:r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15.01.2018</a:t>
                      </a:r>
                      <a:endParaRPr lang="nb-NO" sz="2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 smtClean="0">
                          <a:effectLst/>
                        </a:rPr>
                        <a:t>HF</a:t>
                      </a:r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22.01.2018</a:t>
                      </a:r>
                      <a:endParaRPr lang="nb-NO" sz="2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 smtClean="0">
                          <a:effectLst/>
                        </a:rPr>
                        <a:t>MN</a:t>
                      </a:r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12.02.2018</a:t>
                      </a:r>
                      <a:endParaRPr lang="nb-NO" sz="2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</a:rPr>
                        <a:t>MOF</a:t>
                      </a:r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26.02.2018</a:t>
                      </a:r>
                      <a:endParaRPr lang="nb-NO" sz="2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</a:rPr>
                        <a:t>JUR </a:t>
                      </a:r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05.03.2018</a:t>
                      </a:r>
                      <a:endParaRPr lang="nb-NO" sz="2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</a:rPr>
                        <a:t>UB </a:t>
                      </a:r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12.03.2018</a:t>
                      </a:r>
                      <a:endParaRPr lang="nb-NO" sz="2000" b="0" i="0" u="none" strike="noStrike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</a:rPr>
                        <a:t>UMB </a:t>
                      </a:r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19.03.2018</a:t>
                      </a:r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 smtClean="0">
                          <a:effectLst/>
                        </a:rPr>
                        <a:t>KMD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effectLst/>
                          <a:latin typeface="Arial"/>
                        </a:rPr>
                        <a:t>26.03.2018</a:t>
                      </a:r>
                      <a:endParaRPr lang="nb-NO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 smtClean="0">
                          <a:effectLst/>
                        </a:rPr>
                        <a:t>Andre avd.</a:t>
                      </a:r>
                      <a:r>
                        <a:rPr lang="nb-NO" sz="2000" u="none" strike="noStrike" baseline="0" dirty="0" smtClean="0">
                          <a:effectLst/>
                        </a:rPr>
                        <a:t> i </a:t>
                      </a:r>
                      <a:r>
                        <a:rPr lang="nb-NO" sz="2000" u="none" strike="noStrike" baseline="0" dirty="0" err="1" smtClean="0">
                          <a:effectLst/>
                        </a:rPr>
                        <a:t>sentraladm</a:t>
                      </a:r>
                      <a:endParaRPr lang="nb-NO" sz="2000" u="none" strike="noStrike" dirty="0" smtClean="0">
                        <a:effectLst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3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365504" cy="709759"/>
          </a:xfrm>
        </p:spPr>
        <p:txBody>
          <a:bodyPr/>
          <a:lstStyle/>
          <a:p>
            <a:r>
              <a:rPr lang="nb-NO" sz="3200" dirty="0" smtClean="0"/>
              <a:t>Registrering i Min Tid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2606" y="1628800"/>
            <a:ext cx="8208912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Dette </a:t>
            </a:r>
            <a:r>
              <a:rPr lang="nb-NO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skal dere registrere i Min Tid:</a:t>
            </a:r>
          </a:p>
          <a:p>
            <a:r>
              <a:rPr lang="nb-NO" sz="2400" dirty="0" smtClean="0"/>
              <a:t>Fleksitid (arbeidsdagens start-slutt)</a:t>
            </a:r>
          </a:p>
          <a:p>
            <a:r>
              <a:rPr lang="nb-NO" sz="2400" dirty="0" smtClean="0"/>
              <a:t>Avspasering</a:t>
            </a:r>
          </a:p>
          <a:p>
            <a:r>
              <a:rPr lang="nb-NO" sz="2400" dirty="0" smtClean="0"/>
              <a:t>Overtid</a:t>
            </a:r>
          </a:p>
          <a:p>
            <a:r>
              <a:rPr lang="nb-NO" sz="2400" dirty="0" smtClean="0"/>
              <a:t>Reisetid</a:t>
            </a:r>
          </a:p>
          <a:p>
            <a:r>
              <a:rPr lang="nb-NO" sz="2400" dirty="0" smtClean="0"/>
              <a:t>Fravær &lt;= 1 dag 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2400" b="1" dirty="0">
                <a:solidFill>
                  <a:srgbClr val="0070C0"/>
                </a:solidFill>
              </a:rPr>
              <a:t>Dette skal dere </a:t>
            </a:r>
            <a:r>
              <a:rPr lang="nb-NO" sz="2400" b="1" u="sng" dirty="0" smtClean="0">
                <a:solidFill>
                  <a:srgbClr val="0070C0"/>
                </a:solidFill>
              </a:rPr>
              <a:t>ikke</a:t>
            </a:r>
            <a:r>
              <a:rPr lang="nb-NO" sz="2400" b="1" dirty="0" smtClean="0">
                <a:solidFill>
                  <a:srgbClr val="0070C0"/>
                </a:solidFill>
              </a:rPr>
              <a:t> registrere </a:t>
            </a:r>
            <a:r>
              <a:rPr lang="nb-NO" sz="2400" b="1" dirty="0">
                <a:solidFill>
                  <a:srgbClr val="0070C0"/>
                </a:solidFill>
              </a:rPr>
              <a:t>i Min </a:t>
            </a:r>
            <a:r>
              <a:rPr lang="nb-NO" sz="2400" b="1" dirty="0" smtClean="0">
                <a:solidFill>
                  <a:srgbClr val="0070C0"/>
                </a:solidFill>
              </a:rPr>
              <a:t>Tid :</a:t>
            </a:r>
          </a:p>
          <a:p>
            <a:r>
              <a:rPr lang="nb-NO" sz="2400" dirty="0"/>
              <a:t>Sykefravær, </a:t>
            </a:r>
            <a:r>
              <a:rPr lang="nb-NO" sz="2400" dirty="0" smtClean="0"/>
              <a:t>egenmeldinger, permisjoner </a:t>
            </a:r>
            <a:r>
              <a:rPr lang="nb-NO" sz="2400" dirty="0"/>
              <a:t>etc</a:t>
            </a:r>
            <a:r>
              <a:rPr lang="nb-NO" sz="2400" dirty="0" smtClean="0"/>
              <a:t>.</a:t>
            </a:r>
          </a:p>
          <a:p>
            <a:r>
              <a:rPr lang="nb-NO" sz="2400" dirty="0" smtClean="0"/>
              <a:t>Ferie, seniordager</a:t>
            </a:r>
          </a:p>
          <a:p>
            <a:endParaRPr lang="nb-NO" sz="2400" dirty="0"/>
          </a:p>
          <a:p>
            <a:endParaRPr lang="nb-NO" sz="2400" dirty="0" smtClean="0"/>
          </a:p>
          <a:p>
            <a:endParaRPr lang="nb-NO" sz="2400" dirty="0"/>
          </a:p>
          <a:p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86F1-7A94-41B8-8DAA-6CB8DD468127}" type="datetime1">
              <a:rPr lang="nb-NO" smtClean="0">
                <a:latin typeface="Times New Roman" panose="02020603050405020304" pitchFamily="18" charset="0"/>
              </a:rPr>
              <a:t>18.10.2017</a:t>
            </a:fld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403648" y="476672"/>
            <a:ext cx="6336000" cy="540000"/>
          </a:xfrm>
        </p:spPr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</a:rPr>
              <a:pPr/>
              <a:t>4</a:t>
            </a:fld>
            <a:endParaRPr lang="nb-NO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365504" cy="557903"/>
          </a:xfrm>
        </p:spPr>
        <p:txBody>
          <a:bodyPr/>
          <a:lstStyle/>
          <a:p>
            <a:r>
              <a:rPr lang="nb-NO" sz="3200" dirty="0" smtClean="0"/>
              <a:t>Min Tid - menyen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3668" y="1268760"/>
            <a:ext cx="8208912" cy="51845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 </a:t>
            </a:r>
          </a:p>
          <a:p>
            <a:pPr marL="0" indent="0">
              <a:buNone/>
            </a:pPr>
            <a:r>
              <a:rPr lang="nb-NO" sz="2000" dirty="0" smtClean="0"/>
              <a:t>Logg på HR-portalen. Klikk på meny-symbolet øverst til venstre for å få frem menyen</a:t>
            </a:r>
          </a:p>
          <a:p>
            <a:pPr marL="0" indent="0">
              <a:buNone/>
            </a:pPr>
            <a:r>
              <a:rPr lang="nb-NO" sz="2000" dirty="0" smtClean="0"/>
              <a:t>I menyen skal du finne valget </a:t>
            </a:r>
            <a:r>
              <a:rPr lang="nb-NO" sz="2000" b="1" dirty="0" smtClean="0">
                <a:solidFill>
                  <a:srgbClr val="0070C0"/>
                </a:solidFill>
              </a:rPr>
              <a:t>Min Tid </a:t>
            </a:r>
            <a:r>
              <a:rPr lang="nb-NO" sz="2000" dirty="0" smtClean="0"/>
              <a:t>når ditt fakultet/enhet starter opp med Min Tid. Velg Min Tid for å registrere fleksitiden din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86F1-7A94-41B8-8DAA-6CB8DD468127}" type="datetime1">
              <a:rPr lang="nb-NO" smtClean="0">
                <a:latin typeface="Times New Roman" panose="02020603050405020304" pitchFamily="18" charset="0"/>
              </a:rPr>
              <a:t>18.10.2017</a:t>
            </a:fld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</a:rPr>
              <a:pPr/>
              <a:t>5</a:t>
            </a:fld>
            <a:endParaRPr lang="nb-NO" dirty="0">
              <a:latin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4" y="1408559"/>
            <a:ext cx="26289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365504" cy="557903"/>
          </a:xfrm>
        </p:spPr>
        <p:txBody>
          <a:bodyPr/>
          <a:lstStyle/>
          <a:p>
            <a:r>
              <a:rPr lang="nb-NO" sz="3200" dirty="0" smtClean="0"/>
              <a:t>Arbeidsplan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3668" y="1052736"/>
            <a:ext cx="8208912" cy="540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dirty="0" smtClean="0">
                <a:solidFill>
                  <a:schemeClr val="tx1"/>
                </a:solidFill>
              </a:rPr>
              <a:t>Alle ansatte har en arbeidsplan i Min Tid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Ved oppstart vil alle ansatte ha fått tildelt en arbeidsplan. </a:t>
            </a:r>
          </a:p>
          <a:p>
            <a:pPr marL="0" indent="0">
              <a:buNone/>
            </a:pPr>
            <a:r>
              <a:rPr lang="nb-NO" sz="2000" dirty="0" smtClean="0"/>
              <a:t>Arbeidsplanen starter f.o.m. </a:t>
            </a:r>
            <a:r>
              <a:rPr lang="nb-NO" sz="2000" dirty="0" err="1" smtClean="0"/>
              <a:t>oppstartsdato</a:t>
            </a:r>
            <a:r>
              <a:rPr lang="nb-NO" sz="2000" dirty="0" smtClean="0"/>
              <a:t> for fakultet/avdeling </a:t>
            </a:r>
          </a:p>
          <a:p>
            <a:pPr marL="0" indent="0">
              <a:buNone/>
            </a:pPr>
            <a:r>
              <a:rPr lang="nb-NO" sz="2000" dirty="0" smtClean="0"/>
              <a:t>Alle ansatte må starte å registrere arbeidstid i Min Tid fra </a:t>
            </a:r>
            <a:r>
              <a:rPr lang="nb-NO" sz="2000" dirty="0"/>
              <a:t>denne datoen, ellers vil dere få  minus på fleksitid saldoen. </a:t>
            </a: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Dersom </a:t>
            </a:r>
            <a:r>
              <a:rPr lang="nb-NO" sz="2000" dirty="0"/>
              <a:t>arbeidsplanen din ikke stemmer med hvordan du faktisk arbeider må du kontakte HR-konsulentene på fakultetet</a:t>
            </a:r>
            <a:endParaRPr lang="nb-NO" sz="2000" dirty="0" smtClean="0"/>
          </a:p>
          <a:p>
            <a:pPr marL="0" indent="0">
              <a:buNone/>
            </a:pPr>
            <a:endParaRPr lang="nb-NO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86F1-7A94-41B8-8DAA-6CB8DD468127}" type="datetime1">
              <a:rPr lang="nb-NO" smtClean="0">
                <a:latin typeface="Times New Roman" panose="02020603050405020304" pitchFamily="18" charset="0"/>
              </a:rPr>
              <a:t>18.10.2017</a:t>
            </a:fld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</a:rPr>
              <a:pPr/>
              <a:t>6</a:t>
            </a:fld>
            <a:endParaRPr lang="nb-NO" dirty="0">
              <a:latin typeface="Times New Roman" panose="02020603050405020304" pitchFamily="18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32" y="1412776"/>
            <a:ext cx="7182374" cy="18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365504" cy="557903"/>
          </a:xfrm>
        </p:spPr>
        <p:txBody>
          <a:bodyPr/>
          <a:lstStyle/>
          <a:p>
            <a:r>
              <a:rPr lang="nb-NO" sz="3200" dirty="0" smtClean="0"/>
              <a:t>Registrering av arbeidstid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3668" y="1052736"/>
            <a:ext cx="8208912" cy="54005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 </a:t>
            </a:r>
          </a:p>
          <a:p>
            <a:pPr marL="0" indent="0">
              <a:buNone/>
            </a:pPr>
            <a:r>
              <a:rPr lang="nb-NO" sz="2000" dirty="0" smtClean="0"/>
              <a:t>Du registrerer start og stopp for arbeidstiden din hver dag i Min Tid og lagrer dette. Min Tid beregner da ev. pluss eller minustid den dagen</a:t>
            </a: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Dersom du ikke registrerer arbeidstid en dag vil du se at du får minus-tid for en hel dag på fleksitid saldoen</a:t>
            </a:r>
          </a:p>
          <a:p>
            <a:pPr marL="0" indent="0">
              <a:buNone/>
            </a:pPr>
            <a:r>
              <a:rPr lang="nb-NO" sz="2000" dirty="0" smtClean="0"/>
              <a:t>Du kan legge inn </a:t>
            </a:r>
            <a:r>
              <a:rPr lang="nb-NO" sz="2000" b="1" dirty="0" smtClean="0">
                <a:solidFill>
                  <a:srgbClr val="0070C0"/>
                </a:solidFill>
              </a:rPr>
              <a:t>Kommentar</a:t>
            </a:r>
            <a:r>
              <a:rPr lang="nb-NO" sz="2000" dirty="0" smtClean="0"/>
              <a:t> ved å klikke på blyant-symbolet  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Fleksitid skal registreres hver dag, men dersom dere glemmer å registrere er det mulig </a:t>
            </a:r>
            <a:r>
              <a:rPr lang="nb-NO" sz="2000" dirty="0"/>
              <a:t>å </a:t>
            </a:r>
            <a:r>
              <a:rPr lang="nb-NO" sz="2000" dirty="0" smtClean="0"/>
              <a:t>etter-registrere </a:t>
            </a:r>
            <a:r>
              <a:rPr lang="nb-NO" sz="2000" dirty="0"/>
              <a:t>inntil </a:t>
            </a:r>
            <a:r>
              <a:rPr lang="nb-NO" sz="2000" b="1" dirty="0">
                <a:solidFill>
                  <a:srgbClr val="0070C0"/>
                </a:solidFill>
              </a:rPr>
              <a:t>40 </a:t>
            </a:r>
            <a:r>
              <a:rPr lang="nb-NO" sz="2000" b="1" dirty="0" smtClean="0">
                <a:solidFill>
                  <a:srgbClr val="0070C0"/>
                </a:solidFill>
              </a:rPr>
              <a:t>dager</a:t>
            </a:r>
            <a:r>
              <a:rPr lang="nb-NO" sz="2000" dirty="0" smtClean="0"/>
              <a:t>. Etter dette blir systemet låst for registrering</a:t>
            </a:r>
          </a:p>
          <a:p>
            <a:pPr marL="0" indent="0">
              <a:buNone/>
            </a:pPr>
            <a:endParaRPr lang="nb-NO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86F1-7A94-41B8-8DAA-6CB8DD468127}" type="datetime1">
              <a:rPr lang="nb-NO" smtClean="0">
                <a:latin typeface="Times New Roman" panose="02020603050405020304" pitchFamily="18" charset="0"/>
              </a:rPr>
              <a:t>18.10.2017</a:t>
            </a:fld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</a:rPr>
              <a:pPr/>
              <a:t>7</a:t>
            </a:fld>
            <a:endParaRPr lang="nb-NO" dirty="0">
              <a:latin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0" y="1340768"/>
            <a:ext cx="84105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6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365504" cy="557903"/>
          </a:xfrm>
        </p:spPr>
        <p:txBody>
          <a:bodyPr/>
          <a:lstStyle/>
          <a:p>
            <a:r>
              <a:rPr lang="nb-NO" sz="3200" dirty="0" smtClean="0"/>
              <a:t>Spørring 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5497" y="1052736"/>
            <a:ext cx="8447083" cy="54005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Du kan søke opp en bestemt periode dersom du vil kontroller denne. Før du gjør dette må du stå i </a:t>
            </a:r>
            <a:r>
              <a:rPr lang="nb-NO" sz="2000" b="1" dirty="0" smtClean="0">
                <a:solidFill>
                  <a:srgbClr val="0070C0"/>
                </a:solidFill>
              </a:rPr>
              <a:t>spørre-modus</a:t>
            </a:r>
            <a:r>
              <a:rPr lang="nb-NO" sz="2000" dirty="0" smtClean="0"/>
              <a:t>. Trykk på </a:t>
            </a:r>
          </a:p>
          <a:p>
            <a:r>
              <a:rPr lang="nb-NO" sz="2000" dirty="0" smtClean="0"/>
              <a:t>Da vil den gule knappen endres til </a:t>
            </a:r>
          </a:p>
          <a:p>
            <a:r>
              <a:rPr lang="nb-NO" sz="2000" dirty="0" smtClean="0"/>
              <a:t>Skriv inn perioden du ønsker å se på i Datofeltet</a:t>
            </a:r>
          </a:p>
          <a:p>
            <a:r>
              <a:rPr lang="nb-NO" sz="2000" dirty="0" smtClean="0"/>
              <a:t>Trykk på arkfane for </a:t>
            </a:r>
            <a:r>
              <a:rPr lang="nb-NO" sz="2000" b="1" dirty="0" smtClean="0">
                <a:solidFill>
                  <a:srgbClr val="0070C0"/>
                </a:solidFill>
              </a:rPr>
              <a:t>Timeliste</a:t>
            </a:r>
            <a:r>
              <a:rPr lang="nb-NO" sz="2000" dirty="0" smtClean="0">
                <a:solidFill>
                  <a:srgbClr val="0070C0"/>
                </a:solidFill>
              </a:rPr>
              <a:t> </a:t>
            </a:r>
            <a:r>
              <a:rPr lang="nb-NO" sz="2000" dirty="0" smtClean="0"/>
              <a:t>slik at </a:t>
            </a:r>
            <a:br>
              <a:rPr lang="nb-NO" sz="2000" dirty="0" smtClean="0"/>
            </a:br>
            <a:r>
              <a:rPr lang="nb-NO" sz="2000" dirty="0" smtClean="0"/>
              <a:t>denne blir markert</a:t>
            </a:r>
          </a:p>
          <a:p>
            <a:r>
              <a:rPr lang="nb-NO" sz="2000" dirty="0" smtClean="0"/>
              <a:t>Da vil du se registreringen dine for </a:t>
            </a:r>
            <a:br>
              <a:rPr lang="nb-NO" sz="2000" dirty="0" smtClean="0"/>
            </a:br>
            <a:r>
              <a:rPr lang="nb-NO" sz="2000" dirty="0" smtClean="0"/>
              <a:t>den perioden du har spurt ett</a:t>
            </a:r>
          </a:p>
          <a:p>
            <a:r>
              <a:rPr lang="nb-NO" sz="2000" dirty="0" smtClean="0"/>
              <a:t>Da kan du bla. Godkjenne data for </a:t>
            </a:r>
            <a:br>
              <a:rPr lang="nb-NO" sz="2000" dirty="0" smtClean="0"/>
            </a:br>
            <a:r>
              <a:rPr lang="nb-NO" sz="2000" dirty="0" smtClean="0"/>
              <a:t>den perioden du har fått frem</a:t>
            </a:r>
          </a:p>
          <a:p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86F1-7A94-41B8-8DAA-6CB8DD468127}" type="datetime1">
              <a:rPr lang="nb-NO" smtClean="0">
                <a:latin typeface="Times New Roman" panose="02020603050405020304" pitchFamily="18" charset="0"/>
              </a:rPr>
              <a:t>18.10.2017</a:t>
            </a:fld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</a:rPr>
              <a:pPr/>
              <a:t>8</a:t>
            </a:fld>
            <a:endParaRPr lang="nb-NO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5" y="1219410"/>
            <a:ext cx="8529127" cy="112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19" y="2896386"/>
            <a:ext cx="511931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67633"/>
            <a:ext cx="11715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4"/>
            <a:ext cx="2808312" cy="220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365504" cy="557903"/>
          </a:xfrm>
        </p:spPr>
        <p:txBody>
          <a:bodyPr/>
          <a:lstStyle/>
          <a:p>
            <a:r>
              <a:rPr lang="nb-NO" sz="3200" dirty="0" smtClean="0"/>
              <a:t>Godkjenning av arbeidstid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5497" y="1052736"/>
            <a:ext cx="8447083" cy="54005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endParaRPr lang="nb-NO" sz="2000" dirty="0" smtClean="0"/>
          </a:p>
          <a:p>
            <a:r>
              <a:rPr lang="nb-NO" sz="2000" dirty="0" smtClean="0"/>
              <a:t>Ansatte bør jevnlig kontrollere at arbeidstid er korrekt registrert. </a:t>
            </a:r>
          </a:p>
          <a:p>
            <a:r>
              <a:rPr lang="nb-NO" sz="2000" dirty="0" smtClean="0"/>
              <a:t>Deretter skal data godkjennes av arbeidstaker for å bekrefte at arbeidstidsdata er kontrollert og i orden.</a:t>
            </a:r>
          </a:p>
          <a:p>
            <a:r>
              <a:rPr lang="nb-NO" sz="2000" dirty="0" smtClean="0"/>
              <a:t>Ledelsen ved fakultet/avdeling gir retningslinjer for hvor ofte dette skal gjøres.</a:t>
            </a:r>
          </a:p>
          <a:p>
            <a:r>
              <a:rPr lang="nb-NO" sz="2000" dirty="0"/>
              <a:t>Når data er godkjent vil du se at hengelås under Sign</a:t>
            </a:r>
            <a:r>
              <a:rPr lang="nb-NO" sz="2000" dirty="0" smtClean="0"/>
              <a:t>. blir gul</a:t>
            </a:r>
          </a:p>
          <a:p>
            <a:r>
              <a:rPr lang="nb-NO" sz="2000" dirty="0" smtClean="0"/>
              <a:t>Dersom du krever overtid </a:t>
            </a:r>
            <a:r>
              <a:rPr lang="nb-NO" sz="2000" b="1" u="sng" dirty="0" smtClean="0"/>
              <a:t>må</a:t>
            </a:r>
            <a:r>
              <a:rPr lang="nb-NO" sz="2000" dirty="0" smtClean="0"/>
              <a:t> du godkjenne dagen på denne måten før krav om overtid går videre i saksgangen</a:t>
            </a: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86F1-7A94-41B8-8DAA-6CB8DD468127}" type="datetime1">
              <a:rPr lang="nb-NO" smtClean="0">
                <a:latin typeface="Times New Roman" panose="02020603050405020304" pitchFamily="18" charset="0"/>
              </a:rPr>
              <a:t>18.10.2017</a:t>
            </a:fld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</a:rPr>
              <a:pPr/>
              <a:t>9</a:t>
            </a:fld>
            <a:endParaRPr lang="nb-NO" dirty="0">
              <a:latin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15" y="1196752"/>
            <a:ext cx="36861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7" y="1772816"/>
            <a:ext cx="841983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8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UiB_norsk_rød-gen.potx</Template>
  <TotalTime>1404</TotalTime>
  <Words>718</Words>
  <Application>Microsoft Office PowerPoint</Application>
  <PresentationFormat>Skjermfremvisning (4:3)</PresentationFormat>
  <Paragraphs>200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Times New Roman</vt:lpstr>
      <vt:lpstr>UiB_norsk_rød-gen</vt:lpstr>
      <vt:lpstr>Min Tid Tekn/adm ansatte</vt:lpstr>
      <vt:lpstr>Min Tid </vt:lpstr>
      <vt:lpstr>Plan for implementering av Min Tid</vt:lpstr>
      <vt:lpstr>Registrering i Min Tid</vt:lpstr>
      <vt:lpstr>Min Tid - menyen</vt:lpstr>
      <vt:lpstr>Arbeidsplan</vt:lpstr>
      <vt:lpstr>Registrering av arbeidstid</vt:lpstr>
      <vt:lpstr>Spørring </vt:lpstr>
      <vt:lpstr>Godkjenning av arbeidstid</vt:lpstr>
      <vt:lpstr>Regel – registrering av overtid og reisetid</vt:lpstr>
      <vt:lpstr>Fraværskode – avspasering og fravær</vt:lpstr>
      <vt:lpstr>Fleksitid saldo (pluss/minus tid)</vt:lpstr>
      <vt:lpstr>PowerPoint-presentasjon</vt:lpstr>
      <vt:lpstr>PowerPoint-presentasjon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Trine Steensæth</cp:lastModifiedBy>
  <cp:revision>428</cp:revision>
  <dcterms:created xsi:type="dcterms:W3CDTF">2015-10-30T09:38:42Z</dcterms:created>
  <dcterms:modified xsi:type="dcterms:W3CDTF">2017-10-18T08:20:30Z</dcterms:modified>
</cp:coreProperties>
</file>