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5" r:id="rId9"/>
    <p:sldId id="261" r:id="rId10"/>
    <p:sldId id="262" r:id="rId11"/>
    <p:sldId id="263" r:id="rId12"/>
    <p:sldId id="267" r:id="rId13"/>
    <p:sldId id="264" r:id="rId14"/>
    <p:sldId id="266" r:id="rId15"/>
    <p:sldId id="269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162" autoAdjust="0"/>
  </p:normalViewPr>
  <p:slideViewPr>
    <p:cSldViewPr>
      <p:cViewPr varScale="1">
        <p:scale>
          <a:sx n="64" d="100"/>
          <a:sy n="64" d="100"/>
        </p:scale>
        <p:origin x="200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2AF56-7108-485B-B44C-8111DB66BE9E}" type="datetimeFigureOut">
              <a:rPr lang="nb-NO" smtClean="0"/>
              <a:t>12.01.2017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011D0-6D2B-42F2-BBCB-E5AD19989F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981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Presentasjon til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b-NO" dirty="0" smtClean="0">
                <a:sym typeface="Wingdings" panose="05000000000000000000" pitchFamily="2" charset="2"/>
              </a:rPr>
              <a:t>dem som jobber</a:t>
            </a:r>
            <a:r>
              <a:rPr lang="nb-NO" baseline="0" dirty="0" smtClean="0">
                <a:sym typeface="Wingdings" panose="05000000000000000000" pitchFamily="2" charset="2"/>
              </a:rPr>
              <a:t> med ansettelser i stipendiatstillinger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b-NO" baseline="0" dirty="0" smtClean="0">
                <a:sym typeface="Wingdings" panose="05000000000000000000" pitchFamily="2" charset="2"/>
              </a:rPr>
              <a:t>dem som jobber med </a:t>
            </a:r>
            <a:r>
              <a:rPr lang="nb-NO" baseline="0" dirty="0" err="1" smtClean="0">
                <a:sym typeface="Wingdings" panose="05000000000000000000" pitchFamily="2" charset="2"/>
              </a:rPr>
              <a:t>phd</a:t>
            </a:r>
            <a:r>
              <a:rPr lang="nb-NO" baseline="0" dirty="0" smtClean="0">
                <a:sym typeface="Wingdings" panose="05000000000000000000" pitchFamily="2" charset="2"/>
              </a:rPr>
              <a:t>-opptak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Hensikten: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Vise hvorfor og hvordan utdanninger blir vurdert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Hva trengs for vurderingen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Gi innsikt i kravene og prosedyren.</a:t>
            </a:r>
          </a:p>
          <a:p>
            <a:pPr marL="0" indent="0">
              <a:buFontTx/>
              <a:buNone/>
            </a:pPr>
            <a:endParaRPr lang="nb-NO" baseline="0" dirty="0" smtClean="0"/>
          </a:p>
          <a:p>
            <a:pPr marL="0" indent="0">
              <a:buFontTx/>
              <a:buNone/>
            </a:pPr>
            <a:r>
              <a:rPr lang="nb-NO" baseline="0" dirty="0" smtClean="0"/>
              <a:t>Vurdering av det FORMELLE opptaksgrunnlag til </a:t>
            </a:r>
            <a:r>
              <a:rPr lang="nb-NO" baseline="0" dirty="0" err="1" smtClean="0"/>
              <a:t>phd</a:t>
            </a:r>
            <a:endParaRPr lang="nb-NO" baseline="0" dirty="0" smtClean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b-NO" baseline="0" dirty="0" smtClean="0">
                <a:sym typeface="Wingdings" panose="05000000000000000000" pitchFamily="2" charset="2"/>
              </a:rPr>
              <a:t>Vurdering av det faglige grunnlaget gjøres i komiteen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b-NO" baseline="0" dirty="0" smtClean="0">
                <a:sym typeface="Wingdings" panose="05000000000000000000" pitchFamily="2" charset="2"/>
              </a:rPr>
              <a:t>Sjekk av de praktiske forutsetningene – finansiering, oppholdstillatelse,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nb-NO" baseline="0" dirty="0" smtClean="0">
                <a:sym typeface="Wingdings" panose="05000000000000000000" pitchFamily="2" charset="2"/>
              </a:rPr>
              <a:t>     familieforhold, </a:t>
            </a:r>
            <a:r>
              <a:rPr lang="nb-NO" baseline="0" dirty="0" err="1" smtClean="0">
                <a:sym typeface="Wingdings" panose="05000000000000000000" pitchFamily="2" charset="2"/>
              </a:rPr>
              <a:t>osv</a:t>
            </a:r>
            <a:r>
              <a:rPr lang="nb-NO" baseline="0" dirty="0" smtClean="0">
                <a:sym typeface="Wingdings" panose="05000000000000000000" pitchFamily="2" charset="2"/>
              </a:rPr>
              <a:t> – gjøres av instituttadministrasjonen</a:t>
            </a:r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011D0-6D2B-42F2-BBCB-E5AD19989F3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8346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 noen tilfeller med mer ukjente eller kompliserte utdanninger</a:t>
            </a:r>
          </a:p>
          <a:p>
            <a:r>
              <a:rPr lang="nb-NO" dirty="0" smtClean="0"/>
              <a:t>Må man i tillegg bruke andre kilder</a:t>
            </a:r>
            <a:r>
              <a:rPr lang="nb-NO" baseline="0" dirty="0" smtClean="0"/>
              <a:t> og verktøy for å forstå hele </a:t>
            </a:r>
          </a:p>
          <a:p>
            <a:r>
              <a:rPr lang="nb-NO" baseline="0" dirty="0" smtClean="0"/>
              <a:t>utdanningen.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011D0-6D2B-42F2-BBCB-E5AD19989F3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3807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Basic: Bachelorgrad og mastergrad trengs i alle fall</a:t>
            </a:r>
          </a:p>
          <a:p>
            <a:endParaRPr lang="nb-NO" dirty="0" smtClean="0"/>
          </a:p>
          <a:p>
            <a:r>
              <a:rPr lang="nb-NO" dirty="0" smtClean="0"/>
              <a:t>Det er viktig å se</a:t>
            </a:r>
            <a:r>
              <a:rPr lang="nb-NO" baseline="0" dirty="0" smtClean="0"/>
              <a:t> dokumenter i originalspråk også.</a:t>
            </a:r>
          </a:p>
          <a:p>
            <a:endParaRPr lang="nb-NO" baseline="0" dirty="0" smtClean="0"/>
          </a:p>
          <a:p>
            <a:r>
              <a:rPr lang="nb-NO" baseline="0" dirty="0" smtClean="0"/>
              <a:t>Selv om jeg ikke kan språket trenger jeg dokumentene i originalform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b-NO" baseline="0" dirty="0" smtClean="0">
                <a:sym typeface="Wingdings" panose="05000000000000000000" pitchFamily="2" charset="2"/>
              </a:rPr>
              <a:t>For å sammenligne med oversettelsen – datoer, karakterer, </a:t>
            </a:r>
            <a:r>
              <a:rPr lang="nb-NO" baseline="0" dirty="0" err="1" smtClean="0">
                <a:sym typeface="Wingdings" panose="05000000000000000000" pitchFamily="2" charset="2"/>
              </a:rPr>
              <a:t>osv</a:t>
            </a:r>
            <a:endParaRPr lang="nb-NO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b-NO" baseline="0" dirty="0" smtClean="0">
                <a:sym typeface="Wingdings" panose="05000000000000000000" pitchFamily="2" charset="2"/>
              </a:rPr>
              <a:t>For å se om dokumentet er landets standarddiplom (f.eks. Russland)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nb-NO" baseline="0" dirty="0" smtClean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nb-NO" baseline="0" dirty="0" smtClean="0">
                <a:sym typeface="Wingdings" panose="05000000000000000000" pitchFamily="2" charset="2"/>
              </a:rPr>
              <a:t>I søknadsprosessen er det tilstrekkelig med kopier/</a:t>
            </a:r>
            <a:r>
              <a:rPr lang="nb-NO" baseline="0" dirty="0" err="1" smtClean="0">
                <a:sym typeface="Wingdings" panose="05000000000000000000" pitchFamily="2" charset="2"/>
              </a:rPr>
              <a:t>pdf</a:t>
            </a:r>
            <a:r>
              <a:rPr lang="nb-NO" baseline="0" dirty="0" smtClean="0">
                <a:sym typeface="Wingdings" panose="05000000000000000000" pitchFamily="2" charset="2"/>
              </a:rPr>
              <a:t> av dokumentene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011D0-6D2B-42F2-BBCB-E5AD19989F3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977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011D0-6D2B-42F2-BBCB-E5AD19989F3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1007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Juks er sjeldent, men det forekommer.</a:t>
            </a:r>
          </a:p>
          <a:p>
            <a:r>
              <a:rPr lang="nb-NO" dirty="0" smtClean="0"/>
              <a:t>De ekte</a:t>
            </a:r>
            <a:r>
              <a:rPr lang="nb-NO" baseline="0" dirty="0" smtClean="0"/>
              <a:t> papirdokumentene sjekkes bl.a. for signaturer, stempler, </a:t>
            </a:r>
          </a:p>
          <a:p>
            <a:r>
              <a:rPr lang="nb-NO" baseline="0" dirty="0" smtClean="0"/>
              <a:t>vannmerker, hologrammer og annet sikkerhetsmerking</a:t>
            </a:r>
            <a:endParaRPr lang="nb-NO" dirty="0" smtClean="0"/>
          </a:p>
          <a:p>
            <a:endParaRPr lang="nb-NO" baseline="0" dirty="0" smtClean="0"/>
          </a:p>
          <a:p>
            <a:r>
              <a:rPr lang="nb-NO" baseline="0" dirty="0" smtClean="0"/>
              <a:t>Til punkt 3:</a:t>
            </a:r>
          </a:p>
          <a:p>
            <a:r>
              <a:rPr lang="nb-NO" baseline="0" dirty="0" smtClean="0"/>
              <a:t>Se neste slide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011D0-6D2B-42F2-BBCB-E5AD19989F3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384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finnes mange falske universiteter som kun eksisterer</a:t>
            </a:r>
          </a:p>
          <a:p>
            <a:r>
              <a:rPr lang="nb-NO" dirty="0" smtClean="0"/>
              <a:t>på nett og som selger grader og diplomer (diploma </a:t>
            </a:r>
            <a:r>
              <a:rPr lang="nb-NO" dirty="0" err="1" smtClean="0"/>
              <a:t>mills</a:t>
            </a:r>
            <a:r>
              <a:rPr lang="nb-NO" dirty="0" smtClean="0"/>
              <a:t>)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011D0-6D2B-42F2-BBCB-E5AD19989F3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126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Begynnelsen</a:t>
            </a:r>
            <a:r>
              <a:rPr lang="nb-NO" baseline="0" dirty="0" smtClean="0"/>
              <a:t> av september var det oppstart av den nye </a:t>
            </a:r>
          </a:p>
          <a:p>
            <a:r>
              <a:rPr lang="nb-NO" baseline="0" dirty="0" smtClean="0"/>
              <a:t>Validerings- og verifiseringsenheten i sentraladministrasjonen</a:t>
            </a:r>
          </a:p>
          <a:p>
            <a:endParaRPr lang="nb-NO" baseline="0" dirty="0" smtClean="0"/>
          </a:p>
          <a:p>
            <a:r>
              <a:rPr lang="nb-NO" baseline="0" dirty="0" smtClean="0"/>
              <a:t>For vurdering av utdanning både innenfor utdanning og personal </a:t>
            </a:r>
          </a:p>
          <a:p>
            <a:r>
              <a:rPr lang="nb-NO" baseline="0" dirty="0" smtClean="0"/>
              <a:t>selv om enheten er underlagt studieadministrativ avdeling</a:t>
            </a:r>
          </a:p>
          <a:p>
            <a:endParaRPr lang="nb-NO" baseline="0" dirty="0" smtClean="0"/>
          </a:p>
          <a:p>
            <a:r>
              <a:rPr lang="nb-NO" baseline="0" dirty="0" smtClean="0"/>
              <a:t>Vi må først finne ut hvordan fakultetene og denne enheten </a:t>
            </a:r>
          </a:p>
          <a:p>
            <a:r>
              <a:rPr lang="nb-NO" baseline="0" dirty="0" smtClean="0"/>
              <a:t>skal samarbeide på beste måte, men det blir bra.</a:t>
            </a:r>
          </a:p>
          <a:p>
            <a:r>
              <a:rPr lang="nb-NO" baseline="0" dirty="0" smtClean="0"/>
              <a:t>Kompetanse blir bygd opp og samlet.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011D0-6D2B-42F2-BBCB-E5AD19989F3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9364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Forskerutdanningen ved MN er regulert gjennom </a:t>
            </a:r>
            <a:r>
              <a:rPr lang="nb-NO" dirty="0" err="1" smtClean="0"/>
              <a:t>phd</a:t>
            </a:r>
            <a:r>
              <a:rPr lang="nb-NO" dirty="0" smtClean="0"/>
              <a:t>-reglementet.</a:t>
            </a:r>
          </a:p>
          <a:p>
            <a:endParaRPr lang="nb-NO" dirty="0" smtClean="0"/>
          </a:p>
          <a:p>
            <a:r>
              <a:rPr lang="nb-NO" dirty="0" smtClean="0"/>
              <a:t>Opptakskravene er i grunn veldig klare og enkle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b-NO" dirty="0" smtClean="0">
                <a:sym typeface="Wingdings" panose="05000000000000000000" pitchFamily="2" charset="2"/>
              </a:rPr>
              <a:t>Bygger på det norske gradssystemet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b-NO" dirty="0" smtClean="0">
                <a:sym typeface="Wingdings" panose="05000000000000000000" pitchFamily="2" charset="2"/>
              </a:rPr>
              <a:t>En søker</a:t>
            </a:r>
            <a:r>
              <a:rPr lang="nb-NO" baseline="0" dirty="0" smtClean="0">
                <a:sym typeface="Wingdings" panose="05000000000000000000" pitchFamily="2" charset="2"/>
              </a:rPr>
              <a:t> med en norsk utdanning skal fylle disse krav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b-NO" baseline="0" dirty="0" smtClean="0">
                <a:sym typeface="Wingdings" panose="05000000000000000000" pitchFamily="2" charset="2"/>
              </a:rPr>
              <a:t>En søker med utenlandsk utdanning sjekkes opp mot disse krav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nb-NO" baseline="0" dirty="0" smtClean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nb-NO" baseline="0" dirty="0" smtClean="0">
                <a:sym typeface="Wingdings" panose="05000000000000000000" pitchFamily="2" charset="2"/>
              </a:rPr>
              <a:t>Norske grader som er tilsvarende mastergrad er f.eks. sivilingeniør</a:t>
            </a:r>
            <a:endParaRPr lang="nb-NO" baseline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nb-NO" baseline="0" dirty="0" smtClean="0">
                <a:sym typeface="Wingdings" panose="05000000000000000000" pitchFamily="2" charset="2"/>
              </a:rPr>
              <a:t>eller den gamle cand.scient.-graden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011D0-6D2B-42F2-BBCB-E5AD19989F3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563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dirty="0" smtClean="0"/>
              <a:t>Sjekkliste for de formelle krav. </a:t>
            </a:r>
          </a:p>
          <a:p>
            <a:pPr marL="0" indent="0">
              <a:buFontTx/>
              <a:buNone/>
            </a:pPr>
            <a:endParaRPr lang="nb-NO" dirty="0" smtClean="0"/>
          </a:p>
          <a:p>
            <a:pPr marL="171450" indent="-171450">
              <a:buFontTx/>
              <a:buChar char="-"/>
            </a:pPr>
            <a:r>
              <a:rPr lang="nb-NO" dirty="0" smtClean="0"/>
              <a:t>Som</a:t>
            </a:r>
            <a:r>
              <a:rPr lang="nb-NO" baseline="0" dirty="0" smtClean="0"/>
              <a:t> regel skal mastergraden være avlagt eller </a:t>
            </a:r>
          </a:p>
          <a:p>
            <a:pPr marL="0" indent="0">
              <a:buFontTx/>
              <a:buNone/>
            </a:pPr>
            <a:r>
              <a:rPr lang="nb-NO" baseline="0" dirty="0" smtClean="0"/>
              <a:t>i det minste skal oppgaven være levert til vurdering før </a:t>
            </a:r>
          </a:p>
          <a:p>
            <a:pPr marL="0" indent="0">
              <a:buFontTx/>
              <a:buNone/>
            </a:pPr>
            <a:r>
              <a:rPr lang="nb-NO" baseline="0" dirty="0" smtClean="0"/>
              <a:t>søknadsfristen til stipendiatstillingen går ut</a:t>
            </a:r>
          </a:p>
          <a:p>
            <a:pPr marL="0" indent="0">
              <a:buFontTx/>
              <a:buNone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Ved Institutt for informatikk er det nå en prøveordning </a:t>
            </a:r>
          </a:p>
          <a:p>
            <a:pPr marL="0" indent="0">
              <a:buFontTx/>
              <a:buNone/>
            </a:pPr>
            <a:r>
              <a:rPr lang="nb-NO" dirty="0" smtClean="0"/>
              <a:t>med en senere frist for avsluttende eksamen,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dvs</a:t>
            </a:r>
            <a:r>
              <a:rPr lang="nb-NO" baseline="0" dirty="0" smtClean="0"/>
              <a:t> søkeren kan vurderes </a:t>
            </a:r>
          </a:p>
          <a:p>
            <a:pPr marL="0" indent="0">
              <a:buFontTx/>
              <a:buNone/>
            </a:pPr>
            <a:r>
              <a:rPr lang="nb-NO" baseline="0" dirty="0" smtClean="0"/>
              <a:t>for en stipendiatstilling noen uker før hen har avlagt mastergrad.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011D0-6D2B-42F2-BBCB-E5AD19989F3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89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Hva er en avlagt mastergrad, hvilke krav finnes?</a:t>
            </a:r>
          </a:p>
          <a:p>
            <a:endParaRPr lang="nb-NO" baseline="0" dirty="0" smtClean="0"/>
          </a:p>
          <a:p>
            <a:r>
              <a:rPr lang="nb-NO" baseline="0" dirty="0" smtClean="0"/>
              <a:t>I Norge har vi en forskrift om krav til mastergrad med </a:t>
            </a:r>
          </a:p>
          <a:p>
            <a:r>
              <a:rPr lang="nb-NO" baseline="0" dirty="0" smtClean="0"/>
              <a:t>hjemmel i Universitets- og høyskoleloven. </a:t>
            </a:r>
          </a:p>
          <a:p>
            <a:r>
              <a:rPr lang="nb-NO" baseline="0" dirty="0" smtClean="0"/>
              <a:t>Også mastergrader fra utlandet skal vurderes opp mot </a:t>
            </a:r>
          </a:p>
          <a:p>
            <a:r>
              <a:rPr lang="nb-NO" baseline="0" dirty="0" smtClean="0"/>
              <a:t>kravene i denne </a:t>
            </a:r>
            <a:r>
              <a:rPr lang="nb-NO" baseline="0" dirty="0" err="1" smtClean="0"/>
              <a:t>forskriften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nb-NO" dirty="0" smtClean="0"/>
              <a:t>Det finnes mange mastergrader og tilsvarende ute i verden som er bygd</a:t>
            </a:r>
            <a:r>
              <a:rPr lang="nb-NO" baseline="0" dirty="0" smtClean="0"/>
              <a:t> </a:t>
            </a:r>
          </a:p>
          <a:p>
            <a:r>
              <a:rPr lang="nb-NO" baseline="0" dirty="0" smtClean="0"/>
              <a:t>opp på en annen måte. Noen eksempler:</a:t>
            </a:r>
          </a:p>
          <a:p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Mastergraden kan være kortere enn 2 år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Masteren kan være på 2 år, men bachelorgraden er kun 2 år</a:t>
            </a:r>
            <a:endParaRPr lang="nb-NO" baseline="0" dirty="0" smtClean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nb-NO" baseline="0" dirty="0" smtClean="0">
                <a:sym typeface="Wingdings" panose="05000000000000000000" pitchFamily="2" charset="2"/>
              </a:rPr>
              <a:t>En 5-årig masterutdanning godkjennes kun som 4 år i Norge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Mastergraden kan bestå av kun teoretiske emner, uten masteroppgave.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011D0-6D2B-42F2-BBCB-E5AD19989F3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8821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Selv om en utenlandsk grad</a:t>
            </a:r>
            <a:r>
              <a:rPr lang="nb-NO" baseline="0" dirty="0" smtClean="0"/>
              <a:t> heter mastergrad, må den ikke </a:t>
            </a:r>
          </a:p>
          <a:p>
            <a:r>
              <a:rPr lang="nb-NO" baseline="0" dirty="0" smtClean="0"/>
              <a:t>nødvendigvis være det samme som en norsk mastergrad.</a:t>
            </a:r>
          </a:p>
          <a:p>
            <a:endParaRPr lang="nb-NO" baseline="0" dirty="0" smtClean="0"/>
          </a:p>
          <a:p>
            <a:r>
              <a:rPr lang="nb-NO" baseline="0" dirty="0" smtClean="0"/>
              <a:t>Selv i Europa hvor vi hadde kvalitetsreformen har vi fortsatt en del forskjeller. </a:t>
            </a:r>
          </a:p>
          <a:p>
            <a:r>
              <a:rPr lang="nb-NO" baseline="0" dirty="0" smtClean="0"/>
              <a:t>I Storbritannia for eksempel finnes det veldig ofte 1-årige mastergrader </a:t>
            </a:r>
          </a:p>
          <a:p>
            <a:r>
              <a:rPr lang="nb-NO" baseline="0" dirty="0" smtClean="0"/>
              <a:t>som ikke er ekvivalent med våre mastergrader.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Det finnes mange grader som har andre navn, men som er ekvivalent </a:t>
            </a:r>
          </a:p>
          <a:p>
            <a:r>
              <a:rPr lang="nb-NO" baseline="0" dirty="0" smtClean="0"/>
              <a:t>med norsk mastergrad. Eksempler:</a:t>
            </a:r>
          </a:p>
          <a:p>
            <a:pPr marL="171450" indent="-171450">
              <a:buFontTx/>
              <a:buChar char="-"/>
            </a:pPr>
            <a:r>
              <a:rPr lang="nb-NO" baseline="0" dirty="0" err="1" smtClean="0"/>
              <a:t>Franrike</a:t>
            </a:r>
            <a:r>
              <a:rPr lang="nb-NO" baseline="0" dirty="0" smtClean="0"/>
              <a:t> har </a:t>
            </a:r>
            <a:r>
              <a:rPr lang="nb-NO" baseline="0" dirty="0" err="1" smtClean="0"/>
              <a:t>licence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Tyskland hadde diplom (fra før reformen)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Russland har </a:t>
            </a:r>
            <a:r>
              <a:rPr lang="nb-NO" baseline="0" dirty="0" err="1" smtClean="0"/>
              <a:t>spetsialist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Iran har </a:t>
            </a:r>
            <a:r>
              <a:rPr lang="nb-NO" dirty="0" err="1" smtClean="0"/>
              <a:t>Karshenasi-arshad</a:t>
            </a:r>
            <a:endParaRPr lang="nb-NO" dirty="0" smtClean="0"/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r>
              <a:rPr lang="nb-NO" dirty="0" smtClean="0"/>
              <a:t>Universitetet skal ikke bare hete universitet, det skal også være akkreditert </a:t>
            </a:r>
          </a:p>
          <a:p>
            <a:r>
              <a:rPr lang="nb-NO" dirty="0" smtClean="0"/>
              <a:t>av landets akkrediteringsmyndighet. I Norge er dette NOKUT.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011D0-6D2B-42F2-BBCB-E5AD19989F3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131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Sjekke GSU-listen for </a:t>
            </a:r>
            <a:r>
              <a:rPr lang="nb-NO" smtClean="0"/>
              <a:t>utenlandske utdanninger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011D0-6D2B-42F2-BBCB-E5AD19989F3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930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Hvordan fungerer GSU-listen?</a:t>
            </a:r>
          </a:p>
          <a:p>
            <a:endParaRPr lang="nb-NO" dirty="0" smtClean="0"/>
          </a:p>
          <a:p>
            <a:r>
              <a:rPr lang="nb-NO" dirty="0" smtClean="0"/>
              <a:t>Eksempel IRAN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011D0-6D2B-42F2-BBCB-E5AD19989F3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410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Ved MN kan vi ta opp</a:t>
            </a:r>
            <a:r>
              <a:rPr lang="nb-NO" baseline="0" dirty="0" smtClean="0"/>
              <a:t> kandidater til </a:t>
            </a:r>
            <a:r>
              <a:rPr lang="nb-NO" baseline="0" dirty="0" err="1" smtClean="0"/>
              <a:t>phd</a:t>
            </a:r>
            <a:r>
              <a:rPr lang="nb-NO" baseline="0" dirty="0" smtClean="0"/>
              <a:t>-utdanning på grunnlag </a:t>
            </a:r>
          </a:p>
          <a:p>
            <a:r>
              <a:rPr lang="nb-NO" baseline="0" dirty="0" smtClean="0"/>
              <a:t>av en 4-årig masterutdanning, men det må vurderes individuelt. En </a:t>
            </a:r>
          </a:p>
          <a:p>
            <a:r>
              <a:rPr lang="nb-NO" baseline="0" dirty="0" smtClean="0"/>
              <a:t>kortere masterutdanning enn 5 år gir ikke automatisk opptaksgrunnlag.</a:t>
            </a: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011D0-6D2B-42F2-BBCB-E5AD19989F3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5693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Kilder og ressurser</a:t>
            </a:r>
            <a:r>
              <a:rPr lang="nb-NO" baseline="0" dirty="0" smtClean="0"/>
              <a:t> som brukes i det daglige arbeidet</a:t>
            </a:r>
          </a:p>
          <a:p>
            <a:r>
              <a:rPr lang="nb-NO" baseline="0" dirty="0" smtClean="0"/>
              <a:t>med vurdering av utdanninger.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011D0-6D2B-42F2-BBCB-E5AD19989F3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956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B1D1-CB5C-4DB1-AA03-0FCEA0679ECE}" type="datetimeFigureOut">
              <a:rPr lang="nb-NO" smtClean="0"/>
              <a:t>12.01.2017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1869-83CC-4A2F-B70E-96474E6A07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946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B1D1-CB5C-4DB1-AA03-0FCEA0679ECE}" type="datetimeFigureOut">
              <a:rPr lang="nb-NO" smtClean="0"/>
              <a:t>12.01.2017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1869-83CC-4A2F-B70E-96474E6A07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57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B1D1-CB5C-4DB1-AA03-0FCEA0679ECE}" type="datetimeFigureOut">
              <a:rPr lang="nb-NO" smtClean="0"/>
              <a:t>12.01.2017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1869-83CC-4A2F-B70E-96474E6A07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086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B1D1-CB5C-4DB1-AA03-0FCEA0679ECE}" type="datetimeFigureOut">
              <a:rPr lang="nb-NO" smtClean="0"/>
              <a:t>12.01.2017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1869-83CC-4A2F-B70E-96474E6A07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45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B1D1-CB5C-4DB1-AA03-0FCEA0679ECE}" type="datetimeFigureOut">
              <a:rPr lang="nb-NO" smtClean="0"/>
              <a:t>12.01.2017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1869-83CC-4A2F-B70E-96474E6A07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272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B1D1-CB5C-4DB1-AA03-0FCEA0679ECE}" type="datetimeFigureOut">
              <a:rPr lang="nb-NO" smtClean="0"/>
              <a:t>12.01.2017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1869-83CC-4A2F-B70E-96474E6A07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92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B1D1-CB5C-4DB1-AA03-0FCEA0679ECE}" type="datetimeFigureOut">
              <a:rPr lang="nb-NO" smtClean="0"/>
              <a:t>12.01.2017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1869-83CC-4A2F-B70E-96474E6A07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72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B1D1-CB5C-4DB1-AA03-0FCEA0679ECE}" type="datetimeFigureOut">
              <a:rPr lang="nb-NO" smtClean="0"/>
              <a:t>12.01.2017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1869-83CC-4A2F-B70E-96474E6A07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317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B1D1-CB5C-4DB1-AA03-0FCEA0679ECE}" type="datetimeFigureOut">
              <a:rPr lang="nb-NO" smtClean="0"/>
              <a:t>12.01.2017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1869-83CC-4A2F-B70E-96474E6A07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552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B1D1-CB5C-4DB1-AA03-0FCEA0679ECE}" type="datetimeFigureOut">
              <a:rPr lang="nb-NO" smtClean="0"/>
              <a:t>12.01.2017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1869-83CC-4A2F-B70E-96474E6A07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476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B1D1-CB5C-4DB1-AA03-0FCEA0679ECE}" type="datetimeFigureOut">
              <a:rPr lang="nb-NO" smtClean="0"/>
              <a:t>12.01.2017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1869-83CC-4A2F-B70E-96474E6A07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28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BB1D1-CB5C-4DB1-AA03-0FCEA0679ECE}" type="datetimeFigureOut">
              <a:rPr lang="nb-NO" smtClean="0"/>
              <a:t>12.01.2017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B1869-83CC-4A2F-B70E-96474E6A07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97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5400" dirty="0" smtClean="0"/>
              <a:t>Kvalifisert til ph.d.-opptak?</a:t>
            </a:r>
            <a:endParaRPr lang="nb-NO" sz="54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Hvordan vurderes </a:t>
            </a:r>
            <a:r>
              <a:rPr lang="nb-NO" sz="3600" b="1" dirty="0" smtClean="0"/>
              <a:t>det formelle opptaksgrunnlaget </a:t>
            </a:r>
            <a:r>
              <a:rPr lang="nb-NO" sz="3600" dirty="0" smtClean="0"/>
              <a:t>til doktorgradsprogram ved MN?</a:t>
            </a:r>
            <a:endParaRPr lang="nb-NO" sz="3600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803400" cy="1803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smtClean="0"/>
              <a:t>Januar</a:t>
            </a:r>
            <a:r>
              <a:rPr lang="nb-NO" dirty="0" smtClean="0"/>
              <a:t> 2017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MN/Ingrid Solhøy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35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Detektivarbeid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CV</a:t>
            </a:r>
          </a:p>
          <a:p>
            <a:r>
              <a:rPr lang="nb-NO" dirty="0" smtClean="0"/>
              <a:t>Søknadsbrev</a:t>
            </a:r>
          </a:p>
          <a:p>
            <a:r>
              <a:rPr lang="nb-NO" dirty="0" smtClean="0"/>
              <a:t>Google </a:t>
            </a:r>
            <a:r>
              <a:rPr lang="nb-NO" dirty="0" err="1" smtClean="0"/>
              <a:t>translator</a:t>
            </a:r>
            <a:endParaRPr lang="nb-NO" dirty="0" smtClean="0"/>
          </a:p>
          <a:p>
            <a:r>
              <a:rPr lang="nb-NO" dirty="0" smtClean="0"/>
              <a:t>Institusjonenes nettsider</a:t>
            </a:r>
          </a:p>
          <a:p>
            <a:r>
              <a:rPr lang="nb-NO" dirty="0" smtClean="0"/>
              <a:t>NOKUT-konsulenter</a:t>
            </a:r>
          </a:p>
          <a:p>
            <a:r>
              <a:rPr lang="nb-NO" dirty="0" smtClean="0"/>
              <a:t>Referanser</a:t>
            </a:r>
          </a:p>
          <a:p>
            <a:r>
              <a:rPr lang="nb-NO" dirty="0" err="1"/>
              <a:t>Registrar</a:t>
            </a:r>
            <a:r>
              <a:rPr lang="nb-NO" dirty="0"/>
              <a:t> </a:t>
            </a:r>
            <a:r>
              <a:rPr lang="nb-NO" dirty="0" err="1"/>
              <a:t>office</a:t>
            </a:r>
            <a:r>
              <a:rPr lang="nb-NO" dirty="0"/>
              <a:t> ved lærestedet</a:t>
            </a:r>
          </a:p>
          <a:p>
            <a:r>
              <a:rPr lang="nb-NO" dirty="0" smtClean="0"/>
              <a:t>Tidligere vurderinger</a:t>
            </a:r>
            <a:endParaRPr lang="nb-NO" dirty="0"/>
          </a:p>
        </p:txBody>
      </p:sp>
      <p:pic>
        <p:nvPicPr>
          <p:cNvPr id="9" name="Picture 8" descr="Adaptaciones (XV): Miss Marple, de George Pollock con Margaret ..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/>
          <a:stretch/>
        </p:blipFill>
        <p:spPr>
          <a:xfrm>
            <a:off x="6084168" y="1772816"/>
            <a:ext cx="223224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trenger vi til vurdering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sz="4000" dirty="0" smtClean="0"/>
              <a:t>Krav:</a:t>
            </a:r>
          </a:p>
          <a:p>
            <a:r>
              <a:rPr lang="nb-NO" sz="4000" dirty="0" smtClean="0"/>
              <a:t>Bachelorgrad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400" dirty="0" smtClean="0"/>
              <a:t>Karakterutskrift og vitnemål (engelsk og originalspråk)</a:t>
            </a:r>
            <a:br>
              <a:rPr lang="nb-NO" sz="2400" dirty="0" smtClean="0"/>
            </a:br>
            <a:r>
              <a:rPr lang="nb-NO" sz="2400" dirty="0" smtClean="0"/>
              <a:t>og/eller Diploma supplement</a:t>
            </a:r>
          </a:p>
          <a:p>
            <a:r>
              <a:rPr lang="nb-NO" sz="4000" dirty="0" smtClean="0"/>
              <a:t>Mastergrad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400" dirty="0" smtClean="0"/>
              <a:t>Karakterutskrift og vitnemål (engelsk og originalspråk)</a:t>
            </a:r>
            <a:br>
              <a:rPr lang="nb-NO" sz="2400" dirty="0" smtClean="0"/>
            </a:br>
            <a:r>
              <a:rPr lang="nb-NO" sz="2400" dirty="0" smtClean="0"/>
              <a:t>og/eller Diploma supplement</a:t>
            </a:r>
          </a:p>
          <a:p>
            <a:pPr marL="0" indent="0">
              <a:buNone/>
            </a:pPr>
            <a:endParaRPr lang="nb-NO" sz="1300" dirty="0" smtClean="0"/>
          </a:p>
          <a:p>
            <a:pPr marL="0" indent="0">
              <a:buNone/>
            </a:pPr>
            <a:r>
              <a:rPr lang="nb-NO" sz="4000" dirty="0" smtClean="0"/>
              <a:t>Gjerne:</a:t>
            </a:r>
          </a:p>
          <a:p>
            <a:r>
              <a:rPr lang="nb-NO" sz="2800" dirty="0" smtClean="0"/>
              <a:t>Utlysningsteksten (søknadsfrist, spesielle krav)</a:t>
            </a:r>
            <a:endParaRPr lang="nb-NO" sz="2800" dirty="0"/>
          </a:p>
          <a:p>
            <a:r>
              <a:rPr lang="nb-NO" sz="2800" dirty="0" smtClean="0"/>
              <a:t>CV (sjekke årstall, sjekke utdanning og dokumenter)</a:t>
            </a:r>
          </a:p>
          <a:p>
            <a:r>
              <a:rPr lang="nb-NO" sz="2800" dirty="0" smtClean="0"/>
              <a:t>Beskrivelse av grads- og karaktersystem</a:t>
            </a:r>
          </a:p>
          <a:p>
            <a:endParaRPr lang="nb-NO" sz="2800" dirty="0"/>
          </a:p>
          <a:p>
            <a:pPr marL="0" indent="0">
              <a:buNone/>
            </a:pPr>
            <a:r>
              <a:rPr lang="nb-NO" sz="2800" dirty="0" smtClean="0"/>
              <a:t>                   </a:t>
            </a:r>
            <a:r>
              <a:rPr lang="nb-NO" sz="4100" dirty="0" smtClean="0"/>
              <a:t>Send all dokumentasjon til vurdering!</a:t>
            </a:r>
          </a:p>
          <a:p>
            <a:pPr marL="0" indent="0">
              <a:buNone/>
            </a:pPr>
            <a:r>
              <a:rPr lang="nb-NO" sz="4100" dirty="0"/>
              <a:t>	</a:t>
            </a:r>
            <a:r>
              <a:rPr lang="nb-NO" sz="4100" dirty="0" smtClean="0"/>
              <a:t>  Eller gi tilgang i </a:t>
            </a:r>
            <a:r>
              <a:rPr lang="nb-NO" sz="4100" dirty="0" err="1" smtClean="0"/>
              <a:t>Jobbnorge</a:t>
            </a:r>
            <a:endParaRPr lang="nb-NO" sz="4100" dirty="0" smtClean="0"/>
          </a:p>
          <a:p>
            <a:pPr marL="0" indent="0">
              <a:buNone/>
            </a:pPr>
            <a:endParaRPr lang="nb-NO" sz="4100" dirty="0"/>
          </a:p>
        </p:txBody>
      </p:sp>
      <p:sp>
        <p:nvSpPr>
          <p:cNvPr id="4" name="Right Arrow 3"/>
          <p:cNvSpPr/>
          <p:nvPr/>
        </p:nvSpPr>
        <p:spPr>
          <a:xfrm>
            <a:off x="539552" y="5157192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27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Original dokumentasjon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Alle som skal tas opp til </a:t>
            </a:r>
            <a:r>
              <a:rPr lang="nb-NO" dirty="0" err="1" smtClean="0"/>
              <a:t>phd</a:t>
            </a:r>
            <a:r>
              <a:rPr lang="nb-NO" dirty="0"/>
              <a:t> </a:t>
            </a:r>
            <a:r>
              <a:rPr lang="nb-NO" dirty="0" smtClean="0"/>
              <a:t>med utenlandsk mastergrad, må vise frem originale dokumenter</a:t>
            </a:r>
          </a:p>
          <a:p>
            <a:r>
              <a:rPr lang="nb-NO" dirty="0" smtClean="0"/>
              <a:t>Normalt: Bachelor og master – diplom og karakterutskrift</a:t>
            </a:r>
          </a:p>
          <a:p>
            <a:r>
              <a:rPr lang="nb-NO" dirty="0" smtClean="0"/>
              <a:t>Leveres i skranken på infosenteret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450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Juks?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Er dokumentene ekte?</a:t>
            </a:r>
          </a:p>
          <a:p>
            <a:r>
              <a:rPr lang="nb-NO" dirty="0" smtClean="0"/>
              <a:t>Er dokumentene blitt forandret?</a:t>
            </a:r>
          </a:p>
          <a:p>
            <a:r>
              <a:rPr lang="nb-NO" dirty="0" smtClean="0"/>
              <a:t>Finnes denne utdanningen, dette lærestedet?</a:t>
            </a:r>
          </a:p>
          <a:p>
            <a:r>
              <a:rPr lang="nb-NO" dirty="0" smtClean="0"/>
              <a:t>Er det sannsynlig at denne personen har tatt denne utdanningen/avlagt graden?</a:t>
            </a:r>
          </a:p>
          <a:p>
            <a:r>
              <a:rPr lang="nb-NO" dirty="0" smtClean="0"/>
              <a:t>Stemmer oversettelsen overens med originalen?</a:t>
            </a:r>
          </a:p>
          <a:p>
            <a:r>
              <a:rPr lang="nb-NO" dirty="0" smtClean="0"/>
              <a:t>Stemmer opplysninger i dokumentene overens med CV?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03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6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50795" t="29784" r="11904" b="5553"/>
          <a:stretch/>
        </p:blipFill>
        <p:spPr bwMode="auto">
          <a:xfrm>
            <a:off x="-324544" y="403333"/>
            <a:ext cx="9577064" cy="6322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94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4573" t="11199" r="16605" b="10402"/>
          <a:stretch/>
        </p:blipFill>
        <p:spPr>
          <a:xfrm>
            <a:off x="611560" y="3515"/>
            <a:ext cx="7874061" cy="679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nb-NO" dirty="0" smtClean="0"/>
              <a:t>Opptakskrav</a:t>
            </a:r>
            <a:br>
              <a:rPr lang="nb-NO" dirty="0" smtClean="0"/>
            </a:br>
            <a:r>
              <a:rPr lang="nb-NO" sz="2400" dirty="0" smtClean="0"/>
              <a:t>til forskerutdanning ved MN-fakultetet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b="1" i="1" dirty="0" smtClean="0"/>
              <a:t>Formelle krav: 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sz="1200" dirty="0" smtClean="0"/>
          </a:p>
          <a:p>
            <a:pPr marL="0" indent="0">
              <a:buNone/>
            </a:pPr>
            <a:r>
              <a:rPr lang="nb-NO" dirty="0" smtClean="0"/>
              <a:t>Avlagt mastergrad eller tilsvarende, </a:t>
            </a:r>
            <a:br>
              <a:rPr lang="nb-NO" dirty="0" smtClean="0"/>
            </a:br>
            <a:r>
              <a:rPr lang="nb-NO" dirty="0" smtClean="0"/>
              <a:t>med karakteren C eller bedre for</a:t>
            </a:r>
          </a:p>
          <a:p>
            <a:pPr marL="0" indent="0">
              <a:buNone/>
            </a:pPr>
            <a:endParaRPr lang="nb-NO" sz="1200" dirty="0" smtClean="0"/>
          </a:p>
          <a:p>
            <a:pPr marL="1371600" lvl="2" indent="-571500">
              <a:buFont typeface="+mj-lt"/>
              <a:buAutoNum type="arabicPeriod"/>
            </a:pPr>
            <a:r>
              <a:rPr lang="nb-NO" sz="3200" dirty="0" smtClean="0"/>
              <a:t>Spesialiseringen i bachelorgraden</a:t>
            </a:r>
          </a:p>
          <a:p>
            <a:pPr marL="1371600" lvl="2" indent="-571500">
              <a:buFont typeface="+mj-lt"/>
              <a:buAutoNum type="arabicPeriod"/>
            </a:pPr>
            <a:r>
              <a:rPr lang="nb-NO" sz="3200" dirty="0" smtClean="0"/>
              <a:t>Masteremnene </a:t>
            </a:r>
          </a:p>
          <a:p>
            <a:pPr marL="1371600" lvl="2" indent="-571500">
              <a:buFont typeface="+mj-lt"/>
              <a:buAutoNum type="arabicPeriod"/>
            </a:pPr>
            <a:r>
              <a:rPr lang="nb-NO" sz="3200" dirty="0" smtClean="0"/>
              <a:t>Masteroppgaven</a:t>
            </a:r>
          </a:p>
          <a:p>
            <a:pPr marL="1371600" lvl="2" indent="-571500"/>
            <a:endParaRPr lang="nb-NO" sz="1200" dirty="0"/>
          </a:p>
          <a:p>
            <a:pPr marL="1371600" lvl="2" indent="-571500">
              <a:buFont typeface="Wingdings" panose="05000000000000000000" pitchFamily="2" charset="2"/>
              <a:buChar char="Ø"/>
            </a:pPr>
            <a:r>
              <a:rPr lang="nb-NO" sz="2800" dirty="0" smtClean="0"/>
              <a:t>Engelskbevis er ikke et krav. Hvorfor ikke?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8813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Sjekkliste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b="1" dirty="0" smtClean="0"/>
              <a:t>Avlagt</a:t>
            </a:r>
            <a:r>
              <a:rPr lang="nb-NO" sz="2800" b="1" dirty="0" smtClean="0"/>
              <a:t>*</a:t>
            </a:r>
            <a:r>
              <a:rPr lang="nb-NO" dirty="0" smtClean="0"/>
              <a:t> mastergrad eller tilsvarende</a:t>
            </a:r>
          </a:p>
          <a:p>
            <a:r>
              <a:rPr lang="nb-NO" dirty="0" smtClean="0"/>
              <a:t>Akkreditert lærested</a:t>
            </a:r>
          </a:p>
          <a:p>
            <a:r>
              <a:rPr lang="nb-NO" dirty="0" smtClean="0"/>
              <a:t>Karaktersnitt bachelorgrad</a:t>
            </a:r>
          </a:p>
          <a:p>
            <a:r>
              <a:rPr lang="nb-NO" dirty="0" smtClean="0"/>
              <a:t>Karaktersnitt masteremner</a:t>
            </a:r>
          </a:p>
          <a:p>
            <a:r>
              <a:rPr lang="nb-NO" dirty="0" smtClean="0"/>
              <a:t>Karakter på masteroppgave</a:t>
            </a:r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sz="2800" b="1" dirty="0" smtClean="0"/>
              <a:t>* </a:t>
            </a:r>
            <a:r>
              <a:rPr lang="nb-NO" sz="2400" dirty="0" smtClean="0"/>
              <a:t>Hvis ikke annet er oppgitt i utlysningen</a:t>
            </a:r>
            <a:endParaRPr lang="nb-NO" sz="2400" dirty="0"/>
          </a:p>
        </p:txBody>
      </p:sp>
      <p:pic>
        <p:nvPicPr>
          <p:cNvPr id="4" name="Picture 3" descr="Business School Selection Criteria for International MBA - Part 1/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20888"/>
            <a:ext cx="1512168" cy="19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Avlagt mastergrad eller tilsvarende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 smtClean="0"/>
              <a:t>Forskrift om krav til mastergrad</a:t>
            </a:r>
          </a:p>
          <a:p>
            <a:pPr marL="0" indent="0">
              <a:buNone/>
            </a:pPr>
            <a:r>
              <a:rPr lang="nb-NO" sz="1400" dirty="0" smtClean="0"/>
              <a:t>Hjemmel: Fastsatt av departementet 1.12.2005 med hjemmel i UHR-loven</a:t>
            </a:r>
            <a:endParaRPr lang="nb-NO" sz="1500" dirty="0" smtClean="0"/>
          </a:p>
          <a:p>
            <a:r>
              <a:rPr lang="nb-NO" sz="3000" dirty="0" smtClean="0"/>
              <a:t>Graden master oppnås på grunnlag av mastergradseksamen av </a:t>
            </a:r>
            <a:r>
              <a:rPr lang="nb-NO" sz="3000" b="1" dirty="0" smtClean="0"/>
              <a:t>120 studiepoengs (2 års) omfang</a:t>
            </a:r>
            <a:r>
              <a:rPr lang="nb-NO" sz="3000" dirty="0" smtClean="0"/>
              <a:t>, inkludert selvstendig arbeid </a:t>
            </a:r>
          </a:p>
          <a:p>
            <a:r>
              <a:rPr lang="nb-NO" sz="3000" dirty="0" smtClean="0"/>
              <a:t>Graden </a:t>
            </a:r>
            <a:r>
              <a:rPr lang="nb-NO" sz="3000" b="1" dirty="0" smtClean="0"/>
              <a:t>bygger på en bachelorgrad</a:t>
            </a:r>
            <a:r>
              <a:rPr lang="nb-NO" sz="3000" dirty="0" smtClean="0"/>
              <a:t>, cand.mag.grad eller annen grad av minimum 3 års omfang.</a:t>
            </a:r>
          </a:p>
          <a:p>
            <a:r>
              <a:rPr lang="nb-NO" sz="3000" dirty="0" smtClean="0"/>
              <a:t>I mastergraden skal det inngå </a:t>
            </a:r>
            <a:r>
              <a:rPr lang="nb-NO" sz="3000" b="1" dirty="0" smtClean="0"/>
              <a:t>selvstendig arbeid </a:t>
            </a:r>
            <a:r>
              <a:rPr lang="nb-NO" sz="3000" dirty="0" smtClean="0"/>
              <a:t>av et omfang på minimum 30 studiepoeng / 1 semester</a:t>
            </a:r>
            <a:endParaRPr lang="nb-NO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5106" r="39803" b="45318"/>
          <a:stretch/>
        </p:blipFill>
        <p:spPr>
          <a:xfrm>
            <a:off x="6876256" y="1196752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Utenlandske utdanninger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Tilsvarer utdanningen en norsk mastergrad etter </a:t>
            </a:r>
            <a:r>
              <a:rPr lang="nb-NO" dirty="0" err="1" smtClean="0"/>
              <a:t>forskriften</a:t>
            </a:r>
            <a:r>
              <a:rPr lang="nb-NO" dirty="0" smtClean="0"/>
              <a:t>?</a:t>
            </a:r>
          </a:p>
          <a:p>
            <a:r>
              <a:rPr lang="nb-NO" dirty="0" smtClean="0"/>
              <a:t>Er lærestedet og utdanningen akkreditert?</a:t>
            </a:r>
          </a:p>
          <a:p>
            <a:r>
              <a:rPr lang="nb-NO" dirty="0" smtClean="0"/>
              <a:t>Tilsvarer karaktersnitt* norsk C eller bedre?</a:t>
            </a:r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*</a:t>
            </a:r>
            <a:r>
              <a:rPr lang="nb-NO" sz="2400" dirty="0" smtClean="0"/>
              <a:t> bachelorgrad, masteremner og masteroppgave (hver for seg)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13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GSU-listen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b="1" dirty="0">
                <a:solidFill>
                  <a:srgbClr val="FF0000"/>
                </a:solidFill>
              </a:rPr>
              <a:t>G</a:t>
            </a:r>
            <a:r>
              <a:rPr lang="nb-NO" sz="2800" dirty="0"/>
              <a:t>enerell </a:t>
            </a:r>
            <a:r>
              <a:rPr lang="nb-NO" sz="2800" b="1" dirty="0">
                <a:solidFill>
                  <a:srgbClr val="FF0000"/>
                </a:solidFill>
              </a:rPr>
              <a:t>s</a:t>
            </a:r>
            <a:r>
              <a:rPr lang="nb-NO" sz="2800" dirty="0"/>
              <a:t>tudiekompetanse for </a:t>
            </a:r>
            <a:r>
              <a:rPr lang="nb-NO" sz="2800" b="1" dirty="0" smtClean="0">
                <a:solidFill>
                  <a:srgbClr val="FF0000"/>
                </a:solidFill>
              </a:rPr>
              <a:t>u</a:t>
            </a:r>
            <a:r>
              <a:rPr lang="nb-NO" sz="2800" dirty="0" smtClean="0"/>
              <a:t>tenlandske søkere</a:t>
            </a:r>
          </a:p>
          <a:p>
            <a:pPr marL="0" indent="0">
              <a:buNone/>
            </a:pPr>
            <a:r>
              <a:rPr lang="nb-NO" sz="2800" dirty="0" smtClean="0"/>
              <a:t>Informasjon </a:t>
            </a:r>
            <a:r>
              <a:rPr lang="nb-NO" sz="2800" dirty="0"/>
              <a:t>om hva slags utdanning </a:t>
            </a:r>
            <a:r>
              <a:rPr lang="nb-NO" sz="2800" dirty="0" smtClean="0"/>
              <a:t>en </a:t>
            </a:r>
            <a:r>
              <a:rPr lang="nb-NO" sz="2800" dirty="0"/>
              <a:t>må ha for å kunne søke opptak til universiteter og høyskoler i </a:t>
            </a:r>
            <a:r>
              <a:rPr lang="nb-NO" sz="2800" dirty="0" smtClean="0"/>
              <a:t>Norge. </a:t>
            </a:r>
            <a:endParaRPr lang="nb-NO" sz="2800" dirty="0"/>
          </a:p>
          <a:p>
            <a:pPr marL="0" indent="0">
              <a:buNone/>
            </a:pPr>
            <a:endParaRPr lang="nb-NO" sz="2800" dirty="0" smtClean="0"/>
          </a:p>
          <a:p>
            <a:r>
              <a:rPr lang="nb-NO" sz="2800" dirty="0" smtClean="0"/>
              <a:t>Listen forvaltes og oppdateres av NOKUT</a:t>
            </a:r>
          </a:p>
          <a:p>
            <a:r>
              <a:rPr lang="nb-NO" sz="2800" dirty="0"/>
              <a:t>Listen er bindende for opptak til grunnstudier </a:t>
            </a:r>
            <a:endParaRPr lang="nb-NO" sz="2800" dirty="0" smtClean="0"/>
          </a:p>
          <a:p>
            <a:r>
              <a:rPr lang="nb-NO" sz="2800" dirty="0" smtClean="0"/>
              <a:t>Listen </a:t>
            </a:r>
            <a:r>
              <a:rPr lang="nb-NO" sz="2800" dirty="0"/>
              <a:t>er veiledende </a:t>
            </a:r>
            <a:r>
              <a:rPr lang="nb-NO" sz="2800" dirty="0" smtClean="0"/>
              <a:t>for opptak </a:t>
            </a:r>
            <a:r>
              <a:rPr lang="nb-NO" sz="2800" dirty="0"/>
              <a:t>til høyere grads studier, faglig godkjenning og generell </a:t>
            </a:r>
            <a:r>
              <a:rPr lang="nb-NO" sz="2800" dirty="0" smtClean="0"/>
              <a:t>godkjenning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72025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500" t="13627" r="11501" b="65633"/>
          <a:stretch/>
        </p:blipFill>
        <p:spPr>
          <a:xfrm>
            <a:off x="30223" y="1413581"/>
            <a:ext cx="9165669" cy="183313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GSU-listen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57741" y="3669314"/>
            <a:ext cx="5842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Eksempel IRAN: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Skoleutdanning 1 år kortere enn i Norge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1. </a:t>
            </a:r>
            <a:r>
              <a:rPr lang="nb-NO" sz="2400" dirty="0" err="1" smtClean="0"/>
              <a:t>universitetetsåret</a:t>
            </a:r>
            <a:r>
              <a:rPr lang="nb-NO" sz="2400" dirty="0" smtClean="0"/>
              <a:t> regnes derfor med i opptaksgrunnlag til norske grunnstudier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 smtClean="0"/>
              <a:t>Dvs</a:t>
            </a:r>
            <a:r>
              <a:rPr lang="nb-NO" sz="2400" dirty="0" smtClean="0"/>
              <a:t> 4-årig bachelor fra Iran er likestilt med en 3-årig bachelor fra Norge</a:t>
            </a:r>
            <a:endParaRPr lang="nb-NO" sz="2400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4"/>
          <a:srcRect l="60112" t="29986" r="30271" b="43271"/>
          <a:stretch/>
        </p:blipFill>
        <p:spPr>
          <a:xfrm>
            <a:off x="6228184" y="3662620"/>
            <a:ext cx="2592287" cy="251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29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nb-NO" dirty="0"/>
              <a:t>Unntak – kortere masterutdanninger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Autofit/>
          </a:bodyPr>
          <a:lstStyle/>
          <a:p>
            <a:r>
              <a:rPr lang="nb-NO" sz="2400" dirty="0" smtClean="0"/>
              <a:t>Norsk master er 5-årig: 3 år (180 </a:t>
            </a:r>
            <a:r>
              <a:rPr lang="nb-NO" sz="2400" dirty="0" err="1" smtClean="0"/>
              <a:t>sp</a:t>
            </a:r>
            <a:r>
              <a:rPr lang="nb-NO" sz="2400" dirty="0" smtClean="0"/>
              <a:t>) + 2 år (120 </a:t>
            </a:r>
            <a:r>
              <a:rPr lang="nb-NO" sz="2400" dirty="0" err="1" smtClean="0"/>
              <a:t>sp</a:t>
            </a:r>
            <a:r>
              <a:rPr lang="nb-NO" sz="2400" dirty="0" smtClean="0"/>
              <a:t>) eller en 5-årig integrert masterutdanning</a:t>
            </a:r>
          </a:p>
          <a:p>
            <a:endParaRPr lang="nb-NO" sz="800" dirty="0"/>
          </a:p>
          <a:p>
            <a:pPr marL="0" indent="0">
              <a:buNone/>
            </a:pPr>
            <a:r>
              <a:rPr lang="nb-NO" sz="2400" b="1" dirty="0" smtClean="0"/>
              <a:t>Unntak for </a:t>
            </a:r>
            <a:r>
              <a:rPr lang="nb-NO" sz="2400" b="1" dirty="0" err="1" smtClean="0"/>
              <a:t>phd</a:t>
            </a:r>
            <a:r>
              <a:rPr lang="nb-NO" sz="2400" b="1" dirty="0" smtClean="0"/>
              <a:t>-opptak - Eksempler på andre utdanninger fra utlandet:</a:t>
            </a:r>
          </a:p>
          <a:p>
            <a:r>
              <a:rPr lang="nb-NO" sz="2400" dirty="0" smtClean="0"/>
              <a:t>Engelsk intensiv master:</a:t>
            </a:r>
            <a:br>
              <a:rPr lang="nb-NO" sz="2400" dirty="0" smtClean="0"/>
            </a:br>
            <a:r>
              <a:rPr lang="nb-NO" sz="2400" dirty="0" smtClean="0"/>
              <a:t>3 år/180 </a:t>
            </a:r>
            <a:r>
              <a:rPr lang="nb-NO" sz="2400" dirty="0" err="1" smtClean="0"/>
              <a:t>sp</a:t>
            </a:r>
            <a:r>
              <a:rPr lang="nb-NO" sz="2400" dirty="0" smtClean="0"/>
              <a:t> (bachelor) + 12 </a:t>
            </a:r>
            <a:r>
              <a:rPr lang="nb-NO" sz="2400" dirty="0" err="1" smtClean="0"/>
              <a:t>mnd</a:t>
            </a:r>
            <a:r>
              <a:rPr lang="nb-NO" sz="2400" dirty="0" smtClean="0"/>
              <a:t>/75 </a:t>
            </a:r>
            <a:r>
              <a:rPr lang="nb-NO" sz="2400" dirty="0" err="1" smtClean="0"/>
              <a:t>sp</a:t>
            </a:r>
            <a:r>
              <a:rPr lang="nb-NO" sz="2400" dirty="0" smtClean="0"/>
              <a:t> master</a:t>
            </a:r>
          </a:p>
          <a:p>
            <a:r>
              <a:rPr lang="nb-NO" sz="2400" dirty="0" smtClean="0"/>
              <a:t>5-årige integrerte utdanninger fra Russland, Ukraina, o.l. som NOKUT godkjenner som 4 år / 240 </a:t>
            </a:r>
            <a:r>
              <a:rPr lang="nb-NO" sz="2400" dirty="0" err="1" smtClean="0"/>
              <a:t>sp</a:t>
            </a:r>
            <a:endParaRPr lang="nb-NO" sz="2400" dirty="0" smtClean="0"/>
          </a:p>
          <a:p>
            <a:pPr marL="0" indent="0">
              <a:buNone/>
            </a:pPr>
            <a:endParaRPr lang="nb-NO" sz="800" dirty="0"/>
          </a:p>
          <a:p>
            <a:pPr marL="0" indent="0">
              <a:buNone/>
            </a:pPr>
            <a:r>
              <a:rPr lang="nb-NO" sz="2400" b="1" dirty="0" smtClean="0"/>
              <a:t>Tilleggskrav:</a:t>
            </a:r>
          </a:p>
          <a:p>
            <a:r>
              <a:rPr lang="nb-NO" sz="2000" dirty="0" smtClean="0"/>
              <a:t>Masteroppgave, minst 30 </a:t>
            </a:r>
            <a:r>
              <a:rPr lang="nb-NO" sz="2000" dirty="0" err="1" smtClean="0"/>
              <a:t>sp</a:t>
            </a:r>
            <a:r>
              <a:rPr lang="nb-NO" sz="2000" dirty="0" smtClean="0"/>
              <a:t> omfang</a:t>
            </a:r>
          </a:p>
          <a:p>
            <a:r>
              <a:rPr lang="nb-NO" sz="2000" dirty="0"/>
              <a:t>Meget gode </a:t>
            </a:r>
            <a:r>
              <a:rPr lang="nb-NO" sz="2000" dirty="0" smtClean="0"/>
              <a:t>resultater, langt bedre enn gjennomsnittet</a:t>
            </a:r>
            <a:endParaRPr lang="nb-NO" sz="2000" dirty="0"/>
          </a:p>
          <a:p>
            <a:r>
              <a:rPr lang="nb-NO" sz="2000" dirty="0" smtClean="0"/>
              <a:t>Andre meritter: publikasjoner, forskningserfaring, utmerkelser, evt. tilleggsutdanninger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2280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l="70409" t="20709" r="18520" b="66774"/>
          <a:stretch/>
        </p:blipFill>
        <p:spPr bwMode="auto">
          <a:xfrm>
            <a:off x="3250196" y="1986504"/>
            <a:ext cx="2448272" cy="988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Kilder / Ressurser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803942"/>
            <a:ext cx="8229600" cy="4525963"/>
          </a:xfrm>
        </p:spPr>
        <p:txBody>
          <a:bodyPr/>
          <a:lstStyle/>
          <a:p>
            <a:r>
              <a:rPr lang="nb-NO" dirty="0" smtClean="0"/>
              <a:t>NOKUT</a:t>
            </a:r>
          </a:p>
          <a:p>
            <a:r>
              <a:rPr lang="nb-NO" dirty="0" err="1" smtClean="0"/>
              <a:t>Anabin</a:t>
            </a:r>
            <a:endParaRPr lang="nb-NO" dirty="0" smtClean="0"/>
          </a:p>
          <a:p>
            <a:r>
              <a:rPr lang="nb-NO" dirty="0" smtClean="0"/>
              <a:t>Universitetenes nettsider</a:t>
            </a:r>
          </a:p>
          <a:p>
            <a:r>
              <a:rPr lang="nb-NO" dirty="0" smtClean="0"/>
              <a:t>Nettsider av landets utdanningsmyndigheter</a:t>
            </a:r>
          </a:p>
          <a:p>
            <a:r>
              <a:rPr lang="nb-NO" dirty="0" smtClean="0"/>
              <a:t>GPA-</a:t>
            </a:r>
            <a:r>
              <a:rPr lang="nb-NO" dirty="0" err="1" smtClean="0"/>
              <a:t>calculator</a:t>
            </a:r>
            <a:endParaRPr lang="nb-NO" dirty="0"/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50750" t="29554" r="37088" b="57068"/>
          <a:stretch/>
        </p:blipFill>
        <p:spPr bwMode="auto">
          <a:xfrm>
            <a:off x="5698468" y="1725929"/>
            <a:ext cx="2376264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50168" t="8855" r="42039" b="82736"/>
          <a:stretch/>
        </p:blipFill>
        <p:spPr bwMode="auto">
          <a:xfrm>
            <a:off x="2830978" y="1409719"/>
            <a:ext cx="1512168" cy="632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/>
          <a:srcRect l="50313" t="8844" r="39856" b="83389"/>
          <a:stretch/>
        </p:blipFill>
        <p:spPr bwMode="auto">
          <a:xfrm>
            <a:off x="3587062" y="4237158"/>
            <a:ext cx="3111725" cy="896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09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1061</Words>
  <Application>Microsoft Office PowerPoint</Application>
  <PresentationFormat>Skjermfremvisning (4:3)</PresentationFormat>
  <Paragraphs>210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Office-tema</vt:lpstr>
      <vt:lpstr>Kvalifisert til ph.d.-opptak?</vt:lpstr>
      <vt:lpstr>Opptakskrav til forskerutdanning ved MN-fakultetet</vt:lpstr>
      <vt:lpstr>Sjekkliste</vt:lpstr>
      <vt:lpstr>Avlagt mastergrad eller tilsvarende</vt:lpstr>
      <vt:lpstr>Utenlandske utdanninger</vt:lpstr>
      <vt:lpstr>GSU-listen</vt:lpstr>
      <vt:lpstr>GSU-listen</vt:lpstr>
      <vt:lpstr>Unntak – kortere masterutdanninger</vt:lpstr>
      <vt:lpstr>Kilder / Ressurser</vt:lpstr>
      <vt:lpstr>Detektivarbeid</vt:lpstr>
      <vt:lpstr>Hva trenger vi til vurdering</vt:lpstr>
      <vt:lpstr>Original dokumentasjon</vt:lpstr>
      <vt:lpstr>Juks?</vt:lpstr>
      <vt:lpstr>PowerPoint-presentasjon</vt:lpstr>
      <vt:lpstr>PowerPoint-presentasjon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Ingrid W. Solhøy</dc:creator>
  <cp:lastModifiedBy>Ingrid W. Solhøy</cp:lastModifiedBy>
  <cp:revision>111</cp:revision>
  <dcterms:created xsi:type="dcterms:W3CDTF">2016-05-13T12:37:17Z</dcterms:created>
  <dcterms:modified xsi:type="dcterms:W3CDTF">2017-01-12T11:50:22Z</dcterms:modified>
</cp:coreProperties>
</file>