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3" r:id="rId2"/>
    <p:sldId id="273" r:id="rId3"/>
    <p:sldId id="274" r:id="rId4"/>
    <p:sldId id="292" r:id="rId5"/>
    <p:sldId id="275" r:id="rId6"/>
    <p:sldId id="277" r:id="rId7"/>
    <p:sldId id="278" r:id="rId8"/>
    <p:sldId id="279" r:id="rId9"/>
    <p:sldId id="280" r:id="rId10"/>
    <p:sldId id="296" r:id="rId11"/>
    <p:sldId id="299" r:id="rId12"/>
    <p:sldId id="282" r:id="rId13"/>
    <p:sldId id="283" r:id="rId14"/>
    <p:sldId id="284" r:id="rId15"/>
    <p:sldId id="294" r:id="rId16"/>
    <p:sldId id="297" r:id="rId17"/>
    <p:sldId id="285" r:id="rId18"/>
    <p:sldId id="295" r:id="rId19"/>
    <p:sldId id="298" r:id="rId20"/>
    <p:sldId id="300" r:id="rId21"/>
    <p:sldId id="261" r:id="rId2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8ACF6A10-BF9C-4111-8906-7AFB24F1911E}">
          <p14:sldIdLst>
            <p14:sldId id="263"/>
            <p14:sldId id="273"/>
            <p14:sldId id="274"/>
            <p14:sldId id="292"/>
            <p14:sldId id="275"/>
            <p14:sldId id="277"/>
            <p14:sldId id="278"/>
            <p14:sldId id="279"/>
            <p14:sldId id="280"/>
            <p14:sldId id="296"/>
            <p14:sldId id="299"/>
            <p14:sldId id="282"/>
            <p14:sldId id="283"/>
            <p14:sldId id="284"/>
            <p14:sldId id="294"/>
            <p14:sldId id="297"/>
            <p14:sldId id="285"/>
            <p14:sldId id="295"/>
            <p14:sldId id="298"/>
            <p14:sldId id="300"/>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FC7"/>
    <a:srgbClr val="E54F46"/>
    <a:srgbClr val="E44E46"/>
    <a:srgbClr val="E65343"/>
    <a:srgbClr val="DB3F3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71" autoAdjust="0"/>
    <p:restoredTop sz="75641" autoAdjust="0"/>
  </p:normalViewPr>
  <p:slideViewPr>
    <p:cSldViewPr>
      <p:cViewPr varScale="1">
        <p:scale>
          <a:sx n="76" d="100"/>
          <a:sy n="76" d="100"/>
        </p:scale>
        <p:origin x="1085" y="7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00" d="100"/>
          <a:sy n="100" d="100"/>
        </p:scale>
        <p:origin x="-35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70CDE-D9CE-4354-94E4-1FD6DB967311}" type="datetimeFigureOut">
              <a:rPr lang="nb-NO" smtClean="0"/>
              <a:t>24.11.2017</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A25AF9-6F74-472F-B3FF-34E5DD318366}" type="slidenum">
              <a:rPr lang="nb-NO" smtClean="0"/>
              <a:t>‹#›</a:t>
            </a:fld>
            <a:endParaRPr lang="nb-NO"/>
          </a:p>
        </p:txBody>
      </p:sp>
    </p:spTree>
    <p:extLst>
      <p:ext uri="{BB962C8B-B14F-4D97-AF65-F5344CB8AC3E}">
        <p14:creationId xmlns:p14="http://schemas.microsoft.com/office/powerpoint/2010/main" val="280514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DE89A-F0D7-4FF6-B2F1-98DC7792C91E}" type="datetimeFigureOut">
              <a:rPr lang="nb-NO" smtClean="0"/>
              <a:t>24.11.2017</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A2AF7-2D85-4421-9B02-2B5F9CC37447}" type="slidenum">
              <a:rPr lang="nb-NO" smtClean="0"/>
              <a:t>‹#›</a:t>
            </a:fld>
            <a:endParaRPr lang="nb-NO"/>
          </a:p>
        </p:txBody>
      </p:sp>
    </p:spTree>
    <p:extLst>
      <p:ext uri="{BB962C8B-B14F-4D97-AF65-F5344CB8AC3E}">
        <p14:creationId xmlns:p14="http://schemas.microsoft.com/office/powerpoint/2010/main" val="2588446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kstern.filer.uib.no/formidling/Kommunikasjonsplattform_uib.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sz="1200" b="0" i="0" kern="1200" dirty="0" smtClean="0">
              <a:solidFill>
                <a:schemeClr val="tx1"/>
              </a:solidFill>
              <a:effectLst/>
              <a:latin typeface="+mn-lt"/>
              <a:ea typeface="+mn-ea"/>
              <a:cs typeface="+mn-cs"/>
            </a:endParaRPr>
          </a:p>
          <a:p>
            <a:endParaRPr lang="nb-NO"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8A2AF7-2D85-4421-9B02-2B5F9CC37447}" type="slidenum">
              <a:rPr lang="nb-NO" smtClean="0"/>
              <a:t>2</a:t>
            </a:fld>
            <a:endParaRPr lang="nb-NO"/>
          </a:p>
        </p:txBody>
      </p:sp>
    </p:spTree>
    <p:extLst>
      <p:ext uri="{BB962C8B-B14F-4D97-AF65-F5344CB8AC3E}">
        <p14:creationId xmlns:p14="http://schemas.microsoft.com/office/powerpoint/2010/main" val="126995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smtClean="0"/>
          </a:p>
          <a:p>
            <a:r>
              <a:rPr lang="nb-NO" i="0" dirty="0" smtClean="0"/>
              <a:t>Ikke</a:t>
            </a:r>
            <a:r>
              <a:rPr lang="nb-NO" i="0" baseline="0" dirty="0" smtClean="0"/>
              <a:t> bruk forkortelser</a:t>
            </a:r>
          </a:p>
          <a:p>
            <a:r>
              <a:rPr lang="nb-NO" i="0" baseline="0" dirty="0" smtClean="0"/>
              <a:t>Stammespråk</a:t>
            </a:r>
          </a:p>
          <a:p>
            <a:endParaRPr lang="nb-NO" i="0" baseline="0" dirty="0" smtClean="0"/>
          </a:p>
          <a:p>
            <a:r>
              <a:rPr lang="nb-NO" i="0" baseline="0" dirty="0" smtClean="0"/>
              <a:t>Tips: Se over den publiserte saken etter at den er lagret. </a:t>
            </a:r>
          </a:p>
          <a:p>
            <a:r>
              <a:rPr lang="nb-NO" i="0" baseline="0" dirty="0" smtClean="0"/>
              <a:t>Synes du den ser oversiktlig og god ut?</a:t>
            </a:r>
          </a:p>
          <a:p>
            <a:r>
              <a:rPr lang="nb-NO" i="0" baseline="0" dirty="0" smtClean="0"/>
              <a:t>Be gjerne en kollega om å lese gjennom.</a:t>
            </a:r>
          </a:p>
        </p:txBody>
      </p:sp>
      <p:sp>
        <p:nvSpPr>
          <p:cNvPr id="4" name="Slide Number Placeholder 3"/>
          <p:cNvSpPr>
            <a:spLocks noGrp="1"/>
          </p:cNvSpPr>
          <p:nvPr>
            <p:ph type="sldNum" sz="quarter" idx="10"/>
          </p:nvPr>
        </p:nvSpPr>
        <p:spPr/>
        <p:txBody>
          <a:bodyPr/>
          <a:lstStyle/>
          <a:p>
            <a:fld id="{41BA4EDF-3B3A-4226-8158-97D65A164375}" type="slidenum">
              <a:rPr lang="nb-NO" smtClean="0"/>
              <a:t>16</a:t>
            </a:fld>
            <a:endParaRPr lang="nb-NO"/>
          </a:p>
        </p:txBody>
      </p:sp>
    </p:spTree>
    <p:extLst>
      <p:ext uri="{BB962C8B-B14F-4D97-AF65-F5344CB8AC3E}">
        <p14:creationId xmlns:p14="http://schemas.microsoft.com/office/powerpoint/2010/main" val="3694477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smtClean="0">
                <a:solidFill>
                  <a:schemeClr val="tx1"/>
                </a:solidFill>
                <a:effectLst/>
                <a:latin typeface="+mn-lt"/>
                <a:ea typeface="+mn-ea"/>
                <a:cs typeface="+mn-cs"/>
              </a:rPr>
              <a:t>På de norske sidene publiseres norske tekster. På de engelske sidene, publiseres engelske tekster. Norsk og engelsk innhold på samme side eller område skal ikke forekomme. Dette</a:t>
            </a:r>
            <a:r>
              <a:rPr lang="nb-NO" sz="1200" b="0" i="0" kern="1200" baseline="0" dirty="0" smtClean="0">
                <a:solidFill>
                  <a:schemeClr val="tx1"/>
                </a:solidFill>
                <a:effectLst/>
                <a:latin typeface="+mn-lt"/>
                <a:ea typeface="+mn-ea"/>
                <a:cs typeface="+mn-cs"/>
              </a:rPr>
              <a:t> fører til feiltreff i søk.</a:t>
            </a:r>
            <a:endParaRPr lang="nb-NO" dirty="0" smtClean="0"/>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Alt innhold som berører utenlandske Målgrupper og fremmedspråklige studenter og ansatte BØR ALLTID oversettes. </a:t>
            </a:r>
          </a:p>
          <a:p>
            <a:r>
              <a:rPr lang="nb-NO" sz="1200" kern="1200" dirty="0" smtClean="0">
                <a:solidFill>
                  <a:schemeClr val="tx1"/>
                </a:solidFill>
                <a:effectLst/>
                <a:latin typeface="+mn-lt"/>
                <a:ea typeface="+mn-ea"/>
                <a:cs typeface="+mn-cs"/>
              </a:rPr>
              <a:t>Vi anbefaler at det etableres lokale rutiner for oversetting og forutsetter at man vektlegger godt, konsistent og klart språk, også på engelsk. </a:t>
            </a:r>
          </a:p>
          <a:p>
            <a:r>
              <a:rPr lang="nb-NO" sz="1200" kern="1200" dirty="0" smtClean="0">
                <a:solidFill>
                  <a:schemeClr val="tx1"/>
                </a:solidFill>
                <a:effectLst/>
                <a:latin typeface="+mn-lt"/>
                <a:ea typeface="+mn-ea"/>
                <a:cs typeface="+mn-cs"/>
              </a:rPr>
              <a:t>Dersom oversetterbyrå skal benyttes, er UiB forpliktet gjennom rammeavtale til å bruke </a:t>
            </a:r>
            <a:r>
              <a:rPr lang="nb-NO" sz="1200" kern="1200" dirty="0" err="1" smtClean="0">
                <a:solidFill>
                  <a:schemeClr val="tx1"/>
                </a:solidFill>
                <a:effectLst/>
                <a:latin typeface="+mn-lt"/>
                <a:ea typeface="+mn-ea"/>
                <a:cs typeface="+mn-cs"/>
              </a:rPr>
              <a:t>Amesto</a:t>
            </a:r>
            <a:r>
              <a:rPr lang="nb-NO" sz="1200" kern="1200" dirty="0" smtClean="0">
                <a:solidFill>
                  <a:schemeClr val="tx1"/>
                </a:solidFill>
                <a:effectLst/>
                <a:latin typeface="+mn-lt"/>
                <a:ea typeface="+mn-ea"/>
                <a:cs typeface="+mn-cs"/>
              </a:rPr>
              <a:t> (</a:t>
            </a:r>
            <a:r>
              <a:rPr lang="nb-NO" sz="1200" kern="1200" dirty="0" err="1" smtClean="0">
                <a:solidFill>
                  <a:schemeClr val="tx1"/>
                </a:solidFill>
                <a:effectLst/>
                <a:latin typeface="+mn-lt"/>
                <a:ea typeface="+mn-ea"/>
                <a:cs typeface="+mn-cs"/>
              </a:rPr>
              <a:t>pt</a:t>
            </a:r>
            <a:r>
              <a:rPr lang="nb-NO" sz="1200" kern="1200" dirty="0" smtClean="0">
                <a:solidFill>
                  <a:schemeClr val="tx1"/>
                </a:solidFill>
                <a:effectLst/>
                <a:latin typeface="+mn-lt"/>
                <a:ea typeface="+mn-ea"/>
                <a:cs typeface="+mn-cs"/>
              </a:rPr>
              <a:t>). </a:t>
            </a:r>
          </a:p>
          <a:p>
            <a:endParaRPr lang="nb-NO" sz="1200" kern="1200" dirty="0" smtClean="0">
              <a:solidFill>
                <a:schemeClr val="tx1"/>
              </a:solidFill>
              <a:effectLst/>
              <a:latin typeface="+mn-lt"/>
              <a:ea typeface="+mn-ea"/>
              <a:cs typeface="+mn-cs"/>
            </a:endParaRPr>
          </a:p>
          <a:p>
            <a:r>
              <a:rPr lang="nb-NO" sz="1200" b="0" i="0" kern="1200" dirty="0" smtClean="0">
                <a:solidFill>
                  <a:schemeClr val="tx1"/>
                </a:solidFill>
                <a:effectLst/>
                <a:latin typeface="+mn-lt"/>
                <a:ea typeface="+mn-ea"/>
                <a:cs typeface="+mn-cs"/>
              </a:rPr>
              <a:t>For forskningsprosjekter, -grupper og -enheter som ønsker nettinnhold kun på engelsk, er hovedregelen at vi som et norsk universitet må ha en minimums informasjon på norske sider i tillegg.</a:t>
            </a:r>
          </a:p>
          <a:p>
            <a:r>
              <a:rPr lang="nb-NO" sz="1200" b="0" i="0" kern="1200" dirty="0" smtClean="0">
                <a:solidFill>
                  <a:schemeClr val="tx1"/>
                </a:solidFill>
                <a:effectLst/>
                <a:latin typeface="+mn-lt"/>
                <a:ea typeface="+mn-ea"/>
                <a:cs typeface="+mn-cs"/>
              </a:rPr>
              <a:t>Eksempel:</a:t>
            </a:r>
            <a:r>
              <a:rPr lang="nb-NO" sz="1200" b="0" i="0" kern="1200" baseline="0" dirty="0" smtClean="0">
                <a:solidFill>
                  <a:schemeClr val="tx1"/>
                </a:solidFill>
                <a:effectLst/>
                <a:latin typeface="+mn-lt"/>
                <a:ea typeface="+mn-ea"/>
                <a:cs typeface="+mn-cs"/>
              </a:rPr>
              <a:t> </a:t>
            </a:r>
            <a:r>
              <a:rPr lang="nb-NO" sz="1200" b="0" i="0" kern="1200" dirty="0" smtClean="0">
                <a:solidFill>
                  <a:schemeClr val="tx1"/>
                </a:solidFill>
                <a:effectLst/>
                <a:latin typeface="+mn-lt"/>
                <a:ea typeface="+mn-ea"/>
                <a:cs typeface="+mn-cs"/>
              </a:rPr>
              <a:t>en kort tekst som beskriver prosjektet/gruppen eller enheten og en tydelig lenke til engelske sider i tillegg til kontaktinformasjon. Tilsvarende minste informasjon skal finnes på engelsk for nettsider som har norsk som hovedspråk. For annet innhold bør tittel og ingress være oversatt til riktig språk, mens brødteksten skal inneholde en tydelig lenke til originalt innhold.</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Kommunikasjonsavdelingen har rett til å justere artikler for dårlig og/feil språk, både på norsk og engelsk, og vil ikke løfte noe på forsideplass på uib.no dersom sakens språklige kvalitet er for dårlig. </a:t>
            </a:r>
          </a:p>
          <a:p>
            <a:endParaRPr lang="nb-NO" dirty="0" smtClean="0"/>
          </a:p>
          <a:p>
            <a:r>
              <a:rPr lang="nb-NO" dirty="0" smtClean="0"/>
              <a:t>Forklaring for internasjonale lesere: Terminologi, begrep</a:t>
            </a:r>
            <a:r>
              <a:rPr lang="nb-NO" baseline="0" dirty="0" smtClean="0"/>
              <a:t> som ikke lar seg oversette? (Egget)</a:t>
            </a:r>
          </a:p>
          <a:p>
            <a:r>
              <a:rPr lang="nb-NO" baseline="0" dirty="0" smtClean="0"/>
              <a:t>Av og til må man skrive helt eget innhold/saker for internasjonale studenter/ansatte – holder ikke kun med en ren oversettelse.</a:t>
            </a:r>
            <a:endParaRPr lang="nb-NO" dirty="0" smtClean="0"/>
          </a:p>
          <a:p>
            <a:endParaRPr lang="nb-NO" dirty="0" smtClean="0"/>
          </a:p>
          <a:p>
            <a:r>
              <a:rPr lang="nb-NO" dirty="0" err="1" smtClean="0"/>
              <a:t>Termbase.uhr.n</a:t>
            </a:r>
            <a:endParaRPr lang="nb-NO" dirty="0" smtClean="0"/>
          </a:p>
          <a:p>
            <a:endParaRPr lang="nb-NO" dirty="0" smtClean="0"/>
          </a:p>
        </p:txBody>
      </p:sp>
      <p:sp>
        <p:nvSpPr>
          <p:cNvPr id="4" name="Slide Number Placeholder 3"/>
          <p:cNvSpPr>
            <a:spLocks noGrp="1"/>
          </p:cNvSpPr>
          <p:nvPr>
            <p:ph type="sldNum" sz="quarter" idx="10"/>
          </p:nvPr>
        </p:nvSpPr>
        <p:spPr/>
        <p:txBody>
          <a:bodyPr/>
          <a:lstStyle/>
          <a:p>
            <a:fld id="{EF8A2AF7-2D85-4421-9B02-2B5F9CC37447}" type="slidenum">
              <a:rPr lang="nb-NO" smtClean="0"/>
              <a:t>17</a:t>
            </a:fld>
            <a:endParaRPr lang="nb-NO"/>
          </a:p>
        </p:txBody>
      </p:sp>
    </p:spTree>
    <p:extLst>
      <p:ext uri="{BB962C8B-B14F-4D97-AF65-F5344CB8AC3E}">
        <p14:creationId xmlns:p14="http://schemas.microsoft.com/office/powerpoint/2010/main" val="239910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smtClean="0">
                <a:solidFill>
                  <a:schemeClr val="tx1"/>
                </a:solidFill>
                <a:effectLst/>
                <a:latin typeface="+mn-lt"/>
                <a:ea typeface="+mn-ea"/>
                <a:cs typeface="+mn-cs"/>
              </a:rPr>
              <a:t>Anbefalingen er å gjennomgå publisert innhold to ganger per år for eventuelle oppdateringen og revisjoner. </a:t>
            </a:r>
          </a:p>
          <a:p>
            <a:r>
              <a:rPr lang="nb-NO" sz="1200" kern="1200" dirty="0" smtClean="0">
                <a:solidFill>
                  <a:schemeClr val="tx1"/>
                </a:solidFill>
                <a:effectLst/>
                <a:latin typeface="+mn-lt"/>
                <a:ea typeface="+mn-ea"/>
                <a:cs typeface="+mn-cs"/>
              </a:rPr>
              <a:t>Slett gammelt innhold / </a:t>
            </a:r>
            <a:r>
              <a:rPr lang="nb-NO" sz="1200" kern="1200" dirty="0" err="1" smtClean="0">
                <a:solidFill>
                  <a:schemeClr val="tx1"/>
                </a:solidFill>
                <a:effectLst/>
                <a:latin typeface="+mn-lt"/>
                <a:ea typeface="+mn-ea"/>
                <a:cs typeface="+mn-cs"/>
              </a:rPr>
              <a:t>avpubliser</a:t>
            </a:r>
            <a:r>
              <a:rPr lang="nb-NO" sz="1200" kern="1200" dirty="0" smtClean="0">
                <a:solidFill>
                  <a:schemeClr val="tx1"/>
                </a:solidFill>
                <a:effectLst/>
                <a:latin typeface="+mn-lt"/>
                <a:ea typeface="+mn-ea"/>
                <a:cs typeface="+mn-cs"/>
              </a:rPr>
              <a:t>. – gjør søket</a:t>
            </a:r>
            <a:r>
              <a:rPr lang="nb-NO" sz="1200" kern="1200" baseline="0" dirty="0" smtClean="0">
                <a:solidFill>
                  <a:schemeClr val="tx1"/>
                </a:solidFill>
                <a:effectLst/>
                <a:latin typeface="+mn-lt"/>
                <a:ea typeface="+mn-ea"/>
                <a:cs typeface="+mn-cs"/>
              </a:rPr>
              <a:t> mye bedre.</a:t>
            </a:r>
          </a:p>
          <a:p>
            <a:endParaRPr lang="nb-NO" sz="1200" kern="1200" baseline="0" dirty="0" smtClean="0">
              <a:solidFill>
                <a:schemeClr val="tx1"/>
              </a:solidFill>
              <a:effectLst/>
              <a:latin typeface="+mn-lt"/>
              <a:ea typeface="+mn-ea"/>
              <a:cs typeface="+mn-cs"/>
            </a:endParaRPr>
          </a:p>
          <a:p>
            <a:r>
              <a:rPr lang="nb-NO" sz="1200" kern="1200" baseline="0" dirty="0" smtClean="0">
                <a:solidFill>
                  <a:schemeClr val="tx1"/>
                </a:solidFill>
                <a:effectLst/>
                <a:latin typeface="+mn-lt"/>
                <a:ea typeface="+mn-ea"/>
                <a:cs typeface="+mn-cs"/>
              </a:rPr>
              <a:t>Bruk Google </a:t>
            </a:r>
            <a:r>
              <a:rPr lang="nb-NO" sz="1200" kern="1200" baseline="0" dirty="0" err="1" smtClean="0">
                <a:solidFill>
                  <a:schemeClr val="tx1"/>
                </a:solidFill>
                <a:effectLst/>
                <a:latin typeface="+mn-lt"/>
                <a:ea typeface="+mn-ea"/>
                <a:cs typeface="+mn-cs"/>
              </a:rPr>
              <a:t>analytics</a:t>
            </a:r>
            <a:r>
              <a:rPr lang="nb-NO" sz="1200" kern="1200" baseline="0" dirty="0" smtClean="0">
                <a:solidFill>
                  <a:schemeClr val="tx1"/>
                </a:solidFill>
                <a:effectLst/>
                <a:latin typeface="+mn-lt"/>
                <a:ea typeface="+mn-ea"/>
                <a:cs typeface="+mn-cs"/>
              </a:rPr>
              <a:t>: Hvilke sider blir besøkt, hvilke sider er ikke besøkt de siste månedene.</a:t>
            </a:r>
          </a:p>
          <a:p>
            <a:r>
              <a:rPr lang="nb-NO" sz="1200" kern="1200" baseline="0" dirty="0" smtClean="0">
                <a:solidFill>
                  <a:schemeClr val="tx1"/>
                </a:solidFill>
                <a:effectLst/>
                <a:latin typeface="+mn-lt"/>
                <a:ea typeface="+mn-ea"/>
                <a:cs typeface="+mn-cs"/>
              </a:rPr>
              <a:t>Bruk tid og ressurser på å gjøre de meste besøkte sidene gode – slett eller </a:t>
            </a:r>
            <a:r>
              <a:rPr lang="nb-NO" sz="1200" kern="1200" baseline="0" dirty="0" err="1" smtClean="0">
                <a:solidFill>
                  <a:schemeClr val="tx1"/>
                </a:solidFill>
                <a:effectLst/>
                <a:latin typeface="+mn-lt"/>
                <a:ea typeface="+mn-ea"/>
                <a:cs typeface="+mn-cs"/>
              </a:rPr>
              <a:t>avpubliser</a:t>
            </a:r>
            <a:r>
              <a:rPr lang="nb-NO" sz="1200" kern="1200" baseline="0" dirty="0" smtClean="0">
                <a:solidFill>
                  <a:schemeClr val="tx1"/>
                </a:solidFill>
                <a:effectLst/>
                <a:latin typeface="+mn-lt"/>
                <a:ea typeface="+mn-ea"/>
                <a:cs typeface="+mn-cs"/>
              </a:rPr>
              <a:t> sider som ikke blir besøkt.</a:t>
            </a:r>
          </a:p>
          <a:p>
            <a:endParaRPr lang="nb-NO" sz="1200" kern="1200" baseline="0" dirty="0" smtClean="0">
              <a:solidFill>
                <a:schemeClr val="tx1"/>
              </a:solidFill>
              <a:effectLst/>
              <a:latin typeface="+mn-lt"/>
              <a:ea typeface="+mn-ea"/>
              <a:cs typeface="+mn-cs"/>
            </a:endParaRPr>
          </a:p>
          <a:p>
            <a:endParaRPr lang="nb-NO" sz="1200" kern="1200" dirty="0" smtClean="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18</a:t>
            </a:fld>
            <a:endParaRPr lang="nb-NO"/>
          </a:p>
        </p:txBody>
      </p:sp>
    </p:spTree>
    <p:extLst>
      <p:ext uri="{BB962C8B-B14F-4D97-AF65-F5344CB8AC3E}">
        <p14:creationId xmlns:p14="http://schemas.microsoft.com/office/powerpoint/2010/main" val="4029717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19</a:t>
            </a:fld>
            <a:endParaRPr lang="nb-NO"/>
          </a:p>
        </p:txBody>
      </p:sp>
    </p:spTree>
    <p:extLst>
      <p:ext uri="{BB962C8B-B14F-4D97-AF65-F5344CB8AC3E}">
        <p14:creationId xmlns:p14="http://schemas.microsoft.com/office/powerpoint/2010/main" val="768783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20</a:t>
            </a:fld>
            <a:endParaRPr lang="nb-NO"/>
          </a:p>
        </p:txBody>
      </p:sp>
    </p:spTree>
    <p:extLst>
      <p:ext uri="{BB962C8B-B14F-4D97-AF65-F5344CB8AC3E}">
        <p14:creationId xmlns:p14="http://schemas.microsoft.com/office/powerpoint/2010/main" val="82016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Stikktittel:</a:t>
            </a:r>
          </a:p>
          <a:p>
            <a:r>
              <a:rPr lang="nb-NO" dirty="0" smtClean="0"/>
              <a:t>Stikktittelen</a:t>
            </a:r>
            <a:r>
              <a:rPr lang="nb-NO" baseline="0" dirty="0" smtClean="0"/>
              <a:t> skal ikke være det samme som tittel.</a:t>
            </a:r>
          </a:p>
          <a:p>
            <a:r>
              <a:rPr lang="nb-NO" baseline="0" dirty="0" smtClean="0"/>
              <a:t>Stikktittel kan være tema, kategori – ev. ingen stikktittel i det hele tatt.</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6</a:t>
            </a:fld>
            <a:endParaRPr lang="nb-NO"/>
          </a:p>
        </p:txBody>
      </p:sp>
    </p:spTree>
    <p:extLst>
      <p:ext uri="{BB962C8B-B14F-4D97-AF65-F5344CB8AC3E}">
        <p14:creationId xmlns:p14="http://schemas.microsoft.com/office/powerpoint/2010/main" val="64307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Titlar</a:t>
            </a:r>
            <a:r>
              <a:rPr lang="nb-NO" baseline="0" dirty="0" smtClean="0"/>
              <a:t> er ofte </a:t>
            </a:r>
            <a:r>
              <a:rPr lang="nb-NO" baseline="0" dirty="0" err="1" smtClean="0"/>
              <a:t>dei</a:t>
            </a:r>
            <a:r>
              <a:rPr lang="nb-NO" baseline="0" dirty="0" smtClean="0"/>
              <a:t> som vert </a:t>
            </a:r>
            <a:r>
              <a:rPr lang="nb-NO" baseline="0" dirty="0" err="1" smtClean="0"/>
              <a:t>synlege</a:t>
            </a:r>
            <a:r>
              <a:rPr lang="nb-NO" baseline="0" dirty="0" smtClean="0"/>
              <a:t>, og må </a:t>
            </a:r>
            <a:r>
              <a:rPr lang="nb-NO" baseline="0" dirty="0" err="1" smtClean="0"/>
              <a:t>fortelje</a:t>
            </a:r>
            <a:r>
              <a:rPr lang="nb-NO" baseline="0" dirty="0" smtClean="0"/>
              <a:t> </a:t>
            </a:r>
            <a:r>
              <a:rPr lang="nb-NO" baseline="0" dirty="0" err="1" smtClean="0"/>
              <a:t>noko</a:t>
            </a:r>
            <a:r>
              <a:rPr lang="nb-NO" baseline="0" dirty="0" smtClean="0"/>
              <a:t>. Googlesøk, </a:t>
            </a:r>
            <a:r>
              <a:rPr lang="nb-NO" baseline="0" dirty="0" err="1" smtClean="0"/>
              <a:t>uib</a:t>
            </a:r>
            <a:r>
              <a:rPr lang="nb-NO" baseline="0" dirty="0" smtClean="0"/>
              <a:t>-weben, etc. </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7</a:t>
            </a:fld>
            <a:endParaRPr lang="nb-NO"/>
          </a:p>
        </p:txBody>
      </p:sp>
    </p:spTree>
    <p:extLst>
      <p:ext uri="{BB962C8B-B14F-4D97-AF65-F5344CB8AC3E}">
        <p14:creationId xmlns:p14="http://schemas.microsoft.com/office/powerpoint/2010/main" val="808724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For</a:t>
            </a:r>
            <a:r>
              <a:rPr lang="nb-NO" baseline="0" dirty="0" smtClean="0"/>
              <a:t> at nyhetssaker, infoartikler og kalenderoppslag skal kunne hentes frem på forsiden til uib.no eller ansattsidene, så må siden ha et bilde </a:t>
            </a:r>
            <a:r>
              <a:rPr lang="nb-NO" baseline="0" smtClean="0"/>
              <a:t>(stort og/eller lite)</a:t>
            </a:r>
          </a:p>
          <a:p>
            <a:endParaRPr lang="nb-NO"/>
          </a:p>
        </p:txBody>
      </p:sp>
      <p:sp>
        <p:nvSpPr>
          <p:cNvPr id="4" name="Slide Number Placeholder 3"/>
          <p:cNvSpPr>
            <a:spLocks noGrp="1"/>
          </p:cNvSpPr>
          <p:nvPr>
            <p:ph type="sldNum" sz="quarter" idx="10"/>
          </p:nvPr>
        </p:nvSpPr>
        <p:spPr/>
        <p:txBody>
          <a:bodyPr/>
          <a:lstStyle/>
          <a:p>
            <a:fld id="{EF8A2AF7-2D85-4421-9B02-2B5F9CC37447}" type="slidenum">
              <a:rPr lang="nb-NO" smtClean="0"/>
              <a:t>8</a:t>
            </a:fld>
            <a:endParaRPr lang="nb-NO"/>
          </a:p>
        </p:txBody>
      </p:sp>
    </p:spTree>
    <p:extLst>
      <p:ext uri="{BB962C8B-B14F-4D97-AF65-F5344CB8AC3E}">
        <p14:creationId xmlns:p14="http://schemas.microsoft.com/office/powerpoint/2010/main" val="48714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9</a:t>
            </a:fld>
            <a:endParaRPr lang="nb-NO"/>
          </a:p>
        </p:txBody>
      </p:sp>
    </p:spTree>
    <p:extLst>
      <p:ext uri="{BB962C8B-B14F-4D97-AF65-F5344CB8AC3E}">
        <p14:creationId xmlns:p14="http://schemas.microsoft.com/office/powerpoint/2010/main" val="3773575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10</a:t>
            </a:fld>
            <a:endParaRPr lang="nb-NO"/>
          </a:p>
        </p:txBody>
      </p:sp>
    </p:spTree>
    <p:extLst>
      <p:ext uri="{BB962C8B-B14F-4D97-AF65-F5344CB8AC3E}">
        <p14:creationId xmlns:p14="http://schemas.microsoft.com/office/powerpoint/2010/main" val="246363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Lenkene skal være lette å finne på siden.</a:t>
            </a:r>
          </a:p>
          <a:p>
            <a:pPr lvl="0"/>
            <a:r>
              <a:rPr lang="nb-NO" sz="1200" kern="1200" dirty="0" smtClean="0">
                <a:solidFill>
                  <a:schemeClr val="tx1"/>
                </a:solidFill>
                <a:effectLst/>
                <a:latin typeface="+mn-lt"/>
                <a:ea typeface="+mn-ea"/>
                <a:cs typeface="+mn-cs"/>
              </a:rPr>
              <a:t>Lenketeksten må beskrive tydelig hvor lenken fører.</a:t>
            </a:r>
          </a:p>
          <a:p>
            <a:pPr lvl="0"/>
            <a:r>
              <a:rPr lang="nb-NO" sz="1200" kern="1200" dirty="0" smtClean="0">
                <a:solidFill>
                  <a:schemeClr val="tx1"/>
                </a:solidFill>
                <a:effectLst/>
                <a:latin typeface="+mn-lt"/>
                <a:ea typeface="+mn-ea"/>
                <a:cs typeface="+mn-cs"/>
              </a:rPr>
              <a:t>Lenketeksten skal signalisere at her kan bruker utføre en handling (les, åpne, finn)</a:t>
            </a:r>
          </a:p>
          <a:p>
            <a:pPr lvl="0"/>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Lenkene må virke!</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Husk at det er ditt ansvar at lenkene ikke blir brutt. Test lenkene!</a:t>
            </a:r>
          </a:p>
          <a:p>
            <a:pPr lvl="0"/>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Lenkene skal være tydelig markert dersom de lenker til annet enn html-dokumenter.</a:t>
            </a:r>
          </a:p>
          <a:p>
            <a:r>
              <a:rPr lang="nb-NO" sz="1200" kern="1200" dirty="0" smtClean="0">
                <a:solidFill>
                  <a:schemeClr val="tx1"/>
                </a:solidFill>
                <a:effectLst/>
                <a:latin typeface="+mn-lt"/>
                <a:ea typeface="+mn-ea"/>
                <a:cs typeface="+mn-cs"/>
              </a:rPr>
              <a:t>Eksempel: </a:t>
            </a:r>
            <a:r>
              <a:rPr lang="nb-NO" sz="1200" kern="1200" dirty="0" smtClean="0">
                <a:solidFill>
                  <a:schemeClr val="tx1"/>
                </a:solidFill>
                <a:effectLst/>
                <a:latin typeface="+mn-lt"/>
                <a:ea typeface="+mn-ea"/>
                <a:cs typeface="+mn-cs"/>
                <a:hlinkClick r:id="rId3"/>
              </a:rPr>
              <a:t>Last ned hele kommunikasjonsplattformen(</a:t>
            </a:r>
            <a:r>
              <a:rPr lang="nb-NO" sz="1200" kern="1200" dirty="0" err="1" smtClean="0">
                <a:solidFill>
                  <a:schemeClr val="tx1"/>
                </a:solidFill>
                <a:effectLst/>
                <a:latin typeface="+mn-lt"/>
                <a:ea typeface="+mn-ea"/>
                <a:cs typeface="+mn-cs"/>
                <a:hlinkClick r:id="rId3"/>
              </a:rPr>
              <a:t>pdf</a:t>
            </a:r>
            <a:r>
              <a:rPr lang="nb-NO" sz="1200" kern="1200" dirty="0" smtClean="0">
                <a:solidFill>
                  <a:schemeClr val="tx1"/>
                </a:solidFill>
                <a:effectLst/>
                <a:latin typeface="+mn-lt"/>
                <a:ea typeface="+mn-ea"/>
                <a:cs typeface="+mn-cs"/>
                <a:hlinkClick r:id="rId3"/>
              </a:rPr>
              <a:t>)</a:t>
            </a:r>
            <a:endParaRPr lang="nb-NO" sz="1200" kern="1200" dirty="0" smtClean="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12</a:t>
            </a:fld>
            <a:endParaRPr lang="nb-NO"/>
          </a:p>
        </p:txBody>
      </p:sp>
    </p:spTree>
    <p:extLst>
      <p:ext uri="{BB962C8B-B14F-4D97-AF65-F5344CB8AC3E}">
        <p14:creationId xmlns:p14="http://schemas.microsoft.com/office/powerpoint/2010/main" val="2321995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13</a:t>
            </a:fld>
            <a:endParaRPr lang="nb-NO"/>
          </a:p>
        </p:txBody>
      </p:sp>
    </p:spTree>
    <p:extLst>
      <p:ext uri="{BB962C8B-B14F-4D97-AF65-F5344CB8AC3E}">
        <p14:creationId xmlns:p14="http://schemas.microsoft.com/office/powerpoint/2010/main" val="72320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smtClean="0"/>
              <a:t>Noen enkle råd til hvordan lage en god kalenderoppføring.</a:t>
            </a:r>
          </a:p>
          <a:p>
            <a:r>
              <a:rPr lang="nb-NO" b="0" dirty="0" smtClean="0"/>
              <a:t>Målet for de fleste bør være at arrangementet (seminar,</a:t>
            </a:r>
            <a:r>
              <a:rPr lang="nb-NO" b="0" baseline="0" dirty="0" smtClean="0"/>
              <a:t> kurs, konferanse, gjesteforelesning) gjøres så interessant som mulig.</a:t>
            </a:r>
            <a:endParaRPr lang="nb-NO" b="0" dirty="0" smtClean="0"/>
          </a:p>
          <a:p>
            <a:endParaRPr lang="nb-NO" b="1" dirty="0" smtClean="0"/>
          </a:p>
          <a:p>
            <a:r>
              <a:rPr lang="nb-NO" b="1" dirty="0" smtClean="0"/>
              <a:t>Generelt:</a:t>
            </a:r>
          </a:p>
          <a:p>
            <a:pPr marL="171450" indent="-171450">
              <a:buFont typeface="Arial" panose="020B0604020202020204" pitchFamily="34" charset="0"/>
              <a:buChar char="•"/>
            </a:pPr>
            <a:r>
              <a:rPr lang="nb-NO" dirty="0" smtClean="0"/>
              <a:t>Tid, sted, kontaktperson og type arrangement skal alltid være fylt ut.</a:t>
            </a:r>
          </a:p>
          <a:p>
            <a:pPr marL="171450" indent="-171450">
              <a:buFont typeface="Arial" panose="020B0604020202020204" pitchFamily="34" charset="0"/>
              <a:buChar char="•"/>
            </a:pPr>
            <a:r>
              <a:rPr lang="nb-NO" dirty="0" smtClean="0"/>
              <a:t>Skriv tydelig kven som er målgruppe. Er det internt,  kun for påmelde eller for alle interesserte? </a:t>
            </a:r>
          </a:p>
          <a:p>
            <a:pPr marL="171450" indent="-171450">
              <a:buFont typeface="Arial" panose="020B0604020202020204" pitchFamily="34" charset="0"/>
              <a:buChar char="•"/>
            </a:pPr>
            <a:r>
              <a:rPr lang="nb-NO" dirty="0" smtClean="0"/>
              <a:t>Er</a:t>
            </a:r>
            <a:r>
              <a:rPr lang="nb-NO" baseline="0" dirty="0" smtClean="0"/>
              <a:t> det kun for særlig inviterte? – man trenger ikke legge alt i UiBs kalender.</a:t>
            </a:r>
          </a:p>
          <a:p>
            <a:pPr marL="171450" indent="-171450">
              <a:buFont typeface="Arial" panose="020B0604020202020204" pitchFamily="34" charset="0"/>
              <a:buChar char="•"/>
            </a:pPr>
            <a:r>
              <a:rPr lang="nb-NO" baseline="0" dirty="0" smtClean="0"/>
              <a:t>En norsk kalenderoppføring på de norske sidene – en engelsk på de engelske sidene.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smtClean="0"/>
              <a:t>Slett gamle kalenderoppslag (</a:t>
            </a:r>
            <a:r>
              <a:rPr lang="nb-NO" baseline="0" dirty="0" err="1" smtClean="0"/>
              <a:t>avpubliseringsdato</a:t>
            </a:r>
            <a:r>
              <a:rPr lang="nb-NO" baseline="0" dirty="0" smtClean="0"/>
              <a:t>) Få arrangement som har arkivverdig status.</a:t>
            </a:r>
          </a:p>
          <a:p>
            <a:pPr marL="171450" indent="-171450">
              <a:buFont typeface="Arial" panose="020B0604020202020204" pitchFamily="34" charset="0"/>
              <a:buChar char="•"/>
            </a:pPr>
            <a:endParaRPr lang="nb-NO" baseline="0" dirty="0" smtClean="0"/>
          </a:p>
          <a:p>
            <a:pPr marL="0" indent="0">
              <a:buFont typeface="Arial" panose="020B0604020202020204" pitchFamily="34" charset="0"/>
              <a:buNone/>
            </a:pPr>
            <a:endParaRPr lang="nb-NO" dirty="0" smtClean="0"/>
          </a:p>
          <a:p>
            <a:r>
              <a:rPr lang="nb-NO" b="1" dirty="0" smtClean="0"/>
              <a:t>Tekst</a:t>
            </a:r>
          </a:p>
          <a:p>
            <a:pPr marL="171450" indent="-171450">
              <a:buFont typeface="Arial" panose="020B0604020202020204" pitchFamily="34" charset="0"/>
              <a:buChar char="•"/>
            </a:pPr>
            <a:r>
              <a:rPr lang="nb-NO" dirty="0" smtClean="0"/>
              <a:t>Kort tittel som forklarer kva arrangementet er</a:t>
            </a:r>
            <a:r>
              <a:rPr lang="nb-NO" baseline="0" dirty="0" smtClean="0"/>
              <a:t> – gjerne en tittel som stikker seg ut.</a:t>
            </a:r>
          </a:p>
          <a:p>
            <a:pPr marL="0" indent="0">
              <a:buFont typeface="Arial" panose="020B0604020202020204" pitchFamily="34" charset="0"/>
              <a:buNone/>
            </a:pPr>
            <a:r>
              <a:rPr lang="nb-NO" baseline="0" dirty="0" smtClean="0"/>
              <a:t>	Ikke titler som kun sier: Gjesteforelesning</a:t>
            </a:r>
          </a:p>
          <a:p>
            <a:pPr marL="0" indent="0">
              <a:buFont typeface="Arial" panose="020B0604020202020204" pitchFamily="34" charset="0"/>
              <a:buNone/>
            </a:pPr>
            <a:r>
              <a:rPr lang="nb-NO" baseline="0" dirty="0" smtClean="0"/>
              <a:t>	Husk at i søk så er det vanskelig for bruker å lete frem relevante arrangement når flere fakultet og enheter har gjesteforelesninger hver dag.</a:t>
            </a:r>
          </a:p>
          <a:p>
            <a:pPr marL="171450" indent="-171450">
              <a:buFont typeface="Arial" panose="020B0604020202020204" pitchFamily="34" charset="0"/>
              <a:buChar char="•"/>
            </a:pPr>
            <a:endParaRPr lang="nb-NO" dirty="0" smtClean="0"/>
          </a:p>
          <a:p>
            <a:pPr marL="171450" indent="-171450">
              <a:buFont typeface="Arial" panose="020B0604020202020204" pitchFamily="34" charset="0"/>
              <a:buChar char="•"/>
            </a:pPr>
            <a:r>
              <a:rPr lang="nb-NO" dirty="0" smtClean="0"/>
              <a:t>Kort ingress, og bør være utfyllende for informasjonen i tittelen.</a:t>
            </a:r>
          </a:p>
          <a:p>
            <a:pPr marL="171450" indent="-171450">
              <a:buFont typeface="Arial" panose="020B0604020202020204" pitchFamily="34" charset="0"/>
              <a:buChar char="•"/>
            </a:pPr>
            <a:r>
              <a:rPr lang="nb-NO" dirty="0" smtClean="0"/>
              <a:t>Brødteksten bør si litt mer om arrangementet, foredragsholdere eller problemstillinger</a:t>
            </a:r>
            <a:r>
              <a:rPr lang="nb-NO" baseline="0" dirty="0" smtClean="0"/>
              <a:t> </a:t>
            </a:r>
            <a:r>
              <a:rPr lang="nb-NO" dirty="0" smtClean="0"/>
              <a:t>som blir tatt opp. </a:t>
            </a:r>
          </a:p>
          <a:p>
            <a:pPr marL="171450" indent="-171450">
              <a:buFont typeface="Arial" panose="020B0604020202020204" pitchFamily="34" charset="0"/>
              <a:buChar char="•"/>
            </a:pPr>
            <a:r>
              <a:rPr lang="nb-NO" dirty="0" smtClean="0"/>
              <a:t>Lenker til egne nettsider for konferanser o.l., lenker til påmeldingsskjema,</a:t>
            </a:r>
            <a:r>
              <a:rPr lang="nb-NO" baseline="0" dirty="0" smtClean="0"/>
              <a:t> vil det bli servering, koster det noe – husk alle slike praktiske opplysninger!</a:t>
            </a:r>
            <a:endParaRPr lang="nb-NO" dirty="0" smtClean="0"/>
          </a:p>
          <a:p>
            <a:pPr marL="171450" indent="-171450">
              <a:buFont typeface="Arial" panose="020B0604020202020204" pitchFamily="34" charset="0"/>
              <a:buChar char="•"/>
            </a:pPr>
            <a:endParaRPr lang="nb-NO" dirty="0" smtClean="0"/>
          </a:p>
          <a:p>
            <a:r>
              <a:rPr lang="nb-NO" b="1" dirty="0" smtClean="0"/>
              <a:t>Bilde</a:t>
            </a:r>
          </a:p>
          <a:p>
            <a:pPr marL="171450" indent="-171450">
              <a:buFont typeface="Arial" panose="020B0604020202020204" pitchFamily="34" charset="0"/>
              <a:buChar char="•"/>
            </a:pPr>
            <a:r>
              <a:rPr lang="nb-NO" dirty="0" smtClean="0"/>
              <a:t>Med et godt bilde kan saka løftes opp på forsidene til</a:t>
            </a:r>
            <a:r>
              <a:rPr lang="nb-NO" baseline="0" dirty="0" smtClean="0"/>
              <a:t> ulike områder</a:t>
            </a:r>
            <a:r>
              <a:rPr lang="nb-NO" dirty="0" smtClean="0"/>
              <a:t> på uib.no og</a:t>
            </a:r>
            <a:r>
              <a:rPr lang="nb-NO" baseline="0" dirty="0" smtClean="0"/>
              <a:t> ansattsidene.</a:t>
            </a:r>
            <a:endParaRPr lang="nb-NO" dirty="0" smtClean="0"/>
          </a:p>
          <a:p>
            <a:pPr marL="171450" indent="-171450">
              <a:buFont typeface="Arial" panose="020B0604020202020204" pitchFamily="34" charset="0"/>
              <a:buChar char="•"/>
            </a:pPr>
            <a:r>
              <a:rPr lang="nb-NO" dirty="0" smtClean="0"/>
              <a:t>Finn bilder av foredragsholdere eller bruk illustrasjonsfoto av tema.</a:t>
            </a:r>
          </a:p>
          <a:p>
            <a:pPr marL="171450" indent="-171450">
              <a:buFont typeface="Arial" panose="020B0604020202020204" pitchFamily="34" charset="0"/>
              <a:buChar char="•"/>
            </a:pPr>
            <a:r>
              <a:rPr lang="nb-NO" dirty="0" err="1" smtClean="0"/>
              <a:t>Klarér</a:t>
            </a:r>
            <a:r>
              <a:rPr lang="nb-NO" dirty="0" smtClean="0"/>
              <a:t> alltid bruk av bilder. Skriv navn på fotograf/kvar bildet er henta </a:t>
            </a:r>
            <a:r>
              <a:rPr lang="nb-NO" dirty="0" err="1" smtClean="0"/>
              <a:t>frå</a:t>
            </a:r>
            <a:r>
              <a:rPr lang="nb-NO" dirty="0" smtClean="0"/>
              <a:t>. </a:t>
            </a:r>
          </a:p>
          <a:p>
            <a:endParaRPr lang="nb-NO" dirty="0"/>
          </a:p>
        </p:txBody>
      </p:sp>
      <p:sp>
        <p:nvSpPr>
          <p:cNvPr id="4" name="Slide Number Placeholder 3"/>
          <p:cNvSpPr>
            <a:spLocks noGrp="1"/>
          </p:cNvSpPr>
          <p:nvPr>
            <p:ph type="sldNum" sz="quarter" idx="10"/>
          </p:nvPr>
        </p:nvSpPr>
        <p:spPr/>
        <p:txBody>
          <a:bodyPr/>
          <a:lstStyle/>
          <a:p>
            <a:fld id="{41BA4EDF-3B3A-4226-8158-97D65A164375}" type="slidenum">
              <a:rPr lang="nb-NO" smtClean="0"/>
              <a:t>15</a:t>
            </a:fld>
            <a:endParaRPr lang="nb-NO"/>
          </a:p>
        </p:txBody>
      </p:sp>
    </p:spTree>
    <p:extLst>
      <p:ext uri="{BB962C8B-B14F-4D97-AF65-F5344CB8AC3E}">
        <p14:creationId xmlns:p14="http://schemas.microsoft.com/office/powerpoint/2010/main" val="181719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ørste 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115616" y="1124744"/>
            <a:ext cx="6912768" cy="2550145"/>
          </a:xfrm>
        </p:spPr>
        <p:txBody>
          <a:bodyPr lIns="0" tIns="0" rIns="0" anchor="b" anchorCtr="0">
            <a:normAutofit/>
          </a:bodyPr>
          <a:lstStyle>
            <a:lvl1pPr marL="0" algn="ctr">
              <a:lnSpc>
                <a:spcPts val="5400"/>
              </a:lnSpc>
              <a:defRPr sz="4300" b="1" i="0" u="none" cap="none">
                <a:solidFill>
                  <a:schemeClr val="tx1">
                    <a:lumMod val="75000"/>
                    <a:lumOff val="25000"/>
                  </a:schemeClr>
                </a:solidFill>
                <a:latin typeface="+mj-lt"/>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1115616" y="4196680"/>
            <a:ext cx="6912768" cy="1032520"/>
          </a:xfrm>
        </p:spPr>
        <p:txBody>
          <a:bodyPr lIns="0" tIns="0" rIns="0" bIns="0">
            <a:noAutofit/>
          </a:bodyPr>
          <a:lstStyle>
            <a:lvl1pPr marL="0" indent="0" algn="ctr">
              <a:spcBef>
                <a:spcPts val="0"/>
              </a:spcBef>
              <a:buNone/>
              <a:defRPr sz="26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pic>
        <p:nvPicPr>
          <p:cNvPr id="9" name="Bilde 8" descr="logowhite_transp.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337974" y="5589240"/>
            <a:ext cx="4140000" cy="720000"/>
          </a:xfrm>
          <a:prstGeom prst="rect">
            <a:avLst/>
          </a:prstGeom>
        </p:spPr>
      </p:pic>
      <p:sp>
        <p:nvSpPr>
          <p:cNvPr id="5"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val="17829981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ide med bunnteks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65862C8-A058-4180-B079-D2BB07202F64}" type="datetime1">
              <a:rPr lang="nb-NO" smtClean="0"/>
              <a:t>24.11.2017</a:t>
            </a:fld>
            <a:endParaRPr lang="nb-NO" dirty="0"/>
          </a:p>
        </p:txBody>
      </p:sp>
      <p:sp>
        <p:nvSpPr>
          <p:cNvPr id="3" name="Plassholder for bunntekst 2"/>
          <p:cNvSpPr>
            <a:spLocks noGrp="1"/>
          </p:cNvSpPr>
          <p:nvPr>
            <p:ph type="ftr" sz="quarter" idx="11"/>
          </p:nvPr>
        </p:nvSpPr>
        <p:spPr/>
        <p:txBody>
          <a:bodyPr/>
          <a:lstStyle/>
          <a:p>
            <a:r>
              <a:rPr lang="nb-NO" smtClean="0"/>
              <a:t>Universitetet i Bergen</a:t>
            </a:r>
            <a:endParaRPr lang="nb-NO" dirty="0"/>
          </a:p>
        </p:txBody>
      </p:sp>
      <p:sp>
        <p:nvSpPr>
          <p:cNvPr id="4" name="Plassholder for lysbildenummer 3"/>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224729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ide">
    <p:spTree>
      <p:nvGrpSpPr>
        <p:cNvPr id="1" name=""/>
        <p:cNvGrpSpPr/>
        <p:nvPr/>
      </p:nvGrpSpPr>
      <p:grpSpPr>
        <a:xfrm>
          <a:off x="0" y="0"/>
          <a:ext cx="0" cy="0"/>
          <a:chOff x="0" y="0"/>
          <a:chExt cx="0" cy="0"/>
        </a:xfrm>
      </p:grpSpPr>
      <p:sp>
        <p:nvSpPr>
          <p:cNvPr id="6" name="Plassholder for bunntekst 5"/>
          <p:cNvSpPr>
            <a:spLocks noGrp="1"/>
          </p:cNvSpPr>
          <p:nvPr>
            <p:ph type="ftr" sz="quarter" idx="11"/>
          </p:nvPr>
        </p:nvSpPr>
        <p:spPr/>
        <p:txBody>
          <a:bodyPr/>
          <a:lstStyle/>
          <a:p>
            <a:r>
              <a:rPr lang="nb-NO" smtClean="0"/>
              <a:t>Universitetet i Bergen</a:t>
            </a:r>
            <a:endParaRPr lang="nb-NO" dirty="0"/>
          </a:p>
        </p:txBody>
      </p:sp>
    </p:spTree>
    <p:extLst>
      <p:ext uri="{BB962C8B-B14F-4D97-AF65-F5344CB8AC3E}">
        <p14:creationId xmlns:p14="http://schemas.microsoft.com/office/powerpoint/2010/main" val="2074680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 ingress og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575050" y="1883965"/>
            <a:ext cx="4813374" cy="3888000"/>
          </a:xfrm>
        </p:spPr>
        <p:txBody>
          <a:bodyPr/>
          <a:lstStyle>
            <a:lvl1pPr>
              <a:defRPr sz="26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tekst 3"/>
          <p:cNvSpPr>
            <a:spLocks noGrp="1"/>
          </p:cNvSpPr>
          <p:nvPr>
            <p:ph type="body" sz="half" idx="2"/>
          </p:nvPr>
        </p:nvSpPr>
        <p:spPr>
          <a:xfrm>
            <a:off x="1022920" y="1883965"/>
            <a:ext cx="2360241" cy="3888000"/>
          </a:xfrm>
        </p:spPr>
        <p:txBody>
          <a:bodyPr>
            <a:normAutofit/>
          </a:bodyPr>
          <a:lstStyle>
            <a:lvl1pPr marL="0" indent="0">
              <a:buNone/>
              <a:defRPr sz="2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13" name="Tittel 1"/>
          <p:cNvSpPr>
            <a:spLocks noGrp="1"/>
          </p:cNvSpPr>
          <p:nvPr>
            <p:ph type="title"/>
          </p:nvPr>
        </p:nvSpPr>
        <p:spPr>
          <a:xfrm>
            <a:off x="1022920" y="1015007"/>
            <a:ext cx="7365504" cy="652934"/>
          </a:xfrm>
        </p:spPr>
        <p:txBody>
          <a:bodyPr/>
          <a:lstStyle>
            <a:lvl1pPr>
              <a:lnSpc>
                <a:spcPts val="4320"/>
              </a:lnSpc>
              <a:defRPr/>
            </a:lvl1pPr>
          </a:lstStyle>
          <a:p>
            <a:r>
              <a:rPr lang="nb-NO" smtClean="0"/>
              <a:t>Klikk for å redigere tittelstil</a:t>
            </a:r>
            <a:endParaRPr lang="nb-NO" dirty="0"/>
          </a:p>
        </p:txBody>
      </p:sp>
      <p:sp>
        <p:nvSpPr>
          <p:cNvPr id="7" name="Plassholder for dato 6"/>
          <p:cNvSpPr>
            <a:spLocks noGrp="1"/>
          </p:cNvSpPr>
          <p:nvPr>
            <p:ph type="dt" sz="half" idx="10"/>
          </p:nvPr>
        </p:nvSpPr>
        <p:spPr/>
        <p:txBody>
          <a:bodyPr/>
          <a:lstStyle/>
          <a:p>
            <a:fld id="{404DD717-61D1-4C00-8AD2-B4D703E8008B}" type="datetime1">
              <a:rPr lang="nb-NO" smtClean="0"/>
              <a:t>24.11.2017</a:t>
            </a:fld>
            <a:endParaRPr lang="nb-NO" dirty="0"/>
          </a:p>
        </p:txBody>
      </p:sp>
      <p:sp>
        <p:nvSpPr>
          <p:cNvPr id="8" name="Plassholder for bunntekst 7"/>
          <p:cNvSpPr>
            <a:spLocks noGrp="1"/>
          </p:cNvSpPr>
          <p:nvPr>
            <p:ph type="ftr" sz="quarter" idx="11"/>
          </p:nvPr>
        </p:nvSpPr>
        <p:spPr/>
        <p:txBody>
          <a:bodyPr/>
          <a:lstStyle/>
          <a:p>
            <a:r>
              <a:rPr lang="nb-NO" smtClean="0"/>
              <a:t>Universitetet i Bergen</a:t>
            </a:r>
            <a:endParaRPr lang="nb-NO" dirty="0"/>
          </a:p>
        </p:txBody>
      </p:sp>
      <p:sp>
        <p:nvSpPr>
          <p:cNvPr id="9" name="Plassholder for lysbildenummer 8"/>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4" name="Bild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259105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2920" y="4653136"/>
            <a:ext cx="7365504" cy="566738"/>
          </a:xfrm>
        </p:spPr>
        <p:txBody>
          <a:bodyPr anchor="b">
            <a:normAutofit/>
          </a:bodyPr>
          <a:lstStyle>
            <a:lvl1pPr algn="l">
              <a:lnSpc>
                <a:spcPts val="3600"/>
              </a:lnSpc>
              <a:defRPr sz="3000" b="1" i="0">
                <a:solidFill>
                  <a:srgbClr val="5FAFC7"/>
                </a:solidFill>
              </a:defRPr>
            </a:lvl1pPr>
          </a:lstStyle>
          <a:p>
            <a:r>
              <a:rPr lang="nb-NO" dirty="0" smtClean="0"/>
              <a:t>Klikk for å redigere tittelstil</a:t>
            </a:r>
            <a:endParaRPr lang="nb-NO" dirty="0"/>
          </a:p>
        </p:txBody>
      </p:sp>
      <p:sp>
        <p:nvSpPr>
          <p:cNvPr id="3" name="Plassholder for bilde 2"/>
          <p:cNvSpPr>
            <a:spLocks noGrp="1"/>
          </p:cNvSpPr>
          <p:nvPr>
            <p:ph type="pic" idx="1"/>
          </p:nvPr>
        </p:nvSpPr>
        <p:spPr>
          <a:xfrm>
            <a:off x="1022920" y="908720"/>
            <a:ext cx="7380000" cy="3680321"/>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4" name="Plassholder for tekst 3"/>
          <p:cNvSpPr>
            <a:spLocks noGrp="1"/>
          </p:cNvSpPr>
          <p:nvPr>
            <p:ph type="body" sz="half" idx="2"/>
          </p:nvPr>
        </p:nvSpPr>
        <p:spPr>
          <a:xfrm>
            <a:off x="1022920" y="5301208"/>
            <a:ext cx="73800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smtClean="0"/>
              <a:t>Klikk for å redigere tekststiler i malen</a:t>
            </a:r>
          </a:p>
        </p:txBody>
      </p:sp>
      <p:sp>
        <p:nvSpPr>
          <p:cNvPr id="5" name="Plassholder for dato 4"/>
          <p:cNvSpPr>
            <a:spLocks noGrp="1"/>
          </p:cNvSpPr>
          <p:nvPr>
            <p:ph type="dt" sz="half" idx="10"/>
          </p:nvPr>
        </p:nvSpPr>
        <p:spPr/>
        <p:txBody>
          <a:bodyPr/>
          <a:lstStyle/>
          <a:p>
            <a:fld id="{E5BB8B09-1B14-435E-9783-3917B5F59E53}" type="datetime1">
              <a:rPr lang="nb-NO" smtClean="0"/>
              <a:t>24.11.2017</a:t>
            </a:fld>
            <a:endParaRPr lang="nb-NO" dirty="0"/>
          </a:p>
        </p:txBody>
      </p:sp>
      <p:sp>
        <p:nvSpPr>
          <p:cNvPr id="6" name="Plassholder for bunntekst 5"/>
          <p:cNvSpPr>
            <a:spLocks noGrp="1"/>
          </p:cNvSpPr>
          <p:nvPr>
            <p:ph type="ftr" sz="quarter" idx="11"/>
          </p:nvPr>
        </p:nvSpPr>
        <p:spPr/>
        <p:txBody>
          <a:bodyPr/>
          <a:lstStyle/>
          <a:p>
            <a:r>
              <a:rPr lang="nb-NO" smtClean="0"/>
              <a:t>Universitetet i Bergen</a:t>
            </a:r>
            <a:endParaRPr lang="nb-NO" dirty="0"/>
          </a:p>
        </p:txBody>
      </p:sp>
      <p:sp>
        <p:nvSpPr>
          <p:cNvPr id="7" name="Plassholder for lysbildenummer 6"/>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3" name="Bild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3433166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lnSpc>
                <a:spcPts val="4320"/>
              </a:lnSpc>
              <a:defRPr/>
            </a:lvl1pPr>
          </a:lstStyle>
          <a:p>
            <a:r>
              <a:rPr lang="nb-NO" dirty="0" smtClean="0"/>
              <a:t>Klikk for å redigere tittelstil</a:t>
            </a:r>
            <a:endParaRPr lang="nb-NO" dirty="0"/>
          </a:p>
        </p:txBody>
      </p:sp>
      <p:sp>
        <p:nvSpPr>
          <p:cNvPr id="3" name="Plassholder for loddrett tekst 2"/>
          <p:cNvSpPr>
            <a:spLocks noGrp="1"/>
          </p:cNvSpPr>
          <p:nvPr>
            <p:ph type="body" orient="vert" idx="1"/>
          </p:nvPr>
        </p:nvSpPr>
        <p:spPr>
          <a:xfrm>
            <a:off x="1022920" y="1883965"/>
            <a:ext cx="7365504" cy="3888000"/>
          </a:xfrm>
        </p:spPr>
        <p:txBody>
          <a:bodyPr vert="eaVert">
            <a:normAutofit/>
          </a:bodyPr>
          <a:lstStyle>
            <a:lvl1pPr>
              <a:defRPr sz="2600"/>
            </a:lvl1pPr>
            <a:lvl2pPr>
              <a:defRPr sz="2400"/>
            </a:lvl2pPr>
            <a:lvl3pPr>
              <a:defRPr sz="2000"/>
            </a:lvl3pPr>
            <a:lvl4pPr>
              <a:defRPr sz="2000"/>
            </a:lvl4pPr>
            <a:lvl5pPr>
              <a:defRPr sz="2000"/>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2F0A2706-DCB4-48CA-9428-9DBA9A870B4C}"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17742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9923538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tel og innhold_nøyt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893761B0-CBE5-4EB6-A751-845023D866FA}"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390593444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hvit med grå ram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lnSpc>
                <a:spcPts val="4320"/>
              </a:lnSpc>
              <a:defRPr sz="3600" b="1" i="0"/>
            </a:lvl1pPr>
          </a:lstStyle>
          <a:p>
            <a:r>
              <a:rPr lang="nb-NO" dirty="0" smtClean="0"/>
              <a:t>Klikk for å redigere tittelstil</a:t>
            </a:r>
            <a:endParaRPr lang="nb-NO" dirty="0"/>
          </a:p>
        </p:txBody>
      </p:sp>
      <p:sp>
        <p:nvSpPr>
          <p:cNvPr id="3"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n-lt"/>
              </a:defRPr>
            </a:lvl2pPr>
            <a:lvl3pPr>
              <a:defRPr sz="2200">
                <a:solidFill>
                  <a:schemeClr val="tx1">
                    <a:lumMod val="75000"/>
                    <a:lumOff val="25000"/>
                  </a:schemeClr>
                </a:solidFill>
                <a:latin typeface="+mn-lt"/>
              </a:defRPr>
            </a:lvl3pPr>
            <a:lvl4pPr>
              <a:defRPr sz="2200">
                <a:solidFill>
                  <a:schemeClr val="tx1">
                    <a:lumMod val="75000"/>
                    <a:lumOff val="25000"/>
                  </a:schemeClr>
                </a:solidFill>
                <a:latin typeface="+mn-lt"/>
              </a:defRPr>
            </a:lvl4pPr>
            <a:lvl5pPr>
              <a:defRPr sz="2200">
                <a:solidFill>
                  <a:schemeClr val="tx1">
                    <a:lumMod val="75000"/>
                    <a:lumOff val="25000"/>
                  </a:schemeClr>
                </a:solidFill>
                <a:latin typeface="+mn-lt"/>
              </a:defRPr>
            </a:lvl5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D0DBA0F6-E0D7-40C5-92E9-D6F9F9998AED}"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56376" y="5733256"/>
            <a:ext cx="720080" cy="720080"/>
          </a:xfrm>
          <a:prstGeom prst="rect">
            <a:avLst/>
          </a:prstGeom>
        </p:spPr>
      </p:pic>
    </p:spTree>
    <p:extLst>
      <p:ext uri="{BB962C8B-B14F-4D97-AF65-F5344CB8AC3E}">
        <p14:creationId xmlns:p14="http://schemas.microsoft.com/office/powerpoint/2010/main" val="36801149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22920" y="1119882"/>
            <a:ext cx="6584776" cy="3533254"/>
          </a:xfrm>
        </p:spPr>
        <p:txBody>
          <a:bodyPr anchor="t" anchorCtr="0">
            <a:normAutofit/>
          </a:bodyPr>
          <a:lstStyle>
            <a:lvl1pPr>
              <a:lnSpc>
                <a:spcPts val="6000"/>
              </a:lnSpc>
              <a:defRPr sz="5000" b="1" i="0" u="none">
                <a:solidFill>
                  <a:srgbClr val="FFFFFF"/>
                </a:solidFill>
                <a:latin typeface="+mj-lt"/>
              </a:defRPr>
            </a:lvl1pPr>
          </a:lstStyle>
          <a:p>
            <a:r>
              <a:rPr lang="nb-NO" dirty="0" smtClean="0"/>
              <a:t>Klikk for å redigere tittelstil</a:t>
            </a:r>
            <a:endParaRPr lang="nb-NO" dirty="0"/>
          </a:p>
        </p:txBody>
      </p:sp>
    </p:spTree>
    <p:extLst>
      <p:ext uri="{BB962C8B-B14F-4D97-AF65-F5344CB8AC3E}">
        <p14:creationId xmlns:p14="http://schemas.microsoft.com/office/powerpoint/2010/main" val="302109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iste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3"/>
          </p:nvPr>
        </p:nvSpPr>
        <p:spPr>
          <a:xfrm>
            <a:off x="2030012" y="4797152"/>
            <a:ext cx="5083976" cy="293117"/>
          </a:xfrm>
          <a:prstGeom prst="rect">
            <a:avLst/>
          </a:prstGeom>
        </p:spPr>
        <p:txBody>
          <a:bodyPr lIns="0" tIns="0" rIns="0" bIns="0"/>
          <a:lstStyle>
            <a:lvl1pPr algn="ctr">
              <a:defRPr sz="1600" cap="all" spc="100"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val="250851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to spalter">
    <p:spTree>
      <p:nvGrpSpPr>
        <p:cNvPr id="1" name=""/>
        <p:cNvGrpSpPr/>
        <p:nvPr/>
      </p:nvGrpSpPr>
      <p:grpSpPr>
        <a:xfrm>
          <a:off x="0" y="0"/>
          <a:ext cx="0" cy="0"/>
          <a:chOff x="0" y="0"/>
          <a:chExt cx="0" cy="0"/>
        </a:xfrm>
      </p:grpSpPr>
      <p:sp>
        <p:nvSpPr>
          <p:cNvPr id="2" name="Tittel 1"/>
          <p:cNvSpPr>
            <a:spLocks noGrp="1"/>
          </p:cNvSpPr>
          <p:nvPr>
            <p:ph type="title"/>
          </p:nvPr>
        </p:nvSpPr>
        <p:spPr>
          <a:xfrm>
            <a:off x="1022920" y="1015007"/>
            <a:ext cx="7365504" cy="652934"/>
          </a:xfrm>
        </p:spPr>
        <p:txBody>
          <a:bodyPr/>
          <a:lstStyle/>
          <a:p>
            <a:r>
              <a:rPr lang="nb-NO" dirty="0" smtClean="0"/>
              <a:t>Klikk for å redigere tittelstil</a:t>
            </a:r>
            <a:endParaRPr lang="nb-NO" dirty="0"/>
          </a:p>
        </p:txBody>
      </p:sp>
      <p:sp>
        <p:nvSpPr>
          <p:cNvPr id="3" name="Plassholder for innhold 2"/>
          <p:cNvSpPr>
            <a:spLocks noGrp="1"/>
          </p:cNvSpPr>
          <p:nvPr>
            <p:ph sz="half" idx="1"/>
          </p:nvPr>
        </p:nvSpPr>
        <p:spPr>
          <a:xfrm>
            <a:off x="1022920"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innhold 3"/>
          <p:cNvSpPr>
            <a:spLocks noGrp="1"/>
          </p:cNvSpPr>
          <p:nvPr>
            <p:ph sz="half" idx="2"/>
          </p:nvPr>
        </p:nvSpPr>
        <p:spPr>
          <a:xfrm>
            <a:off x="4896424"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5" name="Plassholder for dato 4"/>
          <p:cNvSpPr>
            <a:spLocks noGrp="1"/>
          </p:cNvSpPr>
          <p:nvPr>
            <p:ph type="dt" sz="half" idx="10"/>
          </p:nvPr>
        </p:nvSpPr>
        <p:spPr/>
        <p:txBody>
          <a:bodyPr/>
          <a:lstStyle/>
          <a:p>
            <a:fld id="{7FDFCA80-810A-4186-92D7-C77E826E0291}" type="datetime1">
              <a:rPr lang="nb-NO" smtClean="0"/>
              <a:t>24.11.2017</a:t>
            </a:fld>
            <a:endParaRPr lang="nb-NO" dirty="0"/>
          </a:p>
        </p:txBody>
      </p:sp>
      <p:sp>
        <p:nvSpPr>
          <p:cNvPr id="6" name="Plassholder for bunntekst 5"/>
          <p:cNvSpPr>
            <a:spLocks noGrp="1"/>
          </p:cNvSpPr>
          <p:nvPr>
            <p:ph type="ftr" sz="quarter" idx="11"/>
          </p:nvPr>
        </p:nvSpPr>
        <p:spPr/>
        <p:txBody>
          <a:bodyPr/>
          <a:lstStyle/>
          <a:p>
            <a:r>
              <a:rPr lang="nb-NO" smtClean="0"/>
              <a:t>Universitetet i Bergen</a:t>
            </a:r>
            <a:endParaRPr lang="nb-NO" dirty="0"/>
          </a:p>
        </p:txBody>
      </p:sp>
      <p:sp>
        <p:nvSpPr>
          <p:cNvPr id="7" name="Plassholder for lysbildenummer 6"/>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210852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to spalter med tit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1022920"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5" name="Plassholder for tekst 4"/>
          <p:cNvSpPr>
            <a:spLocks noGrp="1"/>
          </p:cNvSpPr>
          <p:nvPr>
            <p:ph type="body" sz="quarter" idx="3"/>
          </p:nvPr>
        </p:nvSpPr>
        <p:spPr>
          <a:xfrm>
            <a:off x="4896424"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Klikk for å redigere tekststiler i malen</a:t>
            </a:r>
          </a:p>
        </p:txBody>
      </p:sp>
      <p:sp>
        <p:nvSpPr>
          <p:cNvPr id="10" name="Plassholder for innhold 2"/>
          <p:cNvSpPr>
            <a:spLocks noGrp="1"/>
          </p:cNvSpPr>
          <p:nvPr>
            <p:ph sz="half" idx="13"/>
          </p:nvPr>
        </p:nvSpPr>
        <p:spPr>
          <a:xfrm>
            <a:off x="1022920"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1" name="Plassholder for innhold 3"/>
          <p:cNvSpPr>
            <a:spLocks noGrp="1"/>
          </p:cNvSpPr>
          <p:nvPr>
            <p:ph sz="half" idx="2"/>
          </p:nvPr>
        </p:nvSpPr>
        <p:spPr>
          <a:xfrm>
            <a:off x="4896424"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4"/>
          </p:nvPr>
        </p:nvSpPr>
        <p:spPr/>
        <p:txBody>
          <a:bodyPr/>
          <a:lstStyle/>
          <a:p>
            <a:fld id="{06F360A4-0454-4264-A88C-9CA1EAA6D112}" type="datetime1">
              <a:rPr lang="nb-NO" smtClean="0"/>
              <a:t>24.11.2017</a:t>
            </a:fld>
            <a:endParaRPr lang="nb-NO" dirty="0"/>
          </a:p>
        </p:txBody>
      </p:sp>
      <p:sp>
        <p:nvSpPr>
          <p:cNvPr id="6" name="Plassholder for bunntekst 5"/>
          <p:cNvSpPr>
            <a:spLocks noGrp="1"/>
          </p:cNvSpPr>
          <p:nvPr>
            <p:ph type="ftr" sz="quarter" idx="15"/>
          </p:nvPr>
        </p:nvSpPr>
        <p:spPr/>
        <p:txBody>
          <a:bodyPr/>
          <a:lstStyle/>
          <a:p>
            <a:r>
              <a:rPr lang="nb-NO" smtClean="0"/>
              <a:t>Universitetet i Bergen</a:t>
            </a:r>
            <a:endParaRPr lang="nb-NO" dirty="0"/>
          </a:p>
        </p:txBody>
      </p:sp>
      <p:sp>
        <p:nvSpPr>
          <p:cNvPr id="7" name="Plassholder for lysbildenummer 6"/>
          <p:cNvSpPr>
            <a:spLocks noGrp="1"/>
          </p:cNvSpPr>
          <p:nvPr>
            <p:ph type="sldNum" sz="quarter" idx="16"/>
          </p:nvPr>
        </p:nvSpPr>
        <p:spPr/>
        <p:txBody>
          <a:bodyPr/>
          <a:lstStyle/>
          <a:p>
            <a:r>
              <a:rPr lang="nb-NO"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193787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med grafikk">
    <p:spTree>
      <p:nvGrpSpPr>
        <p:cNvPr id="1" name=""/>
        <p:cNvGrpSpPr/>
        <p:nvPr/>
      </p:nvGrpSpPr>
      <p:grpSpPr>
        <a:xfrm>
          <a:off x="0" y="0"/>
          <a:ext cx="0" cy="0"/>
          <a:chOff x="0" y="0"/>
          <a:chExt cx="0" cy="0"/>
        </a:xfrm>
      </p:grpSpPr>
      <p:sp>
        <p:nvSpPr>
          <p:cNvPr id="2" name="Tittel 1"/>
          <p:cNvSpPr>
            <a:spLocks noGrp="1"/>
          </p:cNvSpPr>
          <p:nvPr>
            <p:ph type="title"/>
          </p:nvPr>
        </p:nvSpPr>
        <p:spPr>
          <a:xfrm>
            <a:off x="1022920" y="975866"/>
            <a:ext cx="7365504" cy="652934"/>
          </a:xfrm>
        </p:spPr>
        <p:txBody>
          <a:bodyPr>
            <a:normAutofit/>
          </a:bodyPr>
          <a:lstStyle>
            <a:lvl1pPr algn="l">
              <a:lnSpc>
                <a:spcPts val="3600"/>
              </a:lnSpc>
              <a:defRPr sz="3000"/>
            </a:lvl1pPr>
          </a:lstStyle>
          <a:p>
            <a:r>
              <a:rPr lang="nb-NO" dirty="0" smtClean="0"/>
              <a:t>Klikk for å redigere tittelstil</a:t>
            </a:r>
            <a:endParaRPr lang="nb-NO" dirty="0"/>
          </a:p>
        </p:txBody>
      </p:sp>
      <p:sp>
        <p:nvSpPr>
          <p:cNvPr id="7"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yriad Pro"/>
              </a:defRPr>
            </a:lvl2pPr>
            <a:lvl3pPr>
              <a:defRPr sz="2200">
                <a:solidFill>
                  <a:schemeClr val="tx1">
                    <a:lumMod val="75000"/>
                    <a:lumOff val="25000"/>
                  </a:schemeClr>
                </a:solidFill>
                <a:latin typeface="Myriad Pro"/>
              </a:defRPr>
            </a:lvl3pPr>
            <a:lvl4pPr>
              <a:defRPr sz="2200">
                <a:solidFill>
                  <a:schemeClr val="tx1">
                    <a:lumMod val="75000"/>
                    <a:lumOff val="25000"/>
                  </a:schemeClr>
                </a:solidFill>
                <a:latin typeface="Myriad Pro"/>
              </a:defRPr>
            </a:lvl4pPr>
            <a:lvl5pPr>
              <a:defRPr sz="2200">
                <a:solidFill>
                  <a:schemeClr val="tx1">
                    <a:lumMod val="75000"/>
                    <a:lumOff val="25000"/>
                  </a:schemeClr>
                </a:solidFill>
                <a:latin typeface="Myriad Pro"/>
              </a:defRPr>
            </a:lvl5pPr>
          </a:lstStyle>
          <a:p>
            <a:pPr lvl="0"/>
            <a:endParaRPr lang="nb-NO" dirty="0"/>
          </a:p>
        </p:txBody>
      </p:sp>
      <p:sp>
        <p:nvSpPr>
          <p:cNvPr id="3" name="Plassholder for dato 2"/>
          <p:cNvSpPr>
            <a:spLocks noGrp="1"/>
          </p:cNvSpPr>
          <p:nvPr>
            <p:ph type="dt" sz="half" idx="10"/>
          </p:nvPr>
        </p:nvSpPr>
        <p:spPr/>
        <p:txBody>
          <a:bodyPr/>
          <a:lstStyle/>
          <a:p>
            <a:fld id="{D7618AA6-6526-456F-83D5-91DE0F0D1DBA}" type="datetime1">
              <a:rPr lang="nb-NO" smtClean="0"/>
              <a:t>24.11.2017</a:t>
            </a:fld>
            <a:endParaRPr lang="nb-NO" dirty="0"/>
          </a:p>
        </p:txBody>
      </p:sp>
      <p:sp>
        <p:nvSpPr>
          <p:cNvPr id="4" name="Plassholder for bunntekst 3"/>
          <p:cNvSpPr>
            <a:spLocks noGrp="1"/>
          </p:cNvSpPr>
          <p:nvPr>
            <p:ph type="ftr" sz="quarter" idx="11"/>
          </p:nvPr>
        </p:nvSpPr>
        <p:spPr/>
        <p:txBody>
          <a:bodyPr/>
          <a:lstStyle/>
          <a:p>
            <a:r>
              <a:rPr lang="nb-NO" smtClean="0"/>
              <a:t>Universitetet i Bergen</a:t>
            </a:r>
            <a:endParaRPr lang="nb-NO" dirty="0"/>
          </a:p>
        </p:txBody>
      </p:sp>
      <p:sp>
        <p:nvSpPr>
          <p:cNvPr id="5" name="Plassholder for lysbildenummer 4"/>
          <p:cNvSpPr>
            <a:spLocks noGrp="1"/>
          </p:cNvSpPr>
          <p:nvPr>
            <p:ph type="sldNum" sz="quarter" idx="12"/>
          </p:nvPr>
        </p:nvSpPr>
        <p:spPr/>
        <p:txBody>
          <a:bodyPr/>
          <a:lstStyle/>
          <a:p>
            <a:r>
              <a:rPr lang="nb-NO"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121208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22920" y="1015007"/>
            <a:ext cx="7365504" cy="652934"/>
          </a:xfrm>
          <a:prstGeom prst="rect">
            <a:avLst/>
          </a:prstGeom>
        </p:spPr>
        <p:txBody>
          <a:bodyPr vert="horz" lIns="0" tIns="0" rIns="0" bIns="0" rtlCol="0" anchor="b" anchorCtr="0">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1022920" y="1883965"/>
            <a:ext cx="7365504" cy="3888000"/>
          </a:xfrm>
          <a:prstGeom prst="rect">
            <a:avLst/>
          </a:prstGeom>
        </p:spPr>
        <p:txBody>
          <a:bodyPr vert="horz" lIns="0" tIns="0" rIns="0" bIns="0" rtlCol="0">
            <a:normAutofit/>
          </a:bodyPr>
          <a:lstStyle/>
          <a:p>
            <a:pPr lvl="0"/>
            <a:r>
              <a:rPr lang="nb-NO" dirty="0" smtClean="0"/>
              <a:t>Klikk for å redigere tekststiler</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67544" y="6300000"/>
            <a:ext cx="936104" cy="216024"/>
          </a:xfrm>
          <a:prstGeom prst="rect">
            <a:avLst/>
          </a:prstGeom>
        </p:spPr>
        <p:txBody>
          <a:bodyPr vert="horz" lIns="0" tIns="0" rIns="0" bIns="0" rtlCol="0" anchor="t" anchorCtr="0"/>
          <a:lstStyle>
            <a:lvl1pPr algn="l">
              <a:defRPr sz="1200">
                <a:solidFill>
                  <a:schemeClr val="bg1">
                    <a:lumMod val="65000"/>
                  </a:schemeClr>
                </a:solidFill>
                <a:latin typeface="Times New Roman" panose="02020603050405020304" pitchFamily="18" charset="0"/>
                <a:cs typeface="Times New Roman" panose="02020603050405020304" pitchFamily="18" charset="0"/>
              </a:defRPr>
            </a:lvl1pPr>
          </a:lstStyle>
          <a:p>
            <a:fld id="{C5ECE85C-32AD-4BD1-B389-AB814A6D953F}" type="datetime1">
              <a:rPr lang="nb-NO" smtClean="0"/>
              <a:t>24.11.2017</a:t>
            </a:fld>
            <a:endParaRPr lang="nb-NO" dirty="0"/>
          </a:p>
        </p:txBody>
      </p:sp>
      <p:sp>
        <p:nvSpPr>
          <p:cNvPr id="6" name="Plassholder for lysbildenummer 5"/>
          <p:cNvSpPr>
            <a:spLocks noGrp="1"/>
          </p:cNvSpPr>
          <p:nvPr>
            <p:ph type="sldNum" sz="quarter" idx="4"/>
          </p:nvPr>
        </p:nvSpPr>
        <p:spPr>
          <a:xfrm>
            <a:off x="1702418" y="6300000"/>
            <a:ext cx="709342" cy="216024"/>
          </a:xfrm>
          <a:prstGeom prst="rect">
            <a:avLst/>
          </a:prstGeom>
        </p:spPr>
        <p:txBody>
          <a:bodyPr vert="horz" lIns="0" tIns="0" rIns="0" bIns="0" rtlCol="0" anchor="t" anchorCtr="0"/>
          <a:lstStyle>
            <a:lvl1pPr algn="l">
              <a:defRPr sz="12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Side </a:t>
            </a:r>
            <a:fld id="{06C54713-27B5-4268-B680-29C9FB350413}" type="slidenum">
              <a:rPr lang="nb-NO" smtClean="0"/>
              <a:pPr/>
              <a:t>‹#›</a:t>
            </a:fld>
            <a:endParaRPr lang="nb-NO" dirty="0"/>
          </a:p>
        </p:txBody>
      </p:sp>
      <p:sp>
        <p:nvSpPr>
          <p:cNvPr id="7" name="Plassholder for bunntekst 4"/>
          <p:cNvSpPr>
            <a:spLocks noGrp="1"/>
          </p:cNvSpPr>
          <p:nvPr>
            <p:ph type="ftr" sz="quarter" idx="3"/>
          </p:nvPr>
        </p:nvSpPr>
        <p:spPr>
          <a:xfrm>
            <a:off x="1404000" y="486000"/>
            <a:ext cx="6336000" cy="540000"/>
          </a:xfrm>
          <a:prstGeom prst="rect">
            <a:avLst/>
          </a:prstGeom>
        </p:spPr>
        <p:txBody>
          <a:bodyPr lIns="0" tIns="0" rIns="0" bIns="0"/>
          <a:lstStyle>
            <a:lvl1pPr algn="ctr">
              <a:defRPr sz="1200" cap="all" spc="100"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smtClean="0"/>
              <a:t>Universitetet i Bergen</a:t>
            </a:r>
            <a:endParaRPr lang="nb-NO" dirty="0"/>
          </a:p>
        </p:txBody>
      </p:sp>
    </p:spTree>
    <p:extLst>
      <p:ext uri="{BB962C8B-B14F-4D97-AF65-F5344CB8AC3E}">
        <p14:creationId xmlns:p14="http://schemas.microsoft.com/office/powerpoint/2010/main" val="405044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0" r:id="rId5"/>
    <p:sldLayoutId id="2147483655" r:id="rId6"/>
    <p:sldLayoutId id="2147483652" r:id="rId7"/>
    <p:sldLayoutId id="2147483653" r:id="rId8"/>
    <p:sldLayoutId id="2147483654" r:id="rId9"/>
    <p:sldLayoutId id="2147483661" r:id="rId10"/>
    <p:sldLayoutId id="2147483662" r:id="rId11"/>
    <p:sldLayoutId id="2147483656" r:id="rId12"/>
    <p:sldLayoutId id="2147483657" r:id="rId13"/>
    <p:sldLayoutId id="2147483658" r:id="rId14"/>
  </p:sldLayoutIdLst>
  <p:timing>
    <p:tnLst>
      <p:par>
        <p:cTn id="1" dur="indefinite" restart="never" nodeType="tmRoot"/>
      </p:par>
    </p:tnLst>
  </p:timing>
  <p:hf hdr="0"/>
  <p:txStyles>
    <p:titleStyle>
      <a:lvl1pPr marL="0" algn="l" defTabSz="914400" rtl="0" eaLnBrk="1" latinLnBrk="0" hangingPunct="1">
        <a:lnSpc>
          <a:spcPts val="4320"/>
        </a:lnSpc>
        <a:spcBef>
          <a:spcPct val="0"/>
        </a:spcBef>
        <a:buNone/>
        <a:defRPr sz="3600" b="1" i="0" u="none" kern="1200" cap="none" spc="0" normalizeH="0" baseline="0">
          <a:solidFill>
            <a:srgbClr val="5FAFC7"/>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ovdata.no/dokument/SPH/sph-2016#KAPITTEL_10-2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uib.no/foransatte/83307/kommunikasjonsplattform" TargetMode="External"/><Relationship Id="rId7" Type="http://schemas.openxmlformats.org/officeDocument/2006/relationships/hyperlink" Target="http://termbase.uhr.no/"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uib.no/diguib/opphavsrett" TargetMode="External"/><Relationship Id="rId5" Type="http://schemas.openxmlformats.org/officeDocument/2006/relationships/hyperlink" Target="http://www.uib.no/foransatte/111935/sjekkliste-godt-innhold-p%C3%A5-web" TargetMode="External"/><Relationship Id="rId4" Type="http://schemas.openxmlformats.org/officeDocument/2006/relationships/hyperlink" Target="http://www.uib.no/foransatte/111056/regler-publisering-p%C3%A5-uibno"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ctrTitle"/>
          </p:nvPr>
        </p:nvSpPr>
        <p:spPr/>
        <p:txBody>
          <a:bodyPr/>
          <a:lstStyle/>
          <a:p>
            <a:r>
              <a:rPr lang="nb-NO" dirty="0" smtClean="0"/>
              <a:t>Slik skriver du godt innhold på </a:t>
            </a:r>
            <a:r>
              <a:rPr lang="nb-NO" dirty="0" err="1" smtClean="0"/>
              <a:t>uib.no</a:t>
            </a:r>
            <a:endParaRPr lang="nb-NO" dirty="0"/>
          </a:p>
        </p:txBody>
      </p:sp>
      <p:sp>
        <p:nvSpPr>
          <p:cNvPr id="9" name="Undertittel 8"/>
          <p:cNvSpPr>
            <a:spLocks noGrp="1"/>
          </p:cNvSpPr>
          <p:nvPr>
            <p:ph type="subTitle" idx="1"/>
          </p:nvPr>
        </p:nvSpPr>
        <p:spPr/>
        <p:txBody>
          <a:bodyPr/>
          <a:lstStyle/>
          <a:p>
            <a:r>
              <a:rPr lang="nb-NO" dirty="0" smtClean="0"/>
              <a:t>2017</a:t>
            </a:r>
            <a:endParaRPr lang="nb-NO" dirty="0"/>
          </a:p>
        </p:txBody>
      </p:sp>
      <p:cxnSp>
        <p:nvCxnSpPr>
          <p:cNvPr id="6" name="Rett pil 5"/>
          <p:cNvCxnSpPr/>
          <p:nvPr/>
        </p:nvCxnSpPr>
        <p:spPr>
          <a:xfrm>
            <a:off x="4551995" y="-257224"/>
            <a:ext cx="0" cy="2107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kstSylinder 6"/>
          <p:cNvSpPr txBox="1"/>
          <p:nvPr/>
        </p:nvSpPr>
        <p:spPr>
          <a:xfrm>
            <a:off x="265237" y="-738063"/>
            <a:ext cx="8568952" cy="461665"/>
          </a:xfrm>
          <a:prstGeom prst="rect">
            <a:avLst/>
          </a:prstGeom>
          <a:noFill/>
          <a:ln w="12700">
            <a:solidFill>
              <a:schemeClr val="tx1">
                <a:lumMod val="50000"/>
                <a:lumOff val="50000"/>
              </a:schemeClr>
            </a:solidFill>
            <a:prstDash val="dash"/>
          </a:ln>
        </p:spPr>
        <p:txBody>
          <a:bodyPr wrap="square" rtlCol="0">
            <a:spAutoFit/>
          </a:bodyPr>
          <a:lstStyle/>
          <a:p>
            <a:pPr algn="ctr"/>
            <a:r>
              <a:rPr lang="nb-NO" sz="1200" i="1" dirty="0"/>
              <a:t>Her kan du skrive enhet/tilhørighet. Sett blank hvis dette ikke er aktuelt. </a:t>
            </a:r>
            <a:br>
              <a:rPr lang="nb-NO" sz="1200" i="1" dirty="0"/>
            </a:br>
            <a:r>
              <a:rPr lang="nb-NO" sz="1200" i="1" dirty="0"/>
              <a:t>Innhold i dette feltet styres her: Meny -&gt; Sett inn (</a:t>
            </a:r>
            <a:r>
              <a:rPr lang="nb-NO" sz="1050" i="1" dirty="0"/>
              <a:t>Mac=Vis</a:t>
            </a:r>
            <a:r>
              <a:rPr lang="nb-NO" sz="1200" i="1" dirty="0"/>
              <a:t>) -&gt; Topptekst og bunntekst</a:t>
            </a:r>
          </a:p>
        </p:txBody>
      </p:sp>
      <p:sp>
        <p:nvSpPr>
          <p:cNvPr id="10" name="Plassholder for bunntekst 3"/>
          <p:cNvSpPr>
            <a:spLocks noGrp="1"/>
          </p:cNvSpPr>
          <p:nvPr>
            <p:ph type="ftr" sz="quarter" idx="4294967295"/>
          </p:nvPr>
        </p:nvSpPr>
        <p:spPr>
          <a:xfrm>
            <a:off x="1404000" y="486000"/>
            <a:ext cx="6336000" cy="540000"/>
          </a:xfrm>
          <a:prstGeom prst="rect">
            <a:avLst/>
          </a:prstGeom>
        </p:spPr>
        <p:txBody>
          <a:bodyPr/>
          <a:lstStyle/>
          <a:p>
            <a:pPr algn="ctr"/>
            <a:r>
              <a:rPr lang="nb-NO" sz="1200" cap="all" spc="100" dirty="0">
                <a:solidFill>
                  <a:schemeClr val="bg1">
                    <a:lumMod val="65000"/>
                  </a:schemeClr>
                </a:solidFill>
                <a:latin typeface="Times New Roman" panose="02020603050405020304" pitchFamily="18" charset="0"/>
                <a:cs typeface="Times New Roman" panose="02020603050405020304" pitchFamily="18" charset="0"/>
              </a:rPr>
              <a:t>Universitetet i Bergen</a:t>
            </a:r>
          </a:p>
        </p:txBody>
      </p:sp>
    </p:spTree>
    <p:extLst>
      <p:ext uri="{BB962C8B-B14F-4D97-AF65-F5344CB8AC3E}">
        <p14:creationId xmlns:p14="http://schemas.microsoft.com/office/powerpoint/2010/main" val="274618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Infoartikler </a:t>
            </a:r>
            <a:endParaRPr lang="nb-NO" dirty="0"/>
          </a:p>
        </p:txBody>
      </p:sp>
      <p:sp>
        <p:nvSpPr>
          <p:cNvPr id="3" name="Content Placeholder 2"/>
          <p:cNvSpPr>
            <a:spLocks noGrp="1"/>
          </p:cNvSpPr>
          <p:nvPr>
            <p:ph idx="1"/>
          </p:nvPr>
        </p:nvSpPr>
        <p:spPr/>
        <p:txBody>
          <a:bodyPr>
            <a:normAutofit/>
          </a:bodyPr>
          <a:lstStyle/>
          <a:p>
            <a:pPr marL="0" indent="0">
              <a:buNone/>
            </a:pPr>
            <a:r>
              <a:rPr lang="nb-NO" b="1" dirty="0" smtClean="0"/>
              <a:t>Hva </a:t>
            </a:r>
            <a:r>
              <a:rPr lang="nb-NO" b="1" dirty="0"/>
              <a:t>vil jeg oppnå med denne teksten</a:t>
            </a:r>
            <a:r>
              <a:rPr lang="nb-NO" b="1" dirty="0" smtClean="0"/>
              <a:t>? </a:t>
            </a:r>
          </a:p>
          <a:p>
            <a:pPr marL="0" indent="0">
              <a:buNone/>
            </a:pPr>
            <a:r>
              <a:rPr lang="nb-NO" dirty="0"/>
              <a:t>	</a:t>
            </a:r>
            <a:r>
              <a:rPr lang="nb-NO" dirty="0" smtClean="0"/>
              <a:t>Hvorfor skriver jeg teksten?</a:t>
            </a:r>
          </a:p>
          <a:p>
            <a:pPr marL="0" indent="0">
              <a:buNone/>
            </a:pPr>
            <a:endParaRPr lang="nb-NO" dirty="0"/>
          </a:p>
          <a:p>
            <a:pPr marL="0" lvl="0" indent="0">
              <a:buNone/>
            </a:pPr>
            <a:r>
              <a:rPr lang="nb-NO" b="1" dirty="0"/>
              <a:t>Leserne er oppgaveorienterte. </a:t>
            </a:r>
            <a:endParaRPr lang="nb-NO" b="1" dirty="0" smtClean="0"/>
          </a:p>
          <a:p>
            <a:pPr lvl="1"/>
            <a:r>
              <a:rPr lang="nb-NO" dirty="0" smtClean="0"/>
              <a:t>Hva </a:t>
            </a:r>
            <a:r>
              <a:rPr lang="nb-NO" dirty="0"/>
              <a:t>skal </a:t>
            </a:r>
            <a:r>
              <a:rPr lang="nb-NO" dirty="0" smtClean="0"/>
              <a:t>brukerne </a:t>
            </a:r>
            <a:r>
              <a:rPr lang="nb-NO" dirty="0"/>
              <a:t>utføre på denne </a:t>
            </a:r>
            <a:r>
              <a:rPr lang="nb-NO" dirty="0" smtClean="0"/>
              <a:t>nettsiden</a:t>
            </a:r>
            <a:r>
              <a:rPr lang="nb-NO" dirty="0"/>
              <a:t>? </a:t>
            </a:r>
          </a:p>
          <a:p>
            <a:pPr lvl="1"/>
            <a:r>
              <a:rPr lang="nb-NO" dirty="0"/>
              <a:t>Hvilken oppgave vil de ha løst? </a:t>
            </a:r>
          </a:p>
          <a:p>
            <a:pPr lvl="1"/>
            <a:r>
              <a:rPr lang="nb-NO" dirty="0"/>
              <a:t>Finner de svaret i din tekst? </a:t>
            </a:r>
          </a:p>
          <a:p>
            <a:endParaRPr lang="nb-NO" dirty="0"/>
          </a:p>
        </p:txBody>
      </p:sp>
      <p:sp>
        <p:nvSpPr>
          <p:cNvPr id="4" name="Date Placeholder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10</a:t>
            </a:fld>
            <a:endParaRPr lang="nb-NO" dirty="0"/>
          </a:p>
        </p:txBody>
      </p:sp>
    </p:spTree>
    <p:extLst>
      <p:ext uri="{BB962C8B-B14F-4D97-AF65-F5344CB8AC3E}">
        <p14:creationId xmlns:p14="http://schemas.microsoft.com/office/powerpoint/2010/main" val="22063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60648"/>
            <a:ext cx="8498941" cy="6222748"/>
          </a:xfrm>
        </p:spPr>
      </p:pic>
      <p:sp>
        <p:nvSpPr>
          <p:cNvPr id="4" name="Date Placeholder 3"/>
          <p:cNvSpPr>
            <a:spLocks noGrp="1"/>
          </p:cNvSpPr>
          <p:nvPr>
            <p:ph type="dt" sz="half" idx="10"/>
          </p:nvPr>
        </p:nvSpPr>
        <p:spPr/>
        <p:txBody>
          <a:bodyPr/>
          <a:lstStyle/>
          <a:p>
            <a:fld id="{15FD2950-1472-47B5-89C5-7FCEA07DFC21}" type="datetime1">
              <a:rPr lang="nb-NO" smtClean="0"/>
              <a:t>24.11.2017</a:t>
            </a:fld>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11</a:t>
            </a:fld>
            <a:endParaRPr lang="nb-NO" dirty="0"/>
          </a:p>
        </p:txBody>
      </p:sp>
    </p:spTree>
    <p:extLst>
      <p:ext uri="{BB962C8B-B14F-4D97-AF65-F5344CB8AC3E}">
        <p14:creationId xmlns:p14="http://schemas.microsoft.com/office/powerpoint/2010/main" val="16439925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Lenker i tekst</a:t>
            </a:r>
            <a:endParaRPr lang="nb-NO" dirty="0"/>
          </a:p>
        </p:txBody>
      </p:sp>
      <p:sp>
        <p:nvSpPr>
          <p:cNvPr id="3" name="Plassholder for innhold 2"/>
          <p:cNvSpPr>
            <a:spLocks noGrp="1"/>
          </p:cNvSpPr>
          <p:nvPr>
            <p:ph idx="1"/>
          </p:nvPr>
        </p:nvSpPr>
        <p:spPr>
          <a:xfrm>
            <a:off x="1022920" y="1883965"/>
            <a:ext cx="6501408" cy="3888000"/>
          </a:xfrm>
        </p:spPr>
        <p:txBody>
          <a:bodyPr>
            <a:normAutofit lnSpcReduction="10000"/>
          </a:bodyPr>
          <a:lstStyle/>
          <a:p>
            <a:pPr marL="285750" indent="-285750">
              <a:buFont typeface="Arial"/>
              <a:buChar char="•"/>
            </a:pPr>
            <a:r>
              <a:rPr lang="nb-NO" sz="2400" dirty="0"/>
              <a:t>Lenke til </a:t>
            </a:r>
            <a:r>
              <a:rPr lang="nb-NO" sz="2400" dirty="0" smtClean="0"/>
              <a:t>personsiden </a:t>
            </a:r>
            <a:r>
              <a:rPr lang="nb-NO" sz="2400" dirty="0"/>
              <a:t>til kontaktpersoner</a:t>
            </a:r>
          </a:p>
          <a:p>
            <a:pPr marL="285750" indent="-285750">
              <a:buFont typeface="Arial"/>
              <a:buChar char="•"/>
            </a:pPr>
            <a:r>
              <a:rPr lang="nb-NO" sz="2400" dirty="0"/>
              <a:t>Lenke </a:t>
            </a:r>
            <a:r>
              <a:rPr lang="nb-NO" sz="2400" dirty="0" smtClean="0"/>
              <a:t>til fakultet</a:t>
            </a:r>
            <a:r>
              <a:rPr lang="nb-NO" sz="2400" dirty="0"/>
              <a:t>, </a:t>
            </a:r>
            <a:r>
              <a:rPr lang="nb-NO" sz="2400" dirty="0" smtClean="0"/>
              <a:t>institutter </a:t>
            </a:r>
            <a:r>
              <a:rPr lang="nb-NO" sz="2400" dirty="0"/>
              <a:t>og sentre første gang de nevnes i teksten</a:t>
            </a:r>
          </a:p>
          <a:p>
            <a:pPr marL="285750" indent="-285750">
              <a:buFont typeface="Arial"/>
              <a:buChar char="•"/>
            </a:pPr>
            <a:r>
              <a:rPr lang="nb-NO" sz="2400" dirty="0"/>
              <a:t>Lenke til nettsteder som siteres</a:t>
            </a:r>
          </a:p>
          <a:p>
            <a:pPr marL="285750" indent="-285750">
              <a:buFont typeface="Arial"/>
              <a:buChar char="•"/>
            </a:pPr>
            <a:r>
              <a:rPr lang="nb-NO" sz="2400" dirty="0"/>
              <a:t>Bruk relevante </a:t>
            </a:r>
            <a:r>
              <a:rPr lang="nb-NO" sz="2400" dirty="0" smtClean="0"/>
              <a:t>lenker</a:t>
            </a:r>
          </a:p>
          <a:p>
            <a:pPr marL="285750" indent="-285750">
              <a:buFont typeface="Arial"/>
              <a:buChar char="•"/>
            </a:pPr>
            <a:r>
              <a:rPr lang="nb-NO" sz="2400" dirty="0" smtClean="0"/>
              <a:t>Vær tydelig på lenking til eksterne nettsider</a:t>
            </a:r>
          </a:p>
          <a:p>
            <a:pPr marL="0" indent="0">
              <a:buNone/>
            </a:pPr>
            <a:r>
              <a:rPr lang="nb-NO" sz="2400" dirty="0" smtClean="0">
                <a:solidFill>
                  <a:schemeClr val="tx1"/>
                </a:solidFill>
              </a:rPr>
              <a:t>	Eks: </a:t>
            </a:r>
            <a:r>
              <a:rPr lang="nb-NO" sz="2400" dirty="0">
                <a:solidFill>
                  <a:schemeClr val="tx1"/>
                </a:solidFill>
              </a:rPr>
              <a:t>Bestemmelser om forsikring i </a:t>
            </a:r>
            <a:r>
              <a:rPr lang="nb-NO" sz="2400" dirty="0" smtClean="0">
                <a:solidFill>
                  <a:schemeClr val="tx1"/>
                </a:solidFill>
              </a:rPr>
              <a:t>	forbindelse </a:t>
            </a:r>
            <a:r>
              <a:rPr lang="nb-NO" sz="2400" dirty="0">
                <a:solidFill>
                  <a:schemeClr val="tx1"/>
                </a:solidFill>
              </a:rPr>
              <a:t>med feltarbeid og tokt, finnes </a:t>
            </a:r>
            <a:r>
              <a:rPr lang="nb-NO" sz="2400" dirty="0" smtClean="0">
                <a:solidFill>
                  <a:schemeClr val="tx1"/>
                </a:solidFill>
              </a:rPr>
              <a:t>	i </a:t>
            </a:r>
            <a:r>
              <a:rPr lang="nb-NO" sz="2400" dirty="0">
                <a:solidFill>
                  <a:schemeClr val="tx1"/>
                </a:solidFill>
                <a:hlinkClick r:id="rId3"/>
              </a:rPr>
              <a:t>Retningslinjer for feltarbeid i staten</a:t>
            </a:r>
            <a:r>
              <a:rPr lang="nb-NO" sz="2400" dirty="0">
                <a:solidFill>
                  <a:schemeClr val="tx1"/>
                </a:solidFill>
              </a:rPr>
              <a:t> </a:t>
            </a:r>
            <a:r>
              <a:rPr lang="nb-NO" sz="2400" dirty="0" smtClean="0">
                <a:solidFill>
                  <a:schemeClr val="tx1"/>
                </a:solidFill>
              </a:rPr>
              <a:t>	(</a:t>
            </a:r>
            <a:r>
              <a:rPr lang="nb-NO" sz="2400" dirty="0">
                <a:solidFill>
                  <a:schemeClr val="tx1"/>
                </a:solidFill>
              </a:rPr>
              <a:t>lovdata.no)</a:t>
            </a:r>
          </a:p>
          <a:p>
            <a:pPr marL="285750" indent="-285750">
              <a:buFont typeface="Arial"/>
              <a:buChar char="•"/>
            </a:pPr>
            <a:endParaRPr lang="nb-NO" sz="2200" dirty="0" smtClean="0"/>
          </a:p>
          <a:p>
            <a:endParaRPr lang="nb-NO" sz="2000" dirty="0"/>
          </a:p>
        </p:txBody>
      </p:sp>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12</a:t>
            </a:fld>
            <a:endParaRPr lang="nb-NO" dirty="0"/>
          </a:p>
        </p:txBody>
      </p:sp>
    </p:spTree>
    <p:extLst>
      <p:ext uri="{BB962C8B-B14F-4D97-AF65-F5344CB8AC3E}">
        <p14:creationId xmlns:p14="http://schemas.microsoft.com/office/powerpoint/2010/main" val="87358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Faktaboks</a:t>
            </a:r>
            <a:endParaRPr lang="nb-NO" dirty="0"/>
          </a:p>
        </p:txBody>
      </p:sp>
      <p:sp>
        <p:nvSpPr>
          <p:cNvPr id="3" name="Plassholder for innhold 2"/>
          <p:cNvSpPr>
            <a:spLocks noGrp="1"/>
          </p:cNvSpPr>
          <p:nvPr>
            <p:ph idx="1"/>
          </p:nvPr>
        </p:nvSpPr>
        <p:spPr>
          <a:xfrm>
            <a:off x="1022920" y="1883965"/>
            <a:ext cx="4053136" cy="3888000"/>
          </a:xfrm>
        </p:spPr>
        <p:txBody>
          <a:bodyPr/>
          <a:lstStyle/>
          <a:p>
            <a:pPr marL="285750" indent="-285750">
              <a:buFont typeface="Arial"/>
              <a:buChar char="•"/>
            </a:pPr>
            <a:r>
              <a:rPr lang="nb-NO" dirty="0"/>
              <a:t>Bakgrunnsinformasjon til saken</a:t>
            </a:r>
          </a:p>
          <a:p>
            <a:pPr marL="285750" indent="-285750">
              <a:buFont typeface="Arial"/>
              <a:buChar char="•"/>
            </a:pPr>
            <a:r>
              <a:rPr lang="nb-NO" dirty="0" smtClean="0"/>
              <a:t>Bruk kulepunkter</a:t>
            </a:r>
          </a:p>
          <a:p>
            <a:pPr marL="285750" indent="-285750">
              <a:buFont typeface="Arial"/>
              <a:buChar char="•"/>
            </a:pPr>
            <a:r>
              <a:rPr lang="nb-NO" dirty="0"/>
              <a:t>K</a:t>
            </a:r>
            <a:r>
              <a:rPr lang="nb-NO" dirty="0" smtClean="0"/>
              <a:t>orte setninger– unngå en lang faktaboks. </a:t>
            </a:r>
            <a:r>
              <a:rPr lang="nb-NO" dirty="0"/>
              <a:t>Del opp i tema.</a:t>
            </a:r>
          </a:p>
          <a:p>
            <a:pPr marL="285750" indent="-285750">
              <a:buFont typeface="Arial"/>
              <a:buChar char="•"/>
            </a:pPr>
            <a:r>
              <a:rPr lang="nb-NO" dirty="0"/>
              <a:t>Vis </a:t>
            </a:r>
            <a:r>
              <a:rPr lang="nb-NO" dirty="0" smtClean="0"/>
              <a:t>kilder</a:t>
            </a:r>
          </a:p>
          <a:p>
            <a:pPr marL="285750" indent="-285750">
              <a:buFont typeface="Arial"/>
              <a:buChar char="•"/>
            </a:pPr>
            <a:r>
              <a:rPr lang="nb-NO" dirty="0" smtClean="0"/>
              <a:t>Kontaktinformasjon</a:t>
            </a:r>
            <a:endParaRPr lang="nb-NO" dirty="0"/>
          </a:p>
          <a:p>
            <a:endParaRPr lang="nb-NO" dirty="0"/>
          </a:p>
        </p:txBody>
      </p:sp>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13</a:t>
            </a:fld>
            <a:endParaRPr lang="nb-NO" dirty="0"/>
          </a:p>
        </p:txBody>
      </p:sp>
      <p:pic>
        <p:nvPicPr>
          <p:cNvPr id="10" name="Bild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015007"/>
            <a:ext cx="3363681" cy="4983584"/>
          </a:xfrm>
          <a:prstGeom prst="rect">
            <a:avLst/>
          </a:prstGeom>
        </p:spPr>
      </p:pic>
    </p:spTree>
    <p:extLst>
      <p:ext uri="{BB962C8B-B14F-4D97-AF65-F5344CB8AC3E}">
        <p14:creationId xmlns:p14="http://schemas.microsoft.com/office/powerpoint/2010/main" val="31385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Kort om formatering</a:t>
            </a:r>
            <a:endParaRPr lang="nb-NO" dirty="0"/>
          </a:p>
        </p:txBody>
      </p:sp>
      <p:sp>
        <p:nvSpPr>
          <p:cNvPr id="3" name="Plassholder for innhold 2"/>
          <p:cNvSpPr>
            <a:spLocks noGrp="1"/>
          </p:cNvSpPr>
          <p:nvPr>
            <p:ph idx="1"/>
          </p:nvPr>
        </p:nvSpPr>
        <p:spPr>
          <a:xfrm>
            <a:off x="1022920" y="1899660"/>
            <a:ext cx="2973016" cy="3888000"/>
          </a:xfrm>
        </p:spPr>
        <p:txBody>
          <a:bodyPr/>
          <a:lstStyle/>
          <a:p>
            <a:r>
              <a:rPr lang="nb-NO" dirty="0" smtClean="0"/>
              <a:t>Mellomtittel: ”Heading 3”</a:t>
            </a:r>
          </a:p>
          <a:p>
            <a:endParaRPr lang="nb-NO" dirty="0"/>
          </a:p>
          <a:p>
            <a:endParaRPr lang="nb-NO" dirty="0" smtClean="0"/>
          </a:p>
          <a:p>
            <a:r>
              <a:rPr lang="nb-NO" dirty="0" smtClean="0"/>
              <a:t>Faktaboks: ”Heading 3”</a:t>
            </a:r>
            <a:endParaRPr lang="nb-NO" dirty="0"/>
          </a:p>
        </p:txBody>
      </p:sp>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14</a:t>
            </a:fld>
            <a:endParaRPr lang="nb-NO" dirty="0"/>
          </a:p>
        </p:txBody>
      </p:sp>
      <p:pic>
        <p:nvPicPr>
          <p:cNvPr id="7" name="Bil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1903604"/>
            <a:ext cx="5415574" cy="1031139"/>
          </a:xfrm>
          <a:prstGeom prst="rect">
            <a:avLst/>
          </a:prstGeom>
        </p:spPr>
      </p:pic>
      <p:pic>
        <p:nvPicPr>
          <p:cNvPr id="8" name="Bild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3645024"/>
            <a:ext cx="4584700" cy="1206500"/>
          </a:xfrm>
          <a:prstGeom prst="rect">
            <a:avLst/>
          </a:prstGeom>
        </p:spPr>
      </p:pic>
    </p:spTree>
    <p:extLst>
      <p:ext uri="{BB962C8B-B14F-4D97-AF65-F5344CB8AC3E}">
        <p14:creationId xmlns:p14="http://schemas.microsoft.com/office/powerpoint/2010/main" val="223436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7952" y="849510"/>
            <a:ext cx="7124408" cy="5891858"/>
          </a:xfrm>
        </p:spPr>
      </p:pic>
      <p:sp>
        <p:nvSpPr>
          <p:cNvPr id="3" name="Tittel 1"/>
          <p:cNvSpPr>
            <a:spLocks noGrp="1"/>
          </p:cNvSpPr>
          <p:nvPr>
            <p:ph type="title"/>
          </p:nvPr>
        </p:nvSpPr>
        <p:spPr>
          <a:xfrm>
            <a:off x="611560" y="188640"/>
            <a:ext cx="7365504" cy="652934"/>
          </a:xfrm>
        </p:spPr>
        <p:txBody>
          <a:bodyPr/>
          <a:lstStyle/>
          <a:p>
            <a:r>
              <a:rPr lang="nb-NO" dirty="0" smtClean="0"/>
              <a:t>Kalenderoppslag</a:t>
            </a:r>
            <a:endParaRPr lang="nb-NO" dirty="0"/>
          </a:p>
        </p:txBody>
      </p:sp>
    </p:spTree>
    <p:extLst>
      <p:ext uri="{BB962C8B-B14F-4D97-AF65-F5344CB8AC3E}">
        <p14:creationId xmlns:p14="http://schemas.microsoft.com/office/powerpoint/2010/main" val="2632264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332656"/>
            <a:ext cx="8389649" cy="6300559"/>
          </a:xfrm>
        </p:spPr>
      </p:pic>
    </p:spTree>
    <p:extLst>
      <p:ext uri="{BB962C8B-B14F-4D97-AF65-F5344CB8AC3E}">
        <p14:creationId xmlns:p14="http://schemas.microsoft.com/office/powerpoint/2010/main" val="957147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Innhold på engelsk</a:t>
            </a:r>
            <a:endParaRPr lang="nb-NO" dirty="0"/>
          </a:p>
        </p:txBody>
      </p:sp>
      <p:sp>
        <p:nvSpPr>
          <p:cNvPr id="3" name="Plassholder for innhold 2"/>
          <p:cNvSpPr>
            <a:spLocks noGrp="1"/>
          </p:cNvSpPr>
          <p:nvPr>
            <p:ph idx="1"/>
          </p:nvPr>
        </p:nvSpPr>
        <p:spPr>
          <a:xfrm>
            <a:off x="1022920" y="1883965"/>
            <a:ext cx="3477072" cy="3888000"/>
          </a:xfrm>
        </p:spPr>
        <p:txBody>
          <a:bodyPr>
            <a:normAutofit/>
          </a:bodyPr>
          <a:lstStyle/>
          <a:p>
            <a:pPr marL="285750" indent="-285750">
              <a:buFont typeface="Arial"/>
              <a:buChar char="•"/>
            </a:pPr>
            <a:r>
              <a:rPr lang="nb-NO" sz="1800" dirty="0" smtClean="0"/>
              <a:t>Norsk på norske sider, engelsk på engelske sider</a:t>
            </a:r>
          </a:p>
          <a:p>
            <a:pPr marL="285750" indent="-285750">
              <a:buFont typeface="Arial"/>
              <a:buChar char="•"/>
            </a:pPr>
            <a:r>
              <a:rPr lang="nb-NO" sz="1800" dirty="0" smtClean="0"/>
              <a:t>Britisk-engelsk</a:t>
            </a:r>
            <a:endParaRPr lang="nb-NO" sz="1800" dirty="0"/>
          </a:p>
          <a:p>
            <a:pPr marL="285750" indent="-285750">
              <a:buFont typeface="Arial"/>
              <a:buChar char="•"/>
            </a:pPr>
            <a:r>
              <a:rPr lang="nb-NO" sz="1800" dirty="0" smtClean="0"/>
              <a:t>Bruk </a:t>
            </a:r>
            <a:r>
              <a:rPr lang="nb-NO" sz="1800" dirty="0"/>
              <a:t>stavekontrollen i skriveprogrammet</a:t>
            </a:r>
          </a:p>
          <a:p>
            <a:pPr marL="285750" indent="-285750">
              <a:buFont typeface="Arial"/>
              <a:buChar char="•"/>
            </a:pPr>
            <a:r>
              <a:rPr lang="nb-NO" sz="1800" dirty="0"/>
              <a:t>Sitater angis med anførselstegn (”) i stedet for sitatstrek</a:t>
            </a:r>
          </a:p>
          <a:p>
            <a:pPr marL="285750" indent="-285750">
              <a:buFont typeface="Arial"/>
              <a:buChar char="•"/>
            </a:pPr>
            <a:r>
              <a:rPr lang="nb-NO" sz="1800" dirty="0"/>
              <a:t>En forklaring for internasjonale lesere?</a:t>
            </a:r>
          </a:p>
          <a:p>
            <a:pPr marL="285750" indent="-285750">
              <a:buFont typeface="Arial"/>
              <a:buChar char="•"/>
            </a:pPr>
            <a:r>
              <a:rPr lang="nb-NO" sz="1800" dirty="0"/>
              <a:t>Hvordan skrives det? Konsulter offisielle </a:t>
            </a:r>
            <a:r>
              <a:rPr lang="nb-NO" sz="1800" dirty="0" smtClean="0"/>
              <a:t>nettsider.</a:t>
            </a:r>
            <a:endParaRPr lang="nb-NO" sz="1800" dirty="0"/>
          </a:p>
          <a:p>
            <a:endParaRPr lang="nb-NO" sz="1800" dirty="0"/>
          </a:p>
        </p:txBody>
      </p:sp>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17</a:t>
            </a:fld>
            <a:endParaRPr lang="nb-NO" dirty="0"/>
          </a:p>
        </p:txBody>
      </p:sp>
      <p:pic>
        <p:nvPicPr>
          <p:cNvPr id="7" name="Bild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17628" y="1693837"/>
            <a:ext cx="3919592" cy="4416036"/>
          </a:xfrm>
          <a:prstGeom prst="rect">
            <a:avLst/>
          </a:prstGeom>
        </p:spPr>
      </p:pic>
    </p:spTree>
    <p:extLst>
      <p:ext uri="{BB962C8B-B14F-4D97-AF65-F5344CB8AC3E}">
        <p14:creationId xmlns:p14="http://schemas.microsoft.com/office/powerpoint/2010/main" val="38633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Sjekkliste for revisjon:</a:t>
            </a:r>
            <a:endParaRPr lang="nb-NO" dirty="0"/>
          </a:p>
        </p:txBody>
      </p:sp>
      <p:sp>
        <p:nvSpPr>
          <p:cNvPr id="3" name="Content Placeholder 2"/>
          <p:cNvSpPr>
            <a:spLocks noGrp="1"/>
          </p:cNvSpPr>
          <p:nvPr>
            <p:ph idx="1"/>
          </p:nvPr>
        </p:nvSpPr>
        <p:spPr/>
        <p:txBody>
          <a:bodyPr>
            <a:normAutofit fontScale="92500" lnSpcReduction="20000"/>
          </a:bodyPr>
          <a:lstStyle/>
          <a:p>
            <a:r>
              <a:rPr lang="nb-NO" dirty="0" smtClean="0"/>
              <a:t>Er innholdet fremdeles relevant</a:t>
            </a:r>
            <a:r>
              <a:rPr lang="nb-NO" dirty="0"/>
              <a:t>?</a:t>
            </a:r>
          </a:p>
          <a:p>
            <a:pPr marL="0" indent="0">
              <a:buNone/>
            </a:pPr>
            <a:r>
              <a:rPr lang="nb-NO" dirty="0" smtClean="0"/>
              <a:t>	Kan eventuelt </a:t>
            </a:r>
            <a:r>
              <a:rPr lang="nb-NO" dirty="0"/>
              <a:t>utgått eller gammelt innhold </a:t>
            </a:r>
            <a:r>
              <a:rPr lang="nb-NO" dirty="0" smtClean="0"/>
              <a:t>	slettes?</a:t>
            </a:r>
            <a:endParaRPr lang="nb-NO" dirty="0"/>
          </a:p>
          <a:p>
            <a:r>
              <a:rPr lang="nb-NO" dirty="0" smtClean="0"/>
              <a:t>Er </a:t>
            </a:r>
            <a:r>
              <a:rPr lang="nb-NO" dirty="0"/>
              <a:t>kontaktinfo til enkeltpersoner eller fellesmailer oppdaterte?</a:t>
            </a:r>
          </a:p>
          <a:p>
            <a:r>
              <a:rPr lang="nb-NO" dirty="0"/>
              <a:t>Er innholdet på siden kvalitetssikret</a:t>
            </a:r>
            <a:r>
              <a:rPr lang="nb-NO" dirty="0" smtClean="0"/>
              <a:t>?</a:t>
            </a:r>
          </a:p>
          <a:p>
            <a:r>
              <a:rPr lang="nb-NO" dirty="0"/>
              <a:t>Virker alle lenker på sidene</a:t>
            </a:r>
            <a:r>
              <a:rPr lang="nb-NO" dirty="0" smtClean="0"/>
              <a:t>?</a:t>
            </a:r>
          </a:p>
          <a:p>
            <a:r>
              <a:rPr lang="nb-NO" dirty="0" smtClean="0"/>
              <a:t>Er den engelske siden oppdatert?</a:t>
            </a:r>
            <a:endParaRPr lang="nb-NO" dirty="0"/>
          </a:p>
          <a:p>
            <a:r>
              <a:rPr lang="nb-NO" dirty="0" smtClean="0"/>
              <a:t>Er </a:t>
            </a:r>
            <a:r>
              <a:rPr lang="nb-NO" dirty="0"/>
              <a:t>alle dokumenter som er lagt ved siden korrekte og oppdaterte versjoner</a:t>
            </a:r>
            <a:r>
              <a:rPr lang="nb-NO" dirty="0" smtClean="0"/>
              <a:t>?</a:t>
            </a:r>
          </a:p>
          <a:p>
            <a:r>
              <a:rPr lang="nb-NO" dirty="0"/>
              <a:t>Må det lages nytt innhold?</a:t>
            </a:r>
          </a:p>
          <a:p>
            <a:pPr marL="0" indent="0">
              <a:buNone/>
            </a:pPr>
            <a:endParaRPr lang="nb-NO" dirty="0"/>
          </a:p>
          <a:p>
            <a:endParaRPr lang="nb-NO" dirty="0"/>
          </a:p>
        </p:txBody>
      </p:sp>
      <p:sp>
        <p:nvSpPr>
          <p:cNvPr id="4" name="Date Placeholder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18</a:t>
            </a:fld>
            <a:endParaRPr lang="nb-NO" dirty="0"/>
          </a:p>
        </p:txBody>
      </p:sp>
    </p:spTree>
    <p:extLst>
      <p:ext uri="{BB962C8B-B14F-4D97-AF65-F5344CB8AC3E}">
        <p14:creationId xmlns:p14="http://schemas.microsoft.com/office/powerpoint/2010/main" val="103588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Ta kontakt med oss!</a:t>
            </a:r>
            <a:endParaRPr lang="nb-NO" dirty="0"/>
          </a:p>
        </p:txBody>
      </p:sp>
      <p:sp>
        <p:nvSpPr>
          <p:cNvPr id="3" name="Content Placeholder 2"/>
          <p:cNvSpPr>
            <a:spLocks noGrp="1"/>
          </p:cNvSpPr>
          <p:nvPr>
            <p:ph idx="1"/>
          </p:nvPr>
        </p:nvSpPr>
        <p:spPr/>
        <p:txBody>
          <a:bodyPr/>
          <a:lstStyle/>
          <a:p>
            <a:pPr marL="0" indent="0" algn="ctr">
              <a:buNone/>
            </a:pPr>
            <a:endParaRPr lang="nb-NO" dirty="0" smtClean="0"/>
          </a:p>
          <a:p>
            <a:pPr marL="0" indent="0" algn="ctr">
              <a:buNone/>
            </a:pPr>
            <a:r>
              <a:rPr lang="nb-NO" dirty="0" smtClean="0"/>
              <a:t>Teknisk support eller behov for opplæring:</a:t>
            </a:r>
          </a:p>
          <a:p>
            <a:pPr marL="0" indent="0" algn="ctr">
              <a:buNone/>
            </a:pPr>
            <a:endParaRPr lang="nb-NO" dirty="0" smtClean="0"/>
          </a:p>
          <a:p>
            <a:pPr marL="0" indent="0" algn="ctr">
              <a:buNone/>
            </a:pPr>
            <a:r>
              <a:rPr lang="nb-NO" b="1" dirty="0" err="1" smtClean="0"/>
              <a:t>Issue</a:t>
            </a:r>
            <a:r>
              <a:rPr lang="nb-NO" b="1" dirty="0" smtClean="0"/>
              <a:t> </a:t>
            </a:r>
            <a:r>
              <a:rPr lang="nb-NO" b="1" dirty="0" err="1" smtClean="0"/>
              <a:t>tracker</a:t>
            </a:r>
            <a:r>
              <a:rPr lang="nb-NO" b="1" dirty="0" smtClean="0"/>
              <a:t>: Webredaktørene</a:t>
            </a:r>
            <a:endParaRPr lang="nb-NO" b="1" dirty="0"/>
          </a:p>
          <a:p>
            <a:pPr marL="0" indent="0" algn="ctr">
              <a:buNone/>
            </a:pPr>
            <a:endParaRPr lang="nb-NO" dirty="0" smtClean="0"/>
          </a:p>
          <a:p>
            <a:pPr marL="0" indent="0" algn="ctr">
              <a:buNone/>
            </a:pPr>
            <a:r>
              <a:rPr lang="nb-NO" dirty="0" smtClean="0"/>
              <a:t>Hjelp til struktur, innhold eller generelle </a:t>
            </a:r>
            <a:r>
              <a:rPr lang="nb-NO" dirty="0" err="1" smtClean="0"/>
              <a:t>webråd</a:t>
            </a:r>
            <a:r>
              <a:rPr lang="nb-NO" dirty="0" smtClean="0"/>
              <a:t>:</a:t>
            </a:r>
          </a:p>
          <a:p>
            <a:pPr marL="0" indent="0" algn="ctr">
              <a:buNone/>
            </a:pPr>
            <a:endParaRPr lang="nb-NO" dirty="0" smtClean="0"/>
          </a:p>
          <a:p>
            <a:pPr marL="0" indent="0" algn="ctr">
              <a:buNone/>
            </a:pPr>
            <a:r>
              <a:rPr lang="nb-NO" b="1" dirty="0" err="1" smtClean="0"/>
              <a:t>Issue</a:t>
            </a:r>
            <a:r>
              <a:rPr lang="nb-NO" b="1" dirty="0" smtClean="0"/>
              <a:t> </a:t>
            </a:r>
            <a:r>
              <a:rPr lang="nb-NO" b="1" dirty="0" err="1" smtClean="0"/>
              <a:t>tracker</a:t>
            </a:r>
            <a:r>
              <a:rPr lang="nb-NO" b="1" dirty="0" smtClean="0"/>
              <a:t>: KA, Kommunikasjon</a:t>
            </a:r>
            <a:endParaRPr lang="nb-NO" b="1" dirty="0"/>
          </a:p>
        </p:txBody>
      </p:sp>
      <p:sp>
        <p:nvSpPr>
          <p:cNvPr id="4" name="Date Placeholder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Footer Placeholder 4"/>
          <p:cNvSpPr>
            <a:spLocks noGrp="1"/>
          </p:cNvSpPr>
          <p:nvPr>
            <p:ph type="ftr" sz="quarter" idx="11"/>
          </p:nvPr>
        </p:nvSpPr>
        <p:spPr/>
        <p:txBody>
          <a:bodyPr/>
          <a:lstStyle/>
          <a:p>
            <a:r>
              <a:rPr lang="nb-NO"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19</a:t>
            </a:fld>
            <a:endParaRPr lang="nb-NO" dirty="0"/>
          </a:p>
        </p:txBody>
      </p:sp>
    </p:spTree>
    <p:extLst>
      <p:ext uri="{BB962C8B-B14F-4D97-AF65-F5344CB8AC3E}">
        <p14:creationId xmlns:p14="http://schemas.microsoft.com/office/powerpoint/2010/main" val="3073602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Målgrupper </a:t>
            </a:r>
            <a:r>
              <a:rPr lang="nb-NO" dirty="0"/>
              <a:t>og kanaler</a:t>
            </a:r>
          </a:p>
        </p:txBody>
      </p:sp>
      <p:sp>
        <p:nvSpPr>
          <p:cNvPr id="3" name="Plassholder for innhold 2"/>
          <p:cNvSpPr>
            <a:spLocks noGrp="1"/>
          </p:cNvSpPr>
          <p:nvPr>
            <p:ph idx="1"/>
          </p:nvPr>
        </p:nvSpPr>
        <p:spPr>
          <a:xfrm>
            <a:off x="1022920" y="2205296"/>
            <a:ext cx="7365504" cy="3888000"/>
          </a:xfrm>
        </p:spPr>
        <p:txBody>
          <a:bodyPr/>
          <a:lstStyle/>
          <a:p>
            <a:pPr lvl="0"/>
            <a:r>
              <a:rPr lang="nb-NO" dirty="0"/>
              <a:t>Hva ønsker vi at uib.no skal være</a:t>
            </a:r>
            <a:r>
              <a:rPr lang="nb-NO" dirty="0" smtClean="0"/>
              <a:t>?</a:t>
            </a:r>
          </a:p>
          <a:p>
            <a:pPr marL="0" lvl="0" indent="0">
              <a:buNone/>
            </a:pPr>
            <a:endParaRPr lang="nb-NO" dirty="0" smtClean="0"/>
          </a:p>
          <a:p>
            <a:r>
              <a:rPr lang="nb-NO" dirty="0"/>
              <a:t>Hvilke regler plikter vi å følge?</a:t>
            </a:r>
          </a:p>
          <a:p>
            <a:pPr marL="0" lvl="0" indent="0">
              <a:buNone/>
            </a:pPr>
            <a:endParaRPr lang="nb-NO" dirty="0"/>
          </a:p>
          <a:p>
            <a:pPr lvl="0"/>
            <a:r>
              <a:rPr lang="nb-NO" dirty="0"/>
              <a:t>Hvem ønsker vi å nå</a:t>
            </a:r>
            <a:r>
              <a:rPr lang="nb-NO" dirty="0" smtClean="0"/>
              <a:t>?</a:t>
            </a:r>
            <a:endParaRPr lang="nb-NO" dirty="0"/>
          </a:p>
        </p:txBody>
      </p:sp>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dirty="0"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2</a:t>
            </a:fld>
            <a:endParaRPr lang="nb-NO" dirty="0"/>
          </a:p>
        </p:txBody>
      </p:sp>
    </p:spTree>
    <p:extLst>
      <p:ext uri="{BB962C8B-B14F-4D97-AF65-F5344CB8AC3E}">
        <p14:creationId xmlns:p14="http://schemas.microsoft.com/office/powerpoint/2010/main" val="113828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2920" y="764704"/>
            <a:ext cx="7365504" cy="5112568"/>
          </a:xfrm>
        </p:spPr>
        <p:txBody>
          <a:bodyPr>
            <a:normAutofit fontScale="85000" lnSpcReduction="20000"/>
          </a:bodyPr>
          <a:lstStyle/>
          <a:p>
            <a:pPr marL="0" indent="0">
              <a:buNone/>
            </a:pPr>
            <a:r>
              <a:rPr lang="nb-NO" dirty="0" smtClean="0"/>
              <a:t>Kommunikasjonsplattformen:</a:t>
            </a:r>
          </a:p>
          <a:p>
            <a:pPr marL="0" indent="0">
              <a:buNone/>
            </a:pPr>
            <a:r>
              <a:rPr lang="nb-NO" dirty="0">
                <a:hlinkClick r:id="rId3"/>
              </a:rPr>
              <a:t>http://</a:t>
            </a:r>
            <a:r>
              <a:rPr lang="nb-NO" dirty="0" smtClean="0">
                <a:hlinkClick r:id="rId3"/>
              </a:rPr>
              <a:t>www.uib.no/foransatte/83307/kommunikasjonsplattform</a:t>
            </a:r>
            <a:r>
              <a:rPr lang="nb-NO" dirty="0" smtClean="0"/>
              <a:t> </a:t>
            </a:r>
          </a:p>
          <a:p>
            <a:pPr marL="0" indent="0">
              <a:buNone/>
            </a:pPr>
            <a:endParaRPr lang="nb-NO" dirty="0" smtClean="0"/>
          </a:p>
          <a:p>
            <a:pPr marL="0" indent="0">
              <a:buNone/>
            </a:pPr>
            <a:r>
              <a:rPr lang="nb-NO" dirty="0" smtClean="0"/>
              <a:t>Regler for publisering på uib.no:</a:t>
            </a:r>
          </a:p>
          <a:p>
            <a:pPr marL="0" indent="0">
              <a:buNone/>
            </a:pPr>
            <a:r>
              <a:rPr lang="nb-NO" dirty="0">
                <a:hlinkClick r:id="rId4"/>
              </a:rPr>
              <a:t>http://</a:t>
            </a:r>
            <a:r>
              <a:rPr lang="nb-NO" dirty="0" smtClean="0">
                <a:hlinkClick r:id="rId4"/>
              </a:rPr>
              <a:t>www.uib.no/foransatte/111056/regler-publisering-p%C3%A5-uibno</a:t>
            </a:r>
            <a:r>
              <a:rPr lang="nb-NO" dirty="0" smtClean="0"/>
              <a:t> </a:t>
            </a:r>
            <a:endParaRPr lang="nb-NO" dirty="0"/>
          </a:p>
          <a:p>
            <a:pPr marL="0" indent="0">
              <a:buNone/>
            </a:pPr>
            <a:endParaRPr lang="nb-NO" dirty="0" smtClean="0"/>
          </a:p>
          <a:p>
            <a:pPr marL="0" indent="0">
              <a:buNone/>
            </a:pPr>
            <a:r>
              <a:rPr lang="nb-NO" dirty="0" smtClean="0"/>
              <a:t>Sjekkliste for godt innhold på web: </a:t>
            </a:r>
          </a:p>
          <a:p>
            <a:pPr marL="0" indent="0">
              <a:buNone/>
            </a:pPr>
            <a:r>
              <a:rPr lang="nb-NO" dirty="0">
                <a:hlinkClick r:id="rId5"/>
              </a:rPr>
              <a:t>http://</a:t>
            </a:r>
            <a:r>
              <a:rPr lang="nb-NO" dirty="0" smtClean="0">
                <a:hlinkClick r:id="rId5"/>
              </a:rPr>
              <a:t>www.uib.no/foransatte/111935/sjekkliste-godt-innhold-p%C3%A5-web</a:t>
            </a:r>
            <a:r>
              <a:rPr lang="nb-NO" dirty="0" smtClean="0"/>
              <a:t>  </a:t>
            </a:r>
          </a:p>
          <a:p>
            <a:pPr marL="0" indent="0">
              <a:buNone/>
            </a:pPr>
            <a:endParaRPr lang="nb-NO" dirty="0" smtClean="0"/>
          </a:p>
          <a:p>
            <a:pPr marL="0" indent="0">
              <a:buNone/>
            </a:pPr>
            <a:r>
              <a:rPr lang="nb-NO" dirty="0" smtClean="0"/>
              <a:t>Om bruk av bilder på læringsplattformer og nettsider: </a:t>
            </a:r>
            <a:r>
              <a:rPr lang="nb-NO" dirty="0" smtClean="0">
                <a:hlinkClick r:id="rId6"/>
              </a:rPr>
              <a:t>http</a:t>
            </a:r>
            <a:r>
              <a:rPr lang="nb-NO" dirty="0">
                <a:hlinkClick r:id="rId6"/>
              </a:rPr>
              <a:t>://</a:t>
            </a:r>
            <a:r>
              <a:rPr lang="nb-NO" dirty="0" smtClean="0">
                <a:hlinkClick r:id="rId6"/>
              </a:rPr>
              <a:t>www.uib.no/diguib/opphavsrett</a:t>
            </a:r>
            <a:r>
              <a:rPr lang="nb-NO" dirty="0" smtClean="0"/>
              <a:t> </a:t>
            </a:r>
          </a:p>
          <a:p>
            <a:pPr marL="0" indent="0">
              <a:buNone/>
            </a:pPr>
            <a:endParaRPr lang="nb-NO" dirty="0" smtClean="0"/>
          </a:p>
          <a:p>
            <a:pPr marL="0" indent="0">
              <a:buNone/>
            </a:pPr>
            <a:r>
              <a:rPr lang="nb-NO" dirty="0" smtClean="0"/>
              <a:t>Engelsk terminologi: </a:t>
            </a:r>
            <a:r>
              <a:rPr lang="nb-NO" dirty="0" smtClean="0">
                <a:hlinkClick r:id="rId7"/>
              </a:rPr>
              <a:t>Termbase.uhr.no</a:t>
            </a:r>
            <a:r>
              <a:rPr lang="nb-NO" dirty="0" smtClean="0"/>
              <a:t> </a:t>
            </a:r>
            <a:endParaRPr lang="nb-NO" dirty="0"/>
          </a:p>
          <a:p>
            <a:endParaRPr lang="nb-NO" dirty="0"/>
          </a:p>
        </p:txBody>
      </p:sp>
      <p:sp>
        <p:nvSpPr>
          <p:cNvPr id="4" name="Date Placeholder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Footer Placeholder 4"/>
          <p:cNvSpPr>
            <a:spLocks noGrp="1"/>
          </p:cNvSpPr>
          <p:nvPr>
            <p:ph type="ftr" sz="quarter" idx="11"/>
          </p:nvPr>
        </p:nvSpPr>
        <p:spPr/>
        <p:txBody>
          <a:bodyPr/>
          <a:lstStyle/>
          <a:p>
            <a:r>
              <a:rPr lang="nb-NO" dirty="0" smtClean="0"/>
              <a:t>Universitetet i Bergen</a:t>
            </a:r>
            <a:endParaRPr lang="nb-NO" dirty="0"/>
          </a:p>
        </p:txBody>
      </p:sp>
      <p:sp>
        <p:nvSpPr>
          <p:cNvPr id="6" name="Slide Number Placeholder 5"/>
          <p:cNvSpPr>
            <a:spLocks noGrp="1"/>
          </p:cNvSpPr>
          <p:nvPr>
            <p:ph type="sldNum" sz="quarter" idx="12"/>
          </p:nvPr>
        </p:nvSpPr>
        <p:spPr/>
        <p:txBody>
          <a:bodyPr/>
          <a:lstStyle/>
          <a:p>
            <a:r>
              <a:rPr lang="nb-NO" smtClean="0"/>
              <a:t>Side </a:t>
            </a:r>
            <a:fld id="{06C54713-27B5-4268-B680-29C9FB350413}" type="slidenum">
              <a:rPr lang="nb-NO" smtClean="0"/>
              <a:pPr/>
              <a:t>20</a:t>
            </a:fld>
            <a:endParaRPr lang="nb-NO" dirty="0"/>
          </a:p>
        </p:txBody>
      </p:sp>
    </p:spTree>
    <p:extLst>
      <p:ext uri="{BB962C8B-B14F-4D97-AF65-F5344CB8AC3E}">
        <p14:creationId xmlns:p14="http://schemas.microsoft.com/office/powerpoint/2010/main" val="20222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r>
              <a:rPr lang="nb-NO" dirty="0" smtClean="0">
                <a:latin typeface="Times New Roman" panose="02020603050405020304" pitchFamily="18" charset="0"/>
              </a:rPr>
              <a:t>Universitetet i Bergen</a:t>
            </a:r>
            <a:endParaRPr lang="nb-NO" dirty="0">
              <a:latin typeface="Times New Roman" panose="02020603050405020304" pitchFamily="18" charset="0"/>
            </a:endParaRPr>
          </a:p>
        </p:txBody>
      </p:sp>
      <p:pic>
        <p:nvPicPr>
          <p:cNvPr id="5" name="Bilde 4" descr="Miljofyrtarn_.p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930191" y="5949280"/>
            <a:ext cx="680803" cy="576064"/>
          </a:xfrm>
          <a:prstGeom prst="rect">
            <a:avLst/>
          </a:prstGeom>
        </p:spPr>
      </p:pic>
    </p:spTree>
    <p:extLst>
      <p:ext uri="{BB962C8B-B14F-4D97-AF65-F5344CB8AC3E}">
        <p14:creationId xmlns:p14="http://schemas.microsoft.com/office/powerpoint/2010/main" val="132521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Nøkkelspørsmål før man skriver</a:t>
            </a:r>
            <a:endParaRPr lang="nb-NO" dirty="0"/>
          </a:p>
        </p:txBody>
      </p:sp>
      <p:sp>
        <p:nvSpPr>
          <p:cNvPr id="3" name="Plassholder for innhold 2"/>
          <p:cNvSpPr>
            <a:spLocks noGrp="1"/>
          </p:cNvSpPr>
          <p:nvPr>
            <p:ph idx="1"/>
          </p:nvPr>
        </p:nvSpPr>
        <p:spPr/>
        <p:txBody>
          <a:bodyPr/>
          <a:lstStyle/>
          <a:p>
            <a:pPr lvl="0"/>
            <a:r>
              <a:rPr lang="nb-NO" dirty="0"/>
              <a:t>Hvem?</a:t>
            </a:r>
          </a:p>
          <a:p>
            <a:pPr lvl="0"/>
            <a:r>
              <a:rPr lang="nb-NO" dirty="0"/>
              <a:t>Hva?</a:t>
            </a:r>
          </a:p>
          <a:p>
            <a:pPr lvl="0"/>
            <a:r>
              <a:rPr lang="nb-NO" dirty="0"/>
              <a:t>Hvor?</a:t>
            </a:r>
          </a:p>
          <a:p>
            <a:pPr lvl="0"/>
            <a:r>
              <a:rPr lang="nb-NO" dirty="0"/>
              <a:t>Når?</a:t>
            </a:r>
          </a:p>
          <a:p>
            <a:pPr lvl="0"/>
            <a:r>
              <a:rPr lang="nb-NO" dirty="0"/>
              <a:t>Hvorfor?</a:t>
            </a:r>
          </a:p>
          <a:p>
            <a:pPr lvl="0"/>
            <a:r>
              <a:rPr lang="nb-NO" dirty="0"/>
              <a:t>Hvordan?</a:t>
            </a:r>
          </a:p>
          <a:p>
            <a:endParaRPr lang="nb-NO" dirty="0"/>
          </a:p>
        </p:txBody>
      </p:sp>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3</a:t>
            </a:fld>
            <a:endParaRPr lang="nb-NO" dirty="0"/>
          </a:p>
        </p:txBody>
      </p:sp>
    </p:spTree>
    <p:extLst>
      <p:ext uri="{BB962C8B-B14F-4D97-AF65-F5344CB8AC3E}">
        <p14:creationId xmlns:p14="http://schemas.microsoft.com/office/powerpoint/2010/main" val="8313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2555776" y="731796"/>
            <a:ext cx="3960771" cy="5433508"/>
          </a:xfrm>
        </p:spPr>
      </p:pic>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4</a:t>
            </a:fld>
            <a:endParaRPr lang="nb-NO" dirty="0"/>
          </a:p>
        </p:txBody>
      </p:sp>
    </p:spTree>
    <p:extLst>
      <p:ext uri="{BB962C8B-B14F-4D97-AF65-F5344CB8AC3E}">
        <p14:creationId xmlns:p14="http://schemas.microsoft.com/office/powerpoint/2010/main" val="192975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Nyheten	</a:t>
            </a:r>
            <a:endParaRPr lang="nb-NO" dirty="0"/>
          </a:p>
        </p:txBody>
      </p:sp>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5</a:t>
            </a:fld>
            <a:endParaRPr lang="nb-NO" dirty="0"/>
          </a:p>
        </p:txBody>
      </p:sp>
      <p:pic>
        <p:nvPicPr>
          <p:cNvPr id="3" name="Bild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741610" y="756000"/>
            <a:ext cx="4033229" cy="6858000"/>
          </a:xfrm>
          <a:prstGeom prst="rect">
            <a:avLst/>
          </a:prstGeom>
        </p:spPr>
      </p:pic>
    </p:spTree>
    <p:extLst>
      <p:ext uri="{BB962C8B-B14F-4D97-AF65-F5344CB8AC3E}">
        <p14:creationId xmlns:p14="http://schemas.microsoft.com/office/powerpoint/2010/main" val="81030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Tittel og ingress</a:t>
            </a:r>
            <a:endParaRPr lang="nb-NO" dirty="0"/>
          </a:p>
        </p:txBody>
      </p:sp>
      <p:sp>
        <p:nvSpPr>
          <p:cNvPr id="3" name="Plassholder for innhold 2"/>
          <p:cNvSpPr>
            <a:spLocks noGrp="1"/>
          </p:cNvSpPr>
          <p:nvPr>
            <p:ph idx="1"/>
          </p:nvPr>
        </p:nvSpPr>
        <p:spPr>
          <a:xfrm>
            <a:off x="1022920" y="1883965"/>
            <a:ext cx="3405064" cy="3888000"/>
          </a:xfrm>
        </p:spPr>
        <p:txBody>
          <a:bodyPr/>
          <a:lstStyle/>
          <a:p>
            <a:pPr marL="0" indent="0">
              <a:buNone/>
            </a:pPr>
            <a:r>
              <a:rPr lang="nb-NO" dirty="0"/>
              <a:t>Tittel</a:t>
            </a:r>
          </a:p>
          <a:p>
            <a:pPr marL="285750" indent="-285750">
              <a:buFont typeface="Arial"/>
              <a:buChar char="•"/>
            </a:pPr>
            <a:r>
              <a:rPr lang="nb-NO" dirty="0"/>
              <a:t>To-fem ord</a:t>
            </a:r>
          </a:p>
          <a:p>
            <a:pPr marL="285750" indent="-285750">
              <a:buFont typeface="Arial"/>
              <a:buChar char="•"/>
            </a:pPr>
            <a:r>
              <a:rPr lang="nb-NO" dirty="0"/>
              <a:t>Oppsummerer brødteksten</a:t>
            </a:r>
          </a:p>
          <a:p>
            <a:endParaRPr lang="nb-NO" dirty="0"/>
          </a:p>
          <a:p>
            <a:pPr marL="0" indent="0">
              <a:buNone/>
            </a:pPr>
            <a:r>
              <a:rPr lang="nb-NO" dirty="0"/>
              <a:t>Ingress</a:t>
            </a:r>
          </a:p>
          <a:p>
            <a:pPr marL="285750" indent="-285750">
              <a:buFont typeface="Arial"/>
              <a:buChar char="•"/>
            </a:pPr>
            <a:r>
              <a:rPr lang="nb-NO" dirty="0"/>
              <a:t>En-to korte setninger</a:t>
            </a:r>
          </a:p>
          <a:p>
            <a:pPr marL="285750" indent="-285750">
              <a:buFont typeface="Arial"/>
              <a:buChar char="•"/>
            </a:pPr>
            <a:r>
              <a:rPr lang="nb-NO" dirty="0"/>
              <a:t>Utdyper overskriften</a:t>
            </a:r>
          </a:p>
          <a:p>
            <a:pPr>
              <a:spcBef>
                <a:spcPts val="0"/>
              </a:spcBef>
            </a:pPr>
            <a:endParaRPr lang="nb-NO" dirty="0"/>
          </a:p>
        </p:txBody>
      </p:sp>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6</a:t>
            </a:fld>
            <a:endParaRPr lang="nb-NO" dirty="0"/>
          </a:p>
        </p:txBody>
      </p:sp>
      <p:pic>
        <p:nvPicPr>
          <p:cNvPr id="8" name="Bild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3848" y="3212976"/>
            <a:ext cx="5598821" cy="1219324"/>
          </a:xfrm>
          <a:prstGeom prst="rect">
            <a:avLst/>
          </a:prstGeom>
        </p:spPr>
      </p:pic>
    </p:spTree>
    <p:extLst>
      <p:ext uri="{BB962C8B-B14F-4D97-AF65-F5344CB8AC3E}">
        <p14:creationId xmlns:p14="http://schemas.microsoft.com/office/powerpoint/2010/main" val="86767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Titler blir ekstra synlige</a:t>
            </a:r>
            <a:endParaRPr lang="nb-NO" dirty="0"/>
          </a:p>
        </p:txBody>
      </p:sp>
      <p:pic>
        <p:nvPicPr>
          <p:cNvPr id="7" name="Plassholder for innhold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5727" y="1884363"/>
            <a:ext cx="4439246" cy="3887787"/>
          </a:xfrm>
        </p:spPr>
      </p:pic>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7</a:t>
            </a:fld>
            <a:endParaRPr lang="nb-NO" dirty="0"/>
          </a:p>
        </p:txBody>
      </p:sp>
    </p:spTree>
    <p:extLst>
      <p:ext uri="{BB962C8B-B14F-4D97-AF65-F5344CB8AC3E}">
        <p14:creationId xmlns:p14="http://schemas.microsoft.com/office/powerpoint/2010/main" val="19592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Bilde og bildetekst</a:t>
            </a:r>
            <a:endParaRPr lang="nb-NO" dirty="0"/>
          </a:p>
        </p:txBody>
      </p:sp>
      <p:sp>
        <p:nvSpPr>
          <p:cNvPr id="3" name="Plassholder for innhold 2"/>
          <p:cNvSpPr>
            <a:spLocks noGrp="1"/>
          </p:cNvSpPr>
          <p:nvPr>
            <p:ph idx="1"/>
          </p:nvPr>
        </p:nvSpPr>
        <p:spPr>
          <a:xfrm>
            <a:off x="1022920" y="1883965"/>
            <a:ext cx="4269160" cy="3888000"/>
          </a:xfrm>
        </p:spPr>
        <p:txBody>
          <a:bodyPr>
            <a:normAutofit lnSpcReduction="10000"/>
          </a:bodyPr>
          <a:lstStyle/>
          <a:p>
            <a:pPr marL="0" indent="0">
              <a:buNone/>
            </a:pPr>
            <a:r>
              <a:rPr lang="nb-NO" sz="1600" dirty="0"/>
              <a:t>Bilde</a:t>
            </a:r>
          </a:p>
          <a:p>
            <a:pPr marL="285750" indent="-285750">
              <a:buFont typeface="Arial"/>
              <a:buChar char="•"/>
            </a:pPr>
            <a:r>
              <a:rPr lang="nb-NO" sz="1600" dirty="0"/>
              <a:t>Bildet må være relevant, og illustrere saken</a:t>
            </a:r>
          </a:p>
          <a:p>
            <a:pPr marL="285750" indent="-285750">
              <a:buFont typeface="Arial"/>
              <a:buChar char="•"/>
            </a:pPr>
            <a:r>
              <a:rPr lang="nb-NO" sz="1600" dirty="0"/>
              <a:t>Finn bilder på </a:t>
            </a:r>
            <a:r>
              <a:rPr lang="nb-NO" sz="1600" dirty="0" err="1" smtClean="0"/>
              <a:t>Colourbox</a:t>
            </a:r>
            <a:r>
              <a:rPr lang="nb-NO" sz="1600" dirty="0" smtClean="0"/>
              <a:t>, </a:t>
            </a:r>
            <a:r>
              <a:rPr lang="nb-NO" sz="1600" dirty="0" err="1" smtClean="0"/>
              <a:t>Fotoweb</a:t>
            </a:r>
            <a:r>
              <a:rPr lang="nb-NO" sz="1600" dirty="0" smtClean="0"/>
              <a:t>, UiBs </a:t>
            </a:r>
            <a:r>
              <a:rPr lang="nb-NO" sz="1600" dirty="0" err="1" smtClean="0"/>
              <a:t>Flickr</a:t>
            </a:r>
            <a:r>
              <a:rPr lang="nb-NO" sz="1600" dirty="0" smtClean="0"/>
              <a:t> konto, </a:t>
            </a:r>
            <a:r>
              <a:rPr lang="nb-NO" sz="1600" dirty="0"/>
              <a:t>eller med Creative </a:t>
            </a:r>
            <a:r>
              <a:rPr lang="nb-NO" sz="1600" dirty="0" err="1"/>
              <a:t>Commons</a:t>
            </a:r>
            <a:r>
              <a:rPr lang="nb-NO" sz="1600" dirty="0"/>
              <a:t>-lisens</a:t>
            </a:r>
          </a:p>
          <a:p>
            <a:pPr marL="285750" indent="-285750">
              <a:buFont typeface="Arial"/>
              <a:buChar char="•"/>
            </a:pPr>
            <a:endParaRPr lang="nb-NO" sz="1600" dirty="0"/>
          </a:p>
          <a:p>
            <a:pPr marL="0" indent="0">
              <a:buNone/>
            </a:pPr>
            <a:r>
              <a:rPr lang="nb-NO" sz="1600" dirty="0"/>
              <a:t>Bildetekst</a:t>
            </a:r>
          </a:p>
          <a:p>
            <a:pPr marL="285750" indent="-285750">
              <a:buFont typeface="Arial"/>
              <a:buChar char="•"/>
            </a:pPr>
            <a:r>
              <a:rPr lang="nb-NO" sz="1600" dirty="0" smtClean="0"/>
              <a:t>Tips: Innslagsord</a:t>
            </a:r>
            <a:r>
              <a:rPr lang="nb-NO" sz="1600" dirty="0"/>
              <a:t>	</a:t>
            </a:r>
          </a:p>
          <a:p>
            <a:pPr marL="285750" indent="-285750">
              <a:buFont typeface="Arial"/>
              <a:buChar char="•"/>
            </a:pPr>
            <a:r>
              <a:rPr lang="nb-NO" sz="1600" dirty="0"/>
              <a:t>En-to setninger</a:t>
            </a:r>
          </a:p>
          <a:p>
            <a:pPr marL="285750" indent="-285750">
              <a:buFont typeface="Arial"/>
              <a:buChar char="•"/>
            </a:pPr>
            <a:r>
              <a:rPr lang="nb-NO" sz="1600" dirty="0"/>
              <a:t>Navngi personer på bildet</a:t>
            </a:r>
          </a:p>
          <a:p>
            <a:pPr marL="285750" indent="-285750">
              <a:buFont typeface="Arial"/>
              <a:buChar char="•"/>
            </a:pPr>
            <a:r>
              <a:rPr lang="nb-NO" sz="1600" dirty="0"/>
              <a:t>Forklar situasjonen på bildet/trekk frem et poeng fra saken</a:t>
            </a:r>
          </a:p>
          <a:p>
            <a:pPr marL="285750" indent="-285750">
              <a:buFont typeface="Arial"/>
              <a:buChar char="•"/>
            </a:pPr>
            <a:r>
              <a:rPr lang="nb-NO" sz="1600" dirty="0"/>
              <a:t>Krediter fotograf og rettighetshaver</a:t>
            </a:r>
          </a:p>
          <a:p>
            <a:pPr marL="285750" indent="-285750">
              <a:buFont typeface="Arial"/>
              <a:buChar char="•"/>
            </a:pPr>
            <a:r>
              <a:rPr lang="nb-NO" sz="1600" dirty="0"/>
              <a:t>Bruk av illustrasjonsfoto bør gå tydelig frem</a:t>
            </a:r>
          </a:p>
          <a:p>
            <a:endParaRPr lang="nb-NO" sz="1600" dirty="0"/>
          </a:p>
        </p:txBody>
      </p:sp>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8</a:t>
            </a:fld>
            <a:endParaRPr lang="nb-NO" dirty="0"/>
          </a:p>
        </p:txBody>
      </p:sp>
      <p:pic>
        <p:nvPicPr>
          <p:cNvPr id="8" name="Bild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27724" y="2492896"/>
            <a:ext cx="3440281" cy="2471188"/>
          </a:xfrm>
          <a:prstGeom prst="rect">
            <a:avLst/>
          </a:prstGeom>
        </p:spPr>
      </p:pic>
    </p:spTree>
    <p:extLst>
      <p:ext uri="{BB962C8B-B14F-4D97-AF65-F5344CB8AC3E}">
        <p14:creationId xmlns:p14="http://schemas.microsoft.com/office/powerpoint/2010/main" val="200816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Brødteksten</a:t>
            </a:r>
            <a:endParaRPr lang="nb-NO" dirty="0"/>
          </a:p>
        </p:txBody>
      </p:sp>
      <p:sp>
        <p:nvSpPr>
          <p:cNvPr id="3" name="Plassholder for innhold 2"/>
          <p:cNvSpPr>
            <a:spLocks noGrp="1"/>
          </p:cNvSpPr>
          <p:nvPr>
            <p:ph idx="1"/>
          </p:nvPr>
        </p:nvSpPr>
        <p:spPr>
          <a:xfrm>
            <a:off x="1022920" y="1883965"/>
            <a:ext cx="3909120" cy="3888000"/>
          </a:xfrm>
        </p:spPr>
        <p:txBody>
          <a:bodyPr>
            <a:normAutofit lnSpcReduction="10000"/>
          </a:bodyPr>
          <a:lstStyle/>
          <a:p>
            <a:pPr marL="285750" indent="-285750">
              <a:buFont typeface="Arial"/>
              <a:buChar char="•"/>
            </a:pPr>
            <a:r>
              <a:rPr lang="nb-NO" dirty="0" err="1"/>
              <a:t>Ca</a:t>
            </a:r>
            <a:r>
              <a:rPr lang="nb-NO" dirty="0"/>
              <a:t> 2-3200 tegn</a:t>
            </a:r>
          </a:p>
          <a:p>
            <a:pPr marL="285750" indent="-285750">
              <a:buFont typeface="Arial"/>
              <a:buChar char="•"/>
            </a:pPr>
            <a:r>
              <a:rPr lang="nb-NO" dirty="0"/>
              <a:t>Svarer på spørsmålene: Hva, hvor, når, hvem, hvorfor og hvordan</a:t>
            </a:r>
          </a:p>
          <a:p>
            <a:pPr marL="285750" indent="-285750">
              <a:buFont typeface="Arial"/>
              <a:buChar char="•"/>
            </a:pPr>
            <a:r>
              <a:rPr lang="nb-NO" dirty="0"/>
              <a:t>Start med det viktigste</a:t>
            </a:r>
          </a:p>
          <a:p>
            <a:pPr marL="285750" indent="-285750">
              <a:buFont typeface="Arial"/>
              <a:buChar char="•"/>
            </a:pPr>
            <a:r>
              <a:rPr lang="nb-NO" dirty="0"/>
              <a:t>Korte avsnitt</a:t>
            </a:r>
          </a:p>
          <a:p>
            <a:pPr marL="285750" indent="-285750">
              <a:buFont typeface="Arial"/>
              <a:buChar char="•"/>
            </a:pPr>
            <a:r>
              <a:rPr lang="nb-NO" dirty="0"/>
              <a:t>To eller flere mellomtitler</a:t>
            </a:r>
          </a:p>
          <a:p>
            <a:pPr marL="285750" indent="-285750">
              <a:buFont typeface="Arial"/>
              <a:buChar char="•"/>
            </a:pPr>
            <a:r>
              <a:rPr lang="nb-NO" dirty="0"/>
              <a:t>Mellomtitler bør være mer enn ett ord</a:t>
            </a:r>
          </a:p>
          <a:p>
            <a:endParaRPr lang="nb-NO" dirty="0"/>
          </a:p>
        </p:txBody>
      </p:sp>
      <p:sp>
        <p:nvSpPr>
          <p:cNvPr id="4" name="Plassholder for dato 3"/>
          <p:cNvSpPr>
            <a:spLocks noGrp="1"/>
          </p:cNvSpPr>
          <p:nvPr>
            <p:ph type="dt" sz="half" idx="10"/>
          </p:nvPr>
        </p:nvSpPr>
        <p:spPr/>
        <p:txBody>
          <a:bodyPr/>
          <a:lstStyle/>
          <a:p>
            <a:fld id="{15FD2950-1472-47B5-89C5-7FCEA07DFC21}" type="datetime1">
              <a:rPr lang="nb-NO" smtClean="0"/>
              <a:t>24.11.2017</a:t>
            </a:fld>
            <a:endParaRPr lang="nb-NO" dirty="0"/>
          </a:p>
        </p:txBody>
      </p:sp>
      <p:sp>
        <p:nvSpPr>
          <p:cNvPr id="5" name="Plassholder for bunntekst 4"/>
          <p:cNvSpPr>
            <a:spLocks noGrp="1"/>
          </p:cNvSpPr>
          <p:nvPr>
            <p:ph type="ftr" sz="quarter" idx="11"/>
          </p:nvPr>
        </p:nvSpPr>
        <p:spPr/>
        <p:txBody>
          <a:bodyPr/>
          <a:lstStyle/>
          <a:p>
            <a:r>
              <a:rPr lang="nb-NO" smtClean="0"/>
              <a:t>Universitetet i Bergen</a:t>
            </a:r>
            <a:endParaRPr lang="nb-NO" dirty="0"/>
          </a:p>
        </p:txBody>
      </p:sp>
      <p:sp>
        <p:nvSpPr>
          <p:cNvPr id="6" name="Plassholder for lysbildenummer 5"/>
          <p:cNvSpPr>
            <a:spLocks noGrp="1"/>
          </p:cNvSpPr>
          <p:nvPr>
            <p:ph type="sldNum" sz="quarter" idx="12"/>
          </p:nvPr>
        </p:nvSpPr>
        <p:spPr/>
        <p:txBody>
          <a:bodyPr/>
          <a:lstStyle/>
          <a:p>
            <a:r>
              <a:rPr lang="nb-NO" smtClean="0"/>
              <a:t>Side </a:t>
            </a:r>
            <a:fld id="{06C54713-27B5-4268-B680-29C9FB350413}" type="slidenum">
              <a:rPr lang="nb-NO" smtClean="0"/>
              <a:pPr/>
              <a:t>9</a:t>
            </a:fld>
            <a:endParaRPr lang="nb-NO" dirty="0"/>
          </a:p>
        </p:txBody>
      </p:sp>
      <p:pic>
        <p:nvPicPr>
          <p:cNvPr id="8" name="Bild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32040" y="756000"/>
            <a:ext cx="3971299" cy="6858000"/>
          </a:xfrm>
          <a:prstGeom prst="rect">
            <a:avLst/>
          </a:prstGeom>
        </p:spPr>
      </p:pic>
    </p:spTree>
    <p:extLst>
      <p:ext uri="{BB962C8B-B14F-4D97-AF65-F5344CB8AC3E}">
        <p14:creationId xmlns:p14="http://schemas.microsoft.com/office/powerpoint/2010/main" val="47244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UiB_norsk_rød-gen">
  <a:themeElements>
    <a:clrScheme name="UiB fargepalett">
      <a:dk1>
        <a:sysClr val="windowText" lastClr="000000"/>
      </a:dk1>
      <a:lt1>
        <a:srgbClr val="FFFFFF"/>
      </a:lt1>
      <a:dk2>
        <a:srgbClr val="716657"/>
      </a:dk2>
      <a:lt2>
        <a:srgbClr val="F5F5F5"/>
      </a:lt2>
      <a:accent1>
        <a:srgbClr val="DB3F3D"/>
      </a:accent1>
      <a:accent2>
        <a:srgbClr val="4EA0B7"/>
      </a:accent2>
      <a:accent3>
        <a:srgbClr val="789A5B"/>
      </a:accent3>
      <a:accent4>
        <a:srgbClr val="CDAB3F"/>
      </a:accent4>
      <a:accent5>
        <a:srgbClr val="705686"/>
      </a:accent5>
      <a:accent6>
        <a:srgbClr val="847268"/>
      </a:accent6>
      <a:hlink>
        <a:srgbClr val="4EA0B7"/>
      </a:hlink>
      <a:folHlink>
        <a:srgbClr val="004C70"/>
      </a:folHlink>
    </a:clrScheme>
    <a:fontScheme name="UiB Male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UiB_norsk_rød-gen.potx</Template>
  <TotalTime>4591</TotalTime>
  <Words>962</Words>
  <Application>Microsoft Office PowerPoint</Application>
  <PresentationFormat>On-screen Show (4:3)</PresentationFormat>
  <Paragraphs>240</Paragraphs>
  <Slides>21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Myriad Pro</vt:lpstr>
      <vt:lpstr>Times New Roman</vt:lpstr>
      <vt:lpstr>UiB_norsk_rød-gen</vt:lpstr>
      <vt:lpstr>Slik skriver du godt innhold på uib.no</vt:lpstr>
      <vt:lpstr>Målgrupper og kanaler</vt:lpstr>
      <vt:lpstr>Nøkkelspørsmål før man skriver</vt:lpstr>
      <vt:lpstr>PowerPoint Presentation</vt:lpstr>
      <vt:lpstr>Nyheten </vt:lpstr>
      <vt:lpstr>Tittel og ingress</vt:lpstr>
      <vt:lpstr>Titler blir ekstra synlige</vt:lpstr>
      <vt:lpstr>Bilde og bildetekst</vt:lpstr>
      <vt:lpstr>Brødteksten</vt:lpstr>
      <vt:lpstr>Infoartikler </vt:lpstr>
      <vt:lpstr>PowerPoint Presentation</vt:lpstr>
      <vt:lpstr>Lenker i tekst</vt:lpstr>
      <vt:lpstr>Faktaboks</vt:lpstr>
      <vt:lpstr>Kort om formatering</vt:lpstr>
      <vt:lpstr>Kalenderoppslag</vt:lpstr>
      <vt:lpstr>PowerPoint Presentation</vt:lpstr>
      <vt:lpstr>Innhold på engelsk</vt:lpstr>
      <vt:lpstr>Sjekkliste for revisjon:</vt:lpstr>
      <vt:lpstr>Ta kontakt med oss!</vt:lpstr>
      <vt:lpstr>PowerPoint Presentation</vt:lpstr>
      <vt:lpstr>PowerPoint Presentation</vt:lpstr>
    </vt:vector>
  </TitlesOfParts>
  <Company>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Helge Grønhaug</dc:creator>
  <cp:lastModifiedBy>Torill Andersen Eidsvaag</cp:lastModifiedBy>
  <cp:revision>450</cp:revision>
  <dcterms:created xsi:type="dcterms:W3CDTF">2015-10-30T09:38:42Z</dcterms:created>
  <dcterms:modified xsi:type="dcterms:W3CDTF">2017-11-24T14:06:01Z</dcterms:modified>
</cp:coreProperties>
</file>