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80" r:id="rId3"/>
    <p:sldMasterId id="2147483794" r:id="rId4"/>
    <p:sldMasterId id="2147483807" r:id="rId5"/>
    <p:sldMasterId id="2147483819" r:id="rId6"/>
    <p:sldMasterId id="2147483831" r:id="rId7"/>
  </p:sldMasterIdLst>
  <p:notesMasterIdLst>
    <p:notesMasterId r:id="rId43"/>
  </p:notesMasterIdLst>
  <p:handoutMasterIdLst>
    <p:handoutMasterId r:id="rId44"/>
  </p:handoutMasterIdLst>
  <p:sldIdLst>
    <p:sldId id="303" r:id="rId8"/>
    <p:sldId id="401" r:id="rId9"/>
    <p:sldId id="402" r:id="rId10"/>
    <p:sldId id="403" r:id="rId11"/>
    <p:sldId id="386" r:id="rId12"/>
    <p:sldId id="384" r:id="rId13"/>
    <p:sldId id="385" r:id="rId14"/>
    <p:sldId id="413" r:id="rId15"/>
    <p:sldId id="414" r:id="rId16"/>
    <p:sldId id="405" r:id="rId17"/>
    <p:sldId id="408" r:id="rId18"/>
    <p:sldId id="410" r:id="rId19"/>
    <p:sldId id="411" r:id="rId20"/>
    <p:sldId id="412" r:id="rId21"/>
    <p:sldId id="379" r:id="rId22"/>
    <p:sldId id="388" r:id="rId23"/>
    <p:sldId id="406" r:id="rId24"/>
    <p:sldId id="407" r:id="rId25"/>
    <p:sldId id="395" r:id="rId26"/>
    <p:sldId id="421" r:id="rId27"/>
    <p:sldId id="415" r:id="rId28"/>
    <p:sldId id="416" r:id="rId29"/>
    <p:sldId id="417" r:id="rId30"/>
    <p:sldId id="418" r:id="rId31"/>
    <p:sldId id="419" r:id="rId32"/>
    <p:sldId id="396" r:id="rId33"/>
    <p:sldId id="426" r:id="rId34"/>
    <p:sldId id="397" r:id="rId35"/>
    <p:sldId id="425" r:id="rId36"/>
    <p:sldId id="398" r:id="rId37"/>
    <p:sldId id="424" r:id="rId38"/>
    <p:sldId id="422" r:id="rId39"/>
    <p:sldId id="423" r:id="rId40"/>
    <p:sldId id="420" r:id="rId41"/>
    <p:sldId id="261" r:id="rId4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303"/>
            <p14:sldId id="401"/>
            <p14:sldId id="402"/>
            <p14:sldId id="403"/>
            <p14:sldId id="386"/>
            <p14:sldId id="384"/>
            <p14:sldId id="385"/>
            <p14:sldId id="413"/>
            <p14:sldId id="414"/>
            <p14:sldId id="405"/>
            <p14:sldId id="408"/>
            <p14:sldId id="410"/>
            <p14:sldId id="411"/>
            <p14:sldId id="412"/>
            <p14:sldId id="379"/>
            <p14:sldId id="388"/>
            <p14:sldId id="406"/>
            <p14:sldId id="407"/>
            <p14:sldId id="395"/>
            <p14:sldId id="421"/>
            <p14:sldId id="415"/>
            <p14:sldId id="416"/>
            <p14:sldId id="417"/>
            <p14:sldId id="418"/>
            <p14:sldId id="419"/>
            <p14:sldId id="396"/>
            <p14:sldId id="426"/>
            <p14:sldId id="397"/>
            <p14:sldId id="425"/>
            <p14:sldId id="398"/>
            <p14:sldId id="424"/>
            <p14:sldId id="422"/>
            <p14:sldId id="423"/>
            <p14:sldId id="420"/>
            <p14:sldId id="261"/>
          </p14:sldIdLst>
        </p14:section>
        <p14:section name="Inndeling uten navn" id="{BEA13BA6-AECC-47D0-8F04-DC49A096B0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ECFF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604" autoAdjust="0"/>
    <p:restoredTop sz="94719"/>
  </p:normalViewPr>
  <p:slideViewPr>
    <p:cSldViewPr>
      <p:cViewPr varScale="1">
        <p:scale>
          <a:sx n="129" d="100"/>
          <a:sy n="129" d="100"/>
        </p:scale>
        <p:origin x="72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FC71-26B3-475E-941C-83AD8C1E23C6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FC71-26B3-475E-941C-83AD8C1E23C6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D496-3533-4D36-8037-739F00C8E03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Komitéen, fakultetene,</a:t>
            </a:r>
            <a:r>
              <a:rPr lang="nb-NO" baseline="0" dirty="0"/>
              <a:t> sekr. , instituttene, ledelse, programstyrer, undervisningsledere, adm. - SA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FC71-26B3-475E-941C-83AD8C1E23C6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FC71-26B3-475E-941C-83AD8C1E23C6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0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6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26.10.2017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2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26.10.2017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26.10.2017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9038"/>
            <a:ext cx="2133600" cy="449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9038"/>
            <a:ext cx="1403350" cy="449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411B35-5419-8049-A1D2-F0EBC14CC98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6259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6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1B0-CBE5-4EB6-A751-845023D866FA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A0F6-E0D7-40C5-92E9-D6F9F9998AED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1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285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3" y="4797154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>
                <a:solidFill>
                  <a:prstClr val="black">
                    <a:lumMod val="50000"/>
                    <a:lumOff val="50000"/>
                  </a:prstClr>
                </a:solidFill>
              </a:rPr>
              <a:t>Universitetet i Bergen</a:t>
            </a:r>
            <a:endParaRPr lang="nb-NO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CA80-810A-4186-92D7-C77E826E029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1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360A4-0454-4264-A88C-9CA1EAA6D112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0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8AA6-6526-456F-83D5-91DE0F0D1DBA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2C8-A058-4180-B079-D2BB07202F64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D717-61D1-4C00-8AD2-B4D703E8008B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2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8B09-1B14-435E-9783-3917B5F59E53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2706-DCB4-48CA-9428-9DBA9A870B4C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3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grpSp>
        <p:nvGrpSpPr>
          <p:cNvPr id="5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6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8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0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kstSylinder 6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640" spc="1160" dirty="0">
                  <a:solidFill>
                    <a:srgbClr val="808080"/>
                  </a:solidFill>
                  <a:latin typeface="Arial Narrow"/>
                </a:rPr>
                <a:t>UNIVERSITY</a:t>
              </a:r>
              <a:r>
                <a:rPr lang="nb-NO" sz="1640" spc="1190" dirty="0">
                  <a:solidFill>
                    <a:srgbClr val="808080"/>
                  </a:solidFill>
                  <a:latin typeface="Arial Narrow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>
                    <a:lumMod val="50000"/>
                    <a:lumOff val="50000"/>
                  </a:srgbClr>
                </a:solidFill>
              </a:rPr>
              <a:t>Devision of Student Affairs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90A8-6B9A-428E-88E8-C6BD89299A0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5114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8B2A-3841-4036-A261-22EB774B7FF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548836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0D33-60BF-4DC2-8C5D-794F0D17F7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37419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28C6-7F9B-4720-BDF4-FC7CCD089C4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62300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B45C-827F-4421-B019-8BE8DAD434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2938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025" y="4054635"/>
            <a:ext cx="4425950" cy="147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11"/>
          <p:cNvSpPr>
            <a:spLocks noChangeArrowheads="1"/>
          </p:cNvSpPr>
          <p:nvPr userDrawn="1"/>
        </p:nvSpPr>
        <p:spPr bwMode="auto">
          <a:xfrm>
            <a:off x="7956550" y="5589588"/>
            <a:ext cx="1187450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Devision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10445746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F7CF-F77D-4DDE-8B43-04020EB964F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35787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6D0F-BECE-4A7A-AF75-07564A462DE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6859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3C86-0550-443F-944C-D163AB756C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84994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9138-B170-4F5F-83B7-ECA75EF0F05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09932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39EE-114E-46F5-8176-C6FA20A967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11810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1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15962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Devision of Student Affairs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41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0"/>
                <p:cNvSpPr>
                  <a:spLocks noChangeArrowheads="1"/>
                </p:cNvSpPr>
                <p:nvPr/>
              </p:nvSpPr>
              <p:spPr bwMode="auto">
                <a:xfrm>
                  <a:off x="1876958" y="126156"/>
                  <a:ext cx="550928" cy="2856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ktangel 11"/>
                <p:cNvSpPr>
                  <a:spLocks noChangeArrowheads="1"/>
                </p:cNvSpPr>
                <p:nvPr/>
              </p:nvSpPr>
              <p:spPr bwMode="auto">
                <a:xfrm>
                  <a:off x="2427886" y="126156"/>
                  <a:ext cx="549339" cy="2856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ktangel 12"/>
                <p:cNvSpPr>
                  <a:spLocks noChangeArrowheads="1"/>
                </p:cNvSpPr>
                <p:nvPr/>
              </p:nvSpPr>
              <p:spPr bwMode="auto">
                <a:xfrm>
                  <a:off x="2977225" y="126156"/>
                  <a:ext cx="550927" cy="2856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ktangel 13"/>
                <p:cNvSpPr>
                  <a:spLocks noChangeArrowheads="1"/>
                </p:cNvSpPr>
                <p:nvPr/>
              </p:nvSpPr>
              <p:spPr bwMode="auto">
                <a:xfrm>
                  <a:off x="3532915" y="126156"/>
                  <a:ext cx="549339" cy="28564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ktangel 14"/>
                <p:cNvSpPr>
                  <a:spLocks noChangeArrowheads="1"/>
                </p:cNvSpPr>
                <p:nvPr/>
              </p:nvSpPr>
              <p:spPr bwMode="auto">
                <a:xfrm>
                  <a:off x="4082254" y="126156"/>
                  <a:ext cx="550927" cy="28564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kstSylinder 7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640" spc="1160" dirty="0">
                  <a:solidFill>
                    <a:srgbClr val="808080"/>
                  </a:solidFill>
                  <a:latin typeface="Arial Narrow"/>
                </a:rPr>
                <a:t>UNIVERSITETET</a:t>
              </a:r>
              <a:r>
                <a:rPr lang="nb-NO" sz="1640" spc="1190" dirty="0">
                  <a:solidFill>
                    <a:srgbClr val="808080"/>
                  </a:solidFill>
                  <a:latin typeface="Arial Narrow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>
                    <a:lumMod val="50000"/>
                    <a:lumOff val="50000"/>
                  </a:srgbClr>
                </a:solidFill>
              </a:rPr>
              <a:t>Studieadministrativ avdeling / Seksjon for studiekvalitet 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2983-F4AD-4A77-BD36-8326E0A9AE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018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>
                    <a:lumMod val="65000"/>
                    <a:lumOff val="35000"/>
                  </a:srgbClr>
                </a:solidFill>
              </a:rPr>
              <a:t>Studieadministrativ avdeling / Seksjon for studiekvalitet </a:t>
            </a:r>
            <a:endParaRPr lang="nb-NO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3BAD-00D7-42D3-9546-E124AC3B57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71941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C54D-97D6-47DF-BBAC-52B1CF3B823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55303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7C27-0B0C-4ACE-8A26-9686D15CFF0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1724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B366-B7C6-4ADC-B38A-8C1D6337D14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78175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71913"/>
            <a:ext cx="50831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1533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98C9-22ED-4DB1-B661-95A5700823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92781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05BF-45C5-416F-97CC-28C90F385E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95525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3" y="4797154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9108-6113-48C7-964D-3E594527210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90336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97F0-DC44-4A40-8B64-BDEC1F33371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524507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56FC-62DD-4A4D-A745-822D9F49B62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7177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Studieadministrativ avdeling / Seksjon for studiekvalitet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F4E0-C273-4A87-86FB-10358C39C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35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2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66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5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7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8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26.10.2017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68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26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6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54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32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altLang="nb-NO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7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640" spc="1160" dirty="0">
                  <a:solidFill>
                    <a:srgbClr val="808080"/>
                  </a:solidFill>
                  <a:latin typeface="Arial Narrow"/>
                </a:rPr>
                <a:t>UNIVERSITETET</a:t>
              </a:r>
              <a:r>
                <a:rPr lang="nb-NO" sz="1640" spc="1190" dirty="0">
                  <a:solidFill>
                    <a:srgbClr val="808080"/>
                  </a:solidFill>
                  <a:latin typeface="Arial Narrow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Studieadministrativ avdeling</a:t>
            </a:r>
            <a:endParaRPr lang="nb-NO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E52A-5079-471D-8D52-C1858AC4C1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7066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Studieadministrativ avdeling</a:t>
            </a:r>
            <a:endParaRPr lang="nb-NO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550B-ADEF-4652-9CB5-DFCC29A969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87809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4CAB-7D91-411A-8CA4-15F9CCEA4B5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31492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218C-E5E8-4C22-8AE7-22B36DBA7C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6270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B1A9-83E9-4BE9-B09D-82EB73BE25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0156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63" y="3979882"/>
            <a:ext cx="5083175" cy="15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2372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7019-0323-4812-94D7-81F906779E4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958035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89DBD-8926-4774-9A77-183D46CAC61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5608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C7BD9-81DC-423D-8F1D-E0E41B9D7EA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98853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B326-6495-4AFD-B699-A7200636431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335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0179-81C0-4D77-9AE0-52DB2D0E7EF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10428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2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0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25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60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52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2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78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7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for at redigere undertiteltypografien i masteren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1"/>
          </p:nvPr>
        </p:nvSpPr>
        <p:spPr>
          <a:xfrm>
            <a:off x="7572375" y="64293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Klik for at redigere typografi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93150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for at redigere undertiteltypografien i masteren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1"/>
          </p:nvPr>
        </p:nvSpPr>
        <p:spPr>
          <a:xfrm>
            <a:off x="7572375" y="64293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Klik for at redigere typografi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47267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7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764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5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5ECE85C-32AD-4BD1-B389-AB814A6D953F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9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329" y="2092"/>
            <a:ext cx="916465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srgbClr val="FFFFFF"/>
                </a:solidFill>
              </a:rPr>
              <a:t>Devision of Student Affairs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8621B-5F8F-467B-96CC-986B164E6370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pic>
        <p:nvPicPr>
          <p:cNvPr id="1034" name="Bilde 1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5150" y="5749033"/>
            <a:ext cx="766813" cy="7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>
                <a:solidFill>
                  <a:srgbClr val="4E4A48"/>
                </a:solidFill>
              </a:rPr>
              <a:t>uib.no</a:t>
            </a:r>
          </a:p>
        </p:txBody>
      </p:sp>
    </p:spTree>
    <p:extLst>
      <p:ext uri="{BB962C8B-B14F-4D97-AF65-F5344CB8AC3E}">
        <p14:creationId xmlns:p14="http://schemas.microsoft.com/office/powerpoint/2010/main" val="681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srgbClr val="000000"/>
                </a:solidFill>
              </a:rPr>
              <a:t>Studieadministrativ avdeling / Seksjon for studiekvalitet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C51AD-A51E-4496-A6FE-DD2069A33CD0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screen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  <p:extLst>
      <p:ext uri="{BB962C8B-B14F-4D97-AF65-F5344CB8AC3E}">
        <p14:creationId xmlns:p14="http://schemas.microsoft.com/office/powerpoint/2010/main" val="39477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6D36-D1E8-4AEE-8228-3D81E6F8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07D3-E4C2-4BEA-B825-6E5318A737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000000"/>
                </a:solidFill>
              </a:rPr>
              <a:t>Studieadministrativ avdeling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CEFF8-08F0-4228-9B31-1B245FFEBD0D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710" y="5758964"/>
            <a:ext cx="766813" cy="7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  <p:extLst>
      <p:ext uri="{BB962C8B-B14F-4D97-AF65-F5344CB8AC3E}">
        <p14:creationId xmlns:p14="http://schemas.microsoft.com/office/powerpoint/2010/main" val="41663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8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</a:rPr>
              <a:t>Studieadministrativ avdeling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54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kjemaker.app.uib.no/view.php?id=3789283" TargetMode="External"/><Relationship Id="rId2" Type="http://schemas.openxmlformats.org/officeDocument/2006/relationships/hyperlink" Target="http://www.uib.no/sa/110360/fra-prat-til-praksis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MNs læringsdag</a:t>
            </a: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b="0" dirty="0" smtClean="0"/>
              <a:t>Kvalitet i utdanning</a:t>
            </a:r>
            <a:endParaRPr lang="nb-NO" sz="4000" b="0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248544"/>
          </a:xfrm>
        </p:spPr>
        <p:txBody>
          <a:bodyPr/>
          <a:lstStyle/>
          <a:p>
            <a:r>
              <a:rPr lang="nb-NO" sz="2000" dirty="0"/>
              <a:t>Toril Eikaas Eide</a:t>
            </a:r>
          </a:p>
          <a:p>
            <a:r>
              <a:rPr lang="nb-NO" sz="2000" dirty="0"/>
              <a:t>Seniorrådgiver og leder for Læringsstøttegruppen, </a:t>
            </a:r>
          </a:p>
          <a:p>
            <a:r>
              <a:rPr lang="nb-NO" sz="2000" dirty="0"/>
              <a:t>Seksjon for studiekvalitet, SA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4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642350" cy="41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b-NO" altLang="nb-NO" sz="2000" dirty="0">
                <a:ea typeface="ＭＳ Ｐゴシック" charset="-128"/>
              </a:rPr>
              <a:t>Nasjonalt </a:t>
            </a:r>
            <a:r>
              <a:rPr lang="nb-NO" altLang="nb-NO" sz="2000" dirty="0" smtClean="0">
                <a:ea typeface="ＭＳ Ｐゴシック" charset="-128"/>
              </a:rPr>
              <a:t>kvalifikasjonsrammeverk for livslang læring (1. </a:t>
            </a:r>
            <a:r>
              <a:rPr lang="nb-NO" altLang="nb-NO" sz="2000" dirty="0" err="1" smtClean="0">
                <a:ea typeface="ＭＳ Ｐゴシック" charset="-128"/>
              </a:rPr>
              <a:t>vs</a:t>
            </a:r>
            <a:r>
              <a:rPr lang="nb-NO" altLang="nb-NO" sz="1600" dirty="0" smtClean="0">
                <a:ea typeface="ＭＳ Ｐゴシック" charset="-128"/>
              </a:rPr>
              <a:t> </a:t>
            </a:r>
            <a:r>
              <a:rPr lang="nb-NO" altLang="nb-NO" sz="2000" dirty="0" smtClean="0">
                <a:ea typeface="ＭＳ Ｐゴシック" charset="-128"/>
              </a:rPr>
              <a:t>2</a:t>
            </a:r>
            <a:r>
              <a:rPr lang="nb-NO" altLang="nb-NO" sz="2000" dirty="0">
                <a:ea typeface="ＭＳ Ｐゴシック" charset="-128"/>
              </a:rPr>
              <a:t>. </a:t>
            </a:r>
            <a:r>
              <a:rPr lang="nb-NO" altLang="nb-NO" sz="2000" dirty="0" smtClean="0">
                <a:ea typeface="ＭＳ Ｐゴシック" charset="-128"/>
              </a:rPr>
              <a:t>syklus)</a:t>
            </a:r>
            <a:endParaRPr lang="nb-NO" altLang="nb-NO" sz="2000" dirty="0">
              <a:ea typeface="ＭＳ Ｐゴシック" charset="-128"/>
            </a:endParaRPr>
          </a:p>
        </p:txBody>
      </p:sp>
      <p:graphicFrame>
        <p:nvGraphicFramePr>
          <p:cNvPr id="3164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04635"/>
              </p:ext>
            </p:extLst>
          </p:nvPr>
        </p:nvGraphicFramePr>
        <p:xfrm>
          <a:off x="3563888" y="764704"/>
          <a:ext cx="3168650" cy="5760939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Ferdigheter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analysere og forholde seg kritisk til ulike informasjonskilder og anvende disse til å strukturere  og formulere faglige resonnementer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analysere eksisterende teorier, metoder og fortolkninger innenfor fagområdet og arbeide selvstendig med praktisk og teoretisk problemløsning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-kan bruke relevante metoder for forskning og faglig og/eller kunstnerisk utviklingsarbeid på en selvstendig måte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-kan analysere og forholde seg kritisk til ulike informasjonskilder og anvende disse til å strukturere og formulere faglige resonnementer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gjennomføre et selvstendig, avgrenset forsknings- eller utviklingsprosjekt under veiledning og i tråd med gjeldende forskningsetiske normer.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8026"/>
              </p:ext>
            </p:extLst>
          </p:nvPr>
        </p:nvGraphicFramePr>
        <p:xfrm>
          <a:off x="395536" y="764704"/>
          <a:ext cx="3168650" cy="5761038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Ferdigheter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anvende faglig  kunnskap og relevante resultater fra forsknings- og utviklingsarbeid på praktiske og teoretiske problemstillinger og treffe begrunnede valg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reflektere over egen faglig utøvelse og justere denne under veiledning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finne, vurdere og henvise til informasjon og fagstoff og framstille det slik at det belyser en problemstilling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beherske relevante faglige verktøy og teknikker og uttrykksformer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212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3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20880" cy="687213"/>
          </a:xfrm>
        </p:spPr>
        <p:txBody>
          <a:bodyPr>
            <a:normAutofit/>
          </a:bodyPr>
          <a:lstStyle/>
          <a:p>
            <a:r>
              <a:rPr lang="nb-NO" sz="2000" dirty="0"/>
              <a:t>Læringsutbyttebeskrivelsene </a:t>
            </a:r>
            <a:r>
              <a:rPr lang="nb-NO" sz="2000" dirty="0" smtClean="0"/>
              <a:t>oppsummeres slik i NKR:</a:t>
            </a:r>
            <a:endParaRPr lang="nb-NO" sz="2000" dirty="0"/>
          </a:p>
        </p:txBody>
      </p:sp>
      <p:sp>
        <p:nvSpPr>
          <p:cNvPr id="6" name="Rektangel 5"/>
          <p:cNvSpPr/>
          <p:nvPr/>
        </p:nvSpPr>
        <p:spPr>
          <a:xfrm>
            <a:off x="971600" y="1484784"/>
            <a:ext cx="72728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Kunnskap</a:t>
            </a:r>
            <a:r>
              <a:rPr lang="nb-NO" dirty="0" smtClean="0"/>
              <a:t>:</a:t>
            </a:r>
          </a:p>
          <a:p>
            <a:r>
              <a:rPr lang="nb-NO" sz="800" dirty="0" smtClean="0"/>
              <a:t> </a:t>
            </a:r>
          </a:p>
          <a:p>
            <a:r>
              <a:rPr lang="nb-NO" dirty="0" smtClean="0"/>
              <a:t>Kunnskap </a:t>
            </a:r>
            <a:r>
              <a:rPr lang="nb-NO" dirty="0"/>
              <a:t>er forståelse av teorier, fakta, begreper, prinsipper og prosedyrer innenfor fag, fagområder og/eller yrker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Ferdigheter: </a:t>
            </a:r>
            <a:endParaRPr lang="nb-NO" dirty="0" smtClean="0">
              <a:solidFill>
                <a:srgbClr val="FF0000"/>
              </a:solidFill>
            </a:endParaRPr>
          </a:p>
          <a:p>
            <a:endParaRPr lang="nb-NO" sz="800" dirty="0"/>
          </a:p>
          <a:p>
            <a:r>
              <a:rPr lang="nb-NO" dirty="0" smtClean="0"/>
              <a:t>Evne </a:t>
            </a:r>
            <a:r>
              <a:rPr lang="nb-NO" dirty="0"/>
              <a:t>til å anvende kunnskap for å løse problemer og oppgaver. Det er ulike typer ferdigheter: kognitive, praktiske, kreative og </a:t>
            </a:r>
            <a:r>
              <a:rPr lang="nb-NO" dirty="0" err="1"/>
              <a:t>kommunikative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Generell kompetanse: </a:t>
            </a:r>
            <a:endParaRPr lang="nb-NO" dirty="0" smtClean="0">
              <a:solidFill>
                <a:srgbClr val="FF0000"/>
              </a:solidFill>
            </a:endParaRPr>
          </a:p>
          <a:p>
            <a:endParaRPr lang="nb-NO" sz="800" dirty="0" smtClean="0"/>
          </a:p>
          <a:p>
            <a:r>
              <a:rPr lang="nb-NO" dirty="0" smtClean="0"/>
              <a:t>Generell </a:t>
            </a:r>
            <a:r>
              <a:rPr lang="nb-NO" dirty="0"/>
              <a:t>kompetanse er å kunne anvende kunnskap og ferdigheter på selvstendig vis i ulike situasjoner i utdanning- og yrkessammenheng gjennom å vise samarbeidsevne, ansvarlighet, evne til refleksjon og kritisk tenkning.</a:t>
            </a:r>
          </a:p>
        </p:txBody>
      </p:sp>
    </p:spTree>
    <p:extLst>
      <p:ext uri="{BB962C8B-B14F-4D97-AF65-F5344CB8AC3E}">
        <p14:creationId xmlns:p14="http://schemas.microsoft.com/office/powerpoint/2010/main" val="8358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sz="2800" dirty="0" smtClean="0"/>
              <a:t>Læringsutbyttet er «punktuelt»:</a:t>
            </a:r>
          </a:p>
          <a:p>
            <a:pPr marL="0" indent="0">
              <a:buNone/>
            </a:pPr>
            <a:endParaRPr lang="nn-NO" sz="1200" dirty="0" smtClean="0"/>
          </a:p>
          <a:p>
            <a:pPr marL="0" indent="0">
              <a:buNone/>
            </a:pPr>
            <a:r>
              <a:rPr lang="nn-NO" dirty="0" smtClean="0"/>
              <a:t>	Det </a:t>
            </a:r>
            <a:r>
              <a:rPr lang="nn-NO" dirty="0"/>
              <a:t>er </a:t>
            </a:r>
            <a:endParaRPr lang="nn-NO" dirty="0" smtClean="0"/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	</a:t>
            </a:r>
            <a:r>
              <a:rPr lang="nn-NO" dirty="0" smtClean="0">
                <a:solidFill>
                  <a:srgbClr val="C00000"/>
                </a:solidFill>
              </a:rPr>
              <a:t>resultatet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r>
              <a:rPr lang="nn-NO" dirty="0" smtClean="0"/>
              <a:t>		</a:t>
            </a:r>
            <a:r>
              <a:rPr lang="nn-NO" dirty="0" err="1" smtClean="0"/>
              <a:t>ikke</a:t>
            </a:r>
            <a:r>
              <a:rPr lang="nn-NO" dirty="0" smtClean="0"/>
              <a:t> </a:t>
            </a:r>
            <a:r>
              <a:rPr lang="nn-NO" dirty="0"/>
              <a:t>prosessen </a:t>
            </a:r>
            <a:r>
              <a:rPr lang="nn-NO" dirty="0" smtClean="0"/>
              <a:t>eller intensjonen</a:t>
            </a:r>
          </a:p>
          <a:p>
            <a:pPr marL="0" indent="0">
              <a:buNone/>
            </a:pPr>
            <a:r>
              <a:rPr lang="nn-NO" dirty="0" smtClean="0"/>
              <a:t>		</a:t>
            </a:r>
            <a:r>
              <a:rPr lang="nn-NO" dirty="0" smtClean="0">
                <a:solidFill>
                  <a:srgbClr val="C00000"/>
                </a:solidFill>
              </a:rPr>
              <a:t>som </a:t>
            </a:r>
            <a:r>
              <a:rPr lang="nn-NO" dirty="0">
                <a:solidFill>
                  <a:srgbClr val="C00000"/>
                </a:solidFill>
              </a:rPr>
              <a:t>skal </a:t>
            </a:r>
            <a:r>
              <a:rPr lang="nn-NO" dirty="0" err="1" smtClean="0">
                <a:solidFill>
                  <a:srgbClr val="C00000"/>
                </a:solidFill>
              </a:rPr>
              <a:t>beskrives</a:t>
            </a:r>
            <a:r>
              <a:rPr lang="nn-NO" dirty="0" smtClean="0"/>
              <a:t>.</a:t>
            </a:r>
            <a:endParaRPr lang="nn-NO" dirty="0"/>
          </a:p>
        </p:txBody>
      </p:sp>
      <p:sp>
        <p:nvSpPr>
          <p:cNvPr id="4" name="Rektangel 3"/>
          <p:cNvSpPr/>
          <p:nvPr/>
        </p:nvSpPr>
        <p:spPr>
          <a:xfrm>
            <a:off x="2286000" y="30750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n-NO" sz="2000" i="1" kern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nb-NO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studieplan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 smtClean="0"/>
              <a:t>Ledetekst:</a:t>
            </a:r>
          </a:p>
          <a:p>
            <a:pPr marL="0" indent="0">
              <a:buNone/>
            </a:pPr>
            <a:endParaRPr lang="nn-NO" sz="1900" dirty="0" smtClean="0"/>
          </a:p>
          <a:p>
            <a:pPr marL="0" indent="0">
              <a:buNone/>
            </a:pPr>
            <a:r>
              <a:rPr lang="nn-NO" sz="2600" i="1" dirty="0" smtClean="0"/>
              <a:t>Kandidaten skal </a:t>
            </a:r>
          </a:p>
          <a:p>
            <a:pPr marL="0" indent="0">
              <a:buNone/>
            </a:pPr>
            <a:r>
              <a:rPr lang="nn-NO" sz="2600" i="1" dirty="0" smtClean="0"/>
              <a:t>	ved fullført kvalifikasjon </a:t>
            </a:r>
          </a:p>
          <a:p>
            <a:pPr marL="0" indent="0">
              <a:buNone/>
            </a:pPr>
            <a:r>
              <a:rPr lang="nn-NO" sz="2600" i="1" dirty="0" smtClean="0"/>
              <a:t>	ha følgjande totale læringsutbytte </a:t>
            </a:r>
          </a:p>
          <a:p>
            <a:pPr marL="0" indent="0">
              <a:buNone/>
            </a:pPr>
            <a:r>
              <a:rPr lang="nn-NO" sz="2600" i="1" dirty="0" smtClean="0"/>
              <a:t>	definert i kunnskap, ferdigheiter og generell kompetanse:</a:t>
            </a:r>
          </a:p>
          <a:p>
            <a:pPr marL="0" indent="0">
              <a:buNone/>
            </a:pPr>
            <a:endParaRPr lang="nn-NO" i="1" dirty="0" smtClean="0"/>
          </a:p>
          <a:p>
            <a:pPr marL="0" indent="0">
              <a:buNone/>
            </a:pPr>
            <a:r>
              <a:rPr lang="nn-NO" sz="2000" i="1" dirty="0" smtClean="0">
                <a:solidFill>
                  <a:srgbClr val="0070C0"/>
                </a:solidFill>
              </a:rPr>
              <a:t>Kunnskap</a:t>
            </a:r>
            <a:r>
              <a:rPr lang="nn-NO" sz="2000" i="1" dirty="0" smtClean="0"/>
              <a:t>		</a:t>
            </a:r>
            <a:r>
              <a:rPr lang="nn-NO" sz="2000" i="1" dirty="0" smtClean="0">
                <a:solidFill>
                  <a:srgbClr val="0070C0"/>
                </a:solidFill>
              </a:rPr>
              <a:t>Ferdigheiter</a:t>
            </a:r>
            <a:r>
              <a:rPr lang="nn-NO" sz="2000" i="1" dirty="0" smtClean="0"/>
              <a:t>		</a:t>
            </a:r>
            <a:r>
              <a:rPr lang="nn-NO" sz="2000" i="1" dirty="0" smtClean="0">
                <a:solidFill>
                  <a:srgbClr val="0070C0"/>
                </a:solidFill>
              </a:rPr>
              <a:t>Generell kompetanse</a:t>
            </a:r>
            <a:endParaRPr lang="nn-NO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n-NO" sz="2000" i="1" dirty="0" smtClean="0"/>
              <a:t>Kandidaten:</a:t>
            </a:r>
            <a:r>
              <a:rPr lang="nn-NO" i="1" dirty="0" smtClean="0"/>
              <a:t>		</a:t>
            </a:r>
            <a:r>
              <a:rPr lang="nn-NO" sz="2100" i="1" dirty="0">
                <a:solidFill>
                  <a:prstClr val="black"/>
                </a:solidFill>
              </a:rPr>
              <a:t> Kandidaten: </a:t>
            </a:r>
            <a:r>
              <a:rPr lang="nn-NO" sz="2000" i="1" dirty="0" smtClean="0"/>
              <a:t>		</a:t>
            </a:r>
            <a:r>
              <a:rPr lang="nn-NO" sz="2100" i="1" dirty="0">
                <a:solidFill>
                  <a:prstClr val="black"/>
                </a:solidFill>
              </a:rPr>
              <a:t> Kandidaten:</a:t>
            </a:r>
            <a:endParaRPr lang="nn-NO" sz="2000" i="1" dirty="0" smtClean="0"/>
          </a:p>
          <a:p>
            <a:pPr marL="0" lvl="0" indent="0">
              <a:buNone/>
            </a:pPr>
            <a:r>
              <a:rPr lang="nn-NO" sz="2000" b="1" i="1" dirty="0" smtClean="0">
                <a:solidFill>
                  <a:srgbClr val="C00000"/>
                </a:solidFill>
              </a:rPr>
              <a:t> </a:t>
            </a:r>
            <a:r>
              <a:rPr lang="nn-NO" sz="2100" b="1" i="1" dirty="0">
                <a:solidFill>
                  <a:srgbClr val="C00000"/>
                </a:solidFill>
              </a:rPr>
              <a:t>+ verb i </a:t>
            </a:r>
            <a:r>
              <a:rPr lang="nn-NO" sz="2100" b="1" i="1" dirty="0" smtClean="0">
                <a:solidFill>
                  <a:srgbClr val="C00000"/>
                </a:solidFill>
              </a:rPr>
              <a:t>presens</a:t>
            </a:r>
            <a:r>
              <a:rPr lang="nn-NO" sz="2100" i="1" dirty="0" smtClean="0">
                <a:solidFill>
                  <a:prstClr val="black"/>
                </a:solidFill>
              </a:rPr>
              <a:t>		</a:t>
            </a:r>
            <a:r>
              <a:rPr lang="nn-NO" sz="2100" b="1" i="1" dirty="0">
                <a:solidFill>
                  <a:srgbClr val="C00000"/>
                </a:solidFill>
              </a:rPr>
              <a:t>+ verb i presens		+ verb i presens</a:t>
            </a:r>
          </a:p>
          <a:p>
            <a:pPr marL="0" lvl="0" indent="0">
              <a:buNone/>
            </a:pPr>
            <a:endParaRPr lang="nn-NO" sz="2100" b="1" i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nn-NO" sz="21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n-NO" sz="2000" i="1" dirty="0" smtClean="0"/>
              <a:t>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 en </a:t>
            </a:r>
            <a:r>
              <a:rPr lang="en-GB" sz="2800" b="1" dirty="0" smtClean="0">
                <a:solidFill>
                  <a:srgbClr val="C00000"/>
                </a:solidFill>
              </a:rPr>
              <a:t>emnebeskrivelse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 smtClean="0"/>
              <a:t>Ledetekst:</a:t>
            </a:r>
          </a:p>
          <a:p>
            <a:pPr marL="0" indent="0">
              <a:buNone/>
            </a:pPr>
            <a:endParaRPr lang="nn-NO" dirty="0" smtClean="0"/>
          </a:p>
          <a:p>
            <a:pPr marL="0" lvl="0" indent="0">
              <a:buNone/>
            </a:pPr>
            <a:r>
              <a:rPr lang="nn-NO" sz="2600" i="1" dirty="0"/>
              <a:t>Studenten skal </a:t>
            </a:r>
          </a:p>
          <a:p>
            <a:pPr marL="0" lvl="0" indent="0">
              <a:buNone/>
            </a:pPr>
            <a:r>
              <a:rPr lang="nn-NO" sz="2600" i="1" dirty="0"/>
              <a:t>	ved avslutta emne  </a:t>
            </a:r>
          </a:p>
          <a:p>
            <a:pPr marL="0" lvl="0" indent="0">
              <a:buNone/>
            </a:pPr>
            <a:r>
              <a:rPr lang="nn-NO" sz="2400" i="1" dirty="0">
                <a:solidFill>
                  <a:prstClr val="black"/>
                </a:solidFill>
              </a:rPr>
              <a:t>	ha følgjande totale </a:t>
            </a:r>
            <a:r>
              <a:rPr lang="nn-NO" sz="2400" i="1" dirty="0" smtClean="0">
                <a:solidFill>
                  <a:prstClr val="black"/>
                </a:solidFill>
              </a:rPr>
              <a:t>læringsutbytte </a:t>
            </a:r>
            <a:endParaRPr lang="nn-NO" sz="2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n-NO" sz="2400" i="1" dirty="0">
                <a:solidFill>
                  <a:prstClr val="black"/>
                </a:solidFill>
              </a:rPr>
              <a:t>	definert i kunnskap, ferdigheiter og generell kompetanse:</a:t>
            </a:r>
          </a:p>
          <a:p>
            <a:pPr marL="0" lvl="0" indent="0">
              <a:buNone/>
            </a:pPr>
            <a:endParaRPr lang="nn-NO" sz="29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n-NO" sz="1800" i="1" dirty="0" smtClean="0">
                <a:solidFill>
                  <a:srgbClr val="0070C0"/>
                </a:solidFill>
              </a:rPr>
              <a:t>Kunnskap</a:t>
            </a:r>
            <a:r>
              <a:rPr lang="nn-NO" sz="1800" i="1" dirty="0">
                <a:solidFill>
                  <a:prstClr val="black"/>
                </a:solidFill>
              </a:rPr>
              <a:t>		</a:t>
            </a:r>
            <a:r>
              <a:rPr lang="nn-NO" sz="1800" i="1" dirty="0" smtClean="0">
                <a:solidFill>
                  <a:prstClr val="black"/>
                </a:solidFill>
              </a:rPr>
              <a:t>	</a:t>
            </a:r>
            <a:r>
              <a:rPr lang="nn-NO" sz="1800" i="1" dirty="0" smtClean="0">
                <a:solidFill>
                  <a:srgbClr val="0070C0"/>
                </a:solidFill>
              </a:rPr>
              <a:t>Ferdigheiter</a:t>
            </a:r>
            <a:r>
              <a:rPr lang="nn-NO" sz="1800" i="1" dirty="0">
                <a:solidFill>
                  <a:prstClr val="black"/>
                </a:solidFill>
              </a:rPr>
              <a:t>		</a:t>
            </a:r>
            <a:r>
              <a:rPr lang="nn-NO" sz="1800" i="1" dirty="0">
                <a:solidFill>
                  <a:srgbClr val="0070C0"/>
                </a:solidFill>
              </a:rPr>
              <a:t>Generell kompetanse</a:t>
            </a:r>
          </a:p>
          <a:p>
            <a:pPr marL="0" lvl="0" indent="0">
              <a:buNone/>
            </a:pPr>
            <a:r>
              <a:rPr lang="nn-NO" sz="1800" i="1" dirty="0">
                <a:solidFill>
                  <a:prstClr val="black"/>
                </a:solidFill>
              </a:rPr>
              <a:t>Studenten…</a:t>
            </a:r>
            <a:r>
              <a:rPr lang="nn-NO" sz="2900" i="1" dirty="0">
                <a:solidFill>
                  <a:prstClr val="black"/>
                </a:solidFill>
              </a:rPr>
              <a:t>		</a:t>
            </a:r>
            <a:r>
              <a:rPr lang="nn-NO" sz="1800" i="1" dirty="0">
                <a:solidFill>
                  <a:prstClr val="black"/>
                </a:solidFill>
              </a:rPr>
              <a:t>Studenten:		</a:t>
            </a:r>
            <a:r>
              <a:rPr lang="nn-NO" sz="1800" i="1" dirty="0" smtClean="0">
                <a:solidFill>
                  <a:prstClr val="black"/>
                </a:solidFill>
              </a:rPr>
              <a:t>Studenten</a:t>
            </a:r>
            <a:r>
              <a:rPr lang="nn-NO" sz="1800" i="1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endParaRPr lang="nn-NO" sz="1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n-NO" sz="1800" b="1" i="1" dirty="0">
                <a:solidFill>
                  <a:srgbClr val="C00000"/>
                </a:solidFill>
              </a:rPr>
              <a:t> </a:t>
            </a:r>
            <a:r>
              <a:rPr lang="nn-NO" sz="1900" b="1" i="1" dirty="0">
                <a:solidFill>
                  <a:srgbClr val="C00000"/>
                </a:solidFill>
              </a:rPr>
              <a:t>+ verb i presens</a:t>
            </a:r>
            <a:r>
              <a:rPr lang="nn-NO" sz="1900" i="1" dirty="0">
                <a:solidFill>
                  <a:prstClr val="black"/>
                </a:solidFill>
              </a:rPr>
              <a:t>		</a:t>
            </a:r>
            <a:r>
              <a:rPr lang="nn-NO" sz="1900" b="1" i="1" dirty="0">
                <a:solidFill>
                  <a:srgbClr val="C00000"/>
                </a:solidFill>
              </a:rPr>
              <a:t>+ verb i presens		+ verb i presens</a:t>
            </a:r>
          </a:p>
          <a:p>
            <a:pPr marL="0" lvl="0" indent="0">
              <a:buNone/>
            </a:pPr>
            <a:endParaRPr lang="nn-NO" sz="1900" b="1" i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nn-NO" sz="19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n-NO" sz="1800" i="1" dirty="0">
                <a:solidFill>
                  <a:prstClr val="black"/>
                </a:solidFill>
              </a:rPr>
              <a:t>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2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Meld. St. 16 – Kultur for kvalitet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28371">
            <a:off x="1373734" y="1921933"/>
            <a:ext cx="3190658" cy="450495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890031" y="2708922"/>
            <a:ext cx="4038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i="1" dirty="0" smtClean="0"/>
              <a:t>Brev fra KD i sommer -  </a:t>
            </a:r>
          </a:p>
          <a:p>
            <a:r>
              <a:rPr lang="nb-NO" sz="2800" i="1" dirty="0" smtClean="0"/>
              <a:t>forventer oppfølging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11052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god studietid</a:t>
            </a:r>
          </a:p>
          <a:p>
            <a:endParaRPr lang="nb-NO" dirty="0" smtClean="0"/>
          </a:p>
          <a:p>
            <a:r>
              <a:rPr lang="nb-NO" dirty="0" smtClean="0"/>
              <a:t>Utdanning som gir god læring</a:t>
            </a:r>
          </a:p>
          <a:p>
            <a:endParaRPr lang="nb-NO" sz="2800" dirty="0" smtClean="0"/>
          </a:p>
          <a:p>
            <a:r>
              <a:rPr lang="nb-NO" sz="2800" dirty="0" smtClean="0"/>
              <a:t>Verdsetting </a:t>
            </a:r>
            <a:r>
              <a:rPr lang="nb-NO" sz="2800" dirty="0"/>
              <a:t>av utdanningsfaglig kompetanse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Styring for utdanningskvalitet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8371">
            <a:off x="6372077" y="1335277"/>
            <a:ext cx="1308693" cy="18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De nye forskriftene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Devision of Student Affairs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187153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FF0000"/>
                </a:solidFill>
              </a:rPr>
              <a:t>Forskrift </a:t>
            </a:r>
            <a:r>
              <a:rPr lang="nb-NO" sz="2000" dirty="0">
                <a:solidFill>
                  <a:srgbClr val="FF0000"/>
                </a:solidFill>
              </a:rPr>
              <a:t>om kvalitetssikring og kvalitetsutvikling i høyere utdanning og fagskoleutdanning </a:t>
            </a:r>
            <a:r>
              <a:rPr lang="nb-NO" sz="2000" dirty="0" smtClean="0">
                <a:solidFill>
                  <a:srgbClr val="FF0000"/>
                </a:solidFill>
              </a:rPr>
              <a:t>(kvalitetsforskriften)</a:t>
            </a:r>
            <a:r>
              <a:rPr lang="nb-NO" sz="2000" dirty="0" smtClean="0">
                <a:solidFill>
                  <a:srgbClr val="000000"/>
                </a:solidFill>
              </a:rPr>
              <a:t>(KD</a:t>
            </a:r>
            <a:r>
              <a:rPr lang="nb-NO" sz="2000" dirty="0">
                <a:solidFill>
                  <a:srgbClr val="000000"/>
                </a:solidFill>
              </a:rPr>
              <a:t>, 2016)</a:t>
            </a:r>
            <a:endParaRPr lang="nb-NO" sz="20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2000" b="1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Forskrift om tilsyn med utdanningskvaliteten i høyere utdanning (studietilsynsforskriften) </a:t>
            </a:r>
            <a:r>
              <a:rPr lang="nb-NO" sz="2000" dirty="0">
                <a:solidFill>
                  <a:srgbClr val="000000"/>
                </a:solidFill>
              </a:rPr>
              <a:t>(NOKUT, 2017)</a:t>
            </a:r>
            <a:endParaRPr lang="nb-NO" sz="20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FF0000"/>
              </a:solidFill>
            </a:endParaRPr>
          </a:p>
        </p:txBody>
      </p:sp>
      <p:pic>
        <p:nvPicPr>
          <p:cNvPr id="5" name="Plassholder for inn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852936"/>
            <a:ext cx="6532687" cy="52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897" y="1777912"/>
            <a:ext cx="2765726" cy="38877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18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39952" y="3645024"/>
            <a:ext cx="9361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777912"/>
            <a:ext cx="3158037" cy="39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Innsatsområder - 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883965"/>
            <a:ext cx="8352928" cy="3888000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UiBs </a:t>
            </a:r>
            <a:r>
              <a:rPr lang="nb-NO" dirty="0"/>
              <a:t>studieprogram skal ha høy kvalitet, være relevante og </a:t>
            </a:r>
            <a:r>
              <a:rPr lang="nb-NO" dirty="0" smtClean="0"/>
              <a:t>forskningsbaserte, 4 delmål:</a:t>
            </a:r>
          </a:p>
          <a:p>
            <a:pPr lvl="1"/>
            <a:r>
              <a:rPr lang="nb-NO" dirty="0" smtClean="0"/>
              <a:t>Helhetlige </a:t>
            </a:r>
            <a:r>
              <a:rPr lang="nb-NO" sz="1600" dirty="0" smtClean="0"/>
              <a:t>(samsvar mellom læringsutbyttebeskrivelser, undervisning, læringsaktiviteter og vurderingsformer)</a:t>
            </a:r>
          </a:p>
          <a:p>
            <a:pPr lvl="1"/>
            <a:r>
              <a:rPr lang="nb-NO" dirty="0" smtClean="0"/>
              <a:t>Digitalisering for læring</a:t>
            </a:r>
          </a:p>
          <a:p>
            <a:pPr lvl="1"/>
            <a:r>
              <a:rPr lang="nb-NO" dirty="0" smtClean="0"/>
              <a:t>Forskningsbasert innhold og undervisningsmetode</a:t>
            </a:r>
          </a:p>
          <a:p>
            <a:pPr lvl="1"/>
            <a:r>
              <a:rPr lang="nb-NO" dirty="0" smtClean="0"/>
              <a:t>Samarbeid med arbeidsliv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37">
            <a:off x="5666416" y="502986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Refleksjonsoppgave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268760"/>
            <a:ext cx="7365504" cy="4824536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Hva er utdanningskvalitet?</a:t>
            </a:r>
          </a:p>
          <a:p>
            <a:endParaRPr lang="nb-NO" dirty="0"/>
          </a:p>
          <a:p>
            <a:r>
              <a:rPr lang="nb-NO" dirty="0" smtClean="0"/>
              <a:t>Skriv ned 1-3 punkter om hva som er det viktigste for å få fram </a:t>
            </a:r>
            <a:r>
              <a:rPr lang="nb-NO" b="1" dirty="0" smtClean="0"/>
              <a:t>utdanning av høy kvalitet</a:t>
            </a:r>
          </a:p>
          <a:p>
            <a:endParaRPr lang="nb-NO" dirty="0"/>
          </a:p>
          <a:p>
            <a:r>
              <a:rPr lang="nb-NO" dirty="0" smtClean="0"/>
              <a:t>Del med naboen din </a:t>
            </a:r>
          </a:p>
          <a:p>
            <a:endParaRPr lang="nb-NO" dirty="0"/>
          </a:p>
          <a:p>
            <a:r>
              <a:rPr lang="nb-NO" dirty="0" smtClean="0"/>
              <a:t>Del i plenum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84" y="1268760"/>
            <a:ext cx="2053412" cy="130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81" y="3789042"/>
            <a:ext cx="2058771" cy="15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dirty="0">
                <a:solidFill>
                  <a:srgbClr val="0070C0"/>
                </a:solidFill>
              </a:rPr>
              <a:t>Faglige</a:t>
            </a:r>
            <a:r>
              <a:rPr lang="nb-NO" sz="3200" dirty="0"/>
              <a:t> </a:t>
            </a:r>
            <a:r>
              <a:rPr lang="nb-NO" sz="3200" dirty="0">
                <a:solidFill>
                  <a:srgbClr val="0070C0"/>
                </a:solidFill>
              </a:rPr>
              <a:t>valg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...  skal </a:t>
            </a:r>
          </a:p>
          <a:p>
            <a:pPr marL="0" indent="0">
              <a:buNone/>
            </a:pPr>
            <a:r>
              <a:rPr lang="nb-NO" dirty="0"/>
              <a:t>		henge sammen med og</a:t>
            </a:r>
          </a:p>
          <a:p>
            <a:pPr marL="0" indent="0">
              <a:buNone/>
            </a:pPr>
            <a:r>
              <a:rPr lang="nb-NO" dirty="0"/>
              <a:t>       		kunne begrunnes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	med utgangspunkt i læringsutbyttet       </a:t>
            </a:r>
          </a:p>
        </p:txBody>
      </p:sp>
    </p:spTree>
    <p:extLst>
      <p:ext uri="{BB962C8B-B14F-4D97-AF65-F5344CB8AC3E}">
        <p14:creationId xmlns:p14="http://schemas.microsoft.com/office/powerpoint/2010/main" val="7423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29600" cy="417041"/>
          </a:xfrm>
        </p:spPr>
        <p:txBody>
          <a:bodyPr/>
          <a:lstStyle/>
          <a:p>
            <a:r>
              <a:rPr lang="nb-NO" sz="2000" dirty="0" smtClean="0"/>
              <a:t>Beskrivelse av og </a:t>
            </a:r>
            <a:r>
              <a:rPr lang="nb-NO" sz="2000" dirty="0"/>
              <a:t>begrunnelse </a:t>
            </a:r>
            <a:r>
              <a:rPr lang="nb-NO" sz="2000" dirty="0" smtClean="0"/>
              <a:t>for </a:t>
            </a:r>
            <a:r>
              <a:rPr lang="nb-NO" sz="2000" dirty="0"/>
              <a:t>faglige </a:t>
            </a:r>
            <a:r>
              <a:rPr lang="nb-NO" sz="2000" dirty="0" smtClean="0"/>
              <a:t>valg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nb-NO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Innhold </a:t>
            </a:r>
            <a:r>
              <a:rPr lang="nb-NO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oppbygning </a:t>
            </a:r>
            <a:r>
              <a:rPr lang="nb-NO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nb-NO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b-NO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 veiledningen til </a:t>
            </a:r>
            <a:r>
              <a:rPr lang="nb-NO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søknadsmal</a:t>
            </a:r>
            <a:r>
              <a:rPr lang="nb-NO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programoppretting, 3.3)</a:t>
            </a:r>
            <a:endParaRPr lang="nb-NO" sz="16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nb-NO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Redegjørelsen </a:t>
            </a:r>
            <a:r>
              <a:rPr lang="nb-NO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 minst inneholde: 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290"/>
              </a:spcAft>
              <a:buFont typeface="Symbol" panose="05050102010706020507" pitchFamily="18" charset="2"/>
              <a:buChar char=""/>
            </a:pPr>
            <a:r>
              <a:rPr lang="nb-NO" sz="20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nb-NO" sz="8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290"/>
              </a:spcAft>
              <a:buNone/>
            </a:pPr>
            <a:endParaRPr lang="nb-NO" sz="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290"/>
              </a:spcAft>
              <a:buFont typeface="Symbol" panose="05050102010706020507" pitchFamily="18" charset="2"/>
              <a:buChar char=""/>
            </a:pP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Begrunnelse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20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disse emnene er valgt</a:t>
            </a: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og hvordan de er med på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 gi både 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bredde og fordypning </a:t>
            </a: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studiet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290"/>
              </a:spcAft>
              <a:buFont typeface="Symbol" panose="05050102010706020507" pitchFamily="18" charset="2"/>
              <a:buChar char=""/>
            </a:pPr>
            <a:endParaRPr lang="nb-NO" sz="8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290"/>
              </a:spcAft>
              <a:buFont typeface="Symbol" panose="05050102010706020507" pitchFamily="18" charset="2"/>
              <a:buChar char=""/>
            </a:pPr>
            <a:r>
              <a:rPr lang="nb-NO" sz="20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Begrunnelse </a:t>
            </a: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hvordan studiets 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innhold og oppbygning gir grunnlag for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studentene oppnår 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læringsutbyttet</a:t>
            </a: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gjerne illustrert med en tabell 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b-NO" sz="8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Begrunnelse </a:t>
            </a:r>
            <a:r>
              <a:rPr lang="nb-NO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20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sammenhengen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mellom læringsutbytte-beskrivelsene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på </a:t>
            </a:r>
            <a:r>
              <a:rPr lang="nb-NO" sz="20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emne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nivå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 i forhold til </a:t>
            </a:r>
            <a:r>
              <a:rPr lang="nb-NO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totale læringsutbyttet for </a:t>
            </a:r>
            <a:r>
              <a:rPr lang="nb-NO" sz="20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studiet </a:t>
            </a:r>
            <a:endParaRPr lang="nb-NO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nb-NO" dirty="0">
              <a:solidFill>
                <a:srgbClr val="4E4A48"/>
              </a:solidFill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Studieadministrativ avdeling</a:t>
            </a:r>
            <a:endParaRPr lang="nb-NO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6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2" y="2935774"/>
            <a:ext cx="9006355" cy="31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92642" y="332656"/>
            <a:ext cx="8339798" cy="201622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En </a:t>
            </a:r>
            <a:r>
              <a:rPr lang="en-US" sz="2800" dirty="0" err="1" smtClean="0"/>
              <a:t>socialisering</a:t>
            </a:r>
            <a:r>
              <a:rPr lang="en-US" sz="2800" dirty="0" smtClean="0"/>
              <a:t>/</a:t>
            </a:r>
            <a:r>
              <a:rPr lang="en-US" sz="2800" dirty="0" err="1" smtClean="0"/>
              <a:t>oplæring</a:t>
            </a:r>
            <a:r>
              <a:rPr lang="en-US" sz="2800" dirty="0" smtClean="0"/>
              <a:t> over 3år, der </a:t>
            </a:r>
            <a:r>
              <a:rPr lang="en-US" sz="2800" dirty="0" err="1" smtClean="0"/>
              <a:t>skal</a:t>
            </a:r>
            <a:r>
              <a:rPr lang="en-US" sz="2800" dirty="0" smtClean="0"/>
              <a:t> </a:t>
            </a:r>
            <a:r>
              <a:rPr lang="en-US" sz="2800" dirty="0" err="1" smtClean="0"/>
              <a:t>lykkes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Progression: </a:t>
            </a:r>
            <a:r>
              <a:rPr lang="en-US" sz="2000" dirty="0" err="1" smtClean="0"/>
              <a:t>Stof</a:t>
            </a:r>
            <a:r>
              <a:rPr lang="en-US" sz="2000" dirty="0" smtClean="0"/>
              <a:t>, </a:t>
            </a:r>
            <a:r>
              <a:rPr lang="en-US" sz="2000" dirty="0" err="1" smtClean="0"/>
              <a:t>læringsmål</a:t>
            </a:r>
            <a:r>
              <a:rPr lang="en-US" sz="2000" dirty="0" smtClean="0"/>
              <a:t>, </a:t>
            </a:r>
            <a:r>
              <a:rPr lang="en-US" sz="2000" dirty="0" err="1" smtClean="0"/>
              <a:t>stofmængde</a:t>
            </a:r>
            <a:r>
              <a:rPr lang="en-US" sz="2000" dirty="0" smtClean="0"/>
              <a:t>, </a:t>
            </a:r>
            <a:r>
              <a:rPr lang="en-US" sz="2000" dirty="0" err="1" smtClean="0"/>
              <a:t>selvstændighed</a:t>
            </a:r>
            <a:r>
              <a:rPr lang="en-US" sz="2000" dirty="0" smtClean="0"/>
              <a:t>, </a:t>
            </a:r>
            <a:r>
              <a:rPr lang="en-US" sz="2000" dirty="0" err="1" smtClean="0"/>
              <a:t>forskningslignende</a:t>
            </a:r>
            <a:r>
              <a:rPr lang="en-US" sz="2000" dirty="0" smtClean="0"/>
              <a:t>, </a:t>
            </a:r>
            <a:r>
              <a:rPr lang="en-US" sz="2000" dirty="0" err="1" smtClean="0"/>
              <a:t>akademiske</a:t>
            </a:r>
            <a:r>
              <a:rPr lang="en-US" sz="2000" dirty="0" smtClean="0"/>
              <a:t> </a:t>
            </a:r>
            <a:r>
              <a:rPr lang="en-US" sz="2000" dirty="0" err="1" smtClean="0"/>
              <a:t>færdigheder</a:t>
            </a:r>
            <a:endParaRPr lang="en-US" sz="4400" dirty="0"/>
          </a:p>
        </p:txBody>
      </p:sp>
      <p:sp>
        <p:nvSpPr>
          <p:cNvPr id="11" name="Line 98"/>
          <p:cNvSpPr>
            <a:spLocks noChangeShapeType="1"/>
          </p:cNvSpPr>
          <p:nvPr/>
        </p:nvSpPr>
        <p:spPr bwMode="auto">
          <a:xfrm flipV="1">
            <a:off x="179512" y="3520388"/>
            <a:ext cx="8607330" cy="10001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Line 97"/>
          <p:cNvSpPr>
            <a:spLocks noGrp="1" noChangeShapeType="1"/>
          </p:cNvSpPr>
          <p:nvPr>
            <p:ph sz="quarter" idx="1"/>
          </p:nvPr>
        </p:nvSpPr>
        <p:spPr bwMode="auto">
          <a:xfrm>
            <a:off x="179512" y="4520520"/>
            <a:ext cx="8678768" cy="10001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3635375" y="4234768"/>
            <a:ext cx="2365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Progression?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230101" y="332656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prstClr val="white"/>
                </a:solidFill>
              </a:rPr>
              <a:t>Centerleder</a:t>
            </a:r>
            <a:r>
              <a:rPr lang="en-US" sz="1100" dirty="0">
                <a:solidFill>
                  <a:prstClr val="white"/>
                </a:solidFill>
              </a:rPr>
              <a:t>, </a:t>
            </a:r>
            <a:r>
              <a:rPr lang="en-US" sz="1100" dirty="0" err="1">
                <a:solidFill>
                  <a:prstClr val="white"/>
                </a:solidFill>
              </a:rPr>
              <a:t>Torben</a:t>
            </a:r>
            <a:r>
              <a:rPr lang="en-US" sz="1100" dirty="0">
                <a:solidFill>
                  <a:prstClr val="white"/>
                </a:solidFill>
              </a:rPr>
              <a:t> K. Jensen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white"/>
                </a:solidFill>
              </a:rPr>
              <a:t>Center for </a:t>
            </a:r>
            <a:r>
              <a:rPr lang="en-US" sz="1100" dirty="0" err="1">
                <a:solidFill>
                  <a:prstClr val="white"/>
                </a:solidFill>
              </a:rPr>
              <a:t>Undervisning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>
                <a:solidFill>
                  <a:prstClr val="white"/>
                </a:solidFill>
              </a:rPr>
              <a:t>og</a:t>
            </a:r>
            <a:r>
              <a:rPr lang="en-US" sz="1100" dirty="0">
                <a:solidFill>
                  <a:prstClr val="white"/>
                </a:solidFill>
              </a:rPr>
              <a:t> </a:t>
            </a:r>
            <a:r>
              <a:rPr lang="en-US" sz="1100" dirty="0" err="1" smtClean="0">
                <a:solidFill>
                  <a:prstClr val="white"/>
                </a:solidFill>
              </a:rPr>
              <a:t>Læring</a:t>
            </a:r>
            <a:r>
              <a:rPr lang="en-US" sz="1100" dirty="0" smtClean="0">
                <a:solidFill>
                  <a:prstClr val="white"/>
                </a:solidFill>
              </a:rPr>
              <a:t>, </a:t>
            </a:r>
            <a:r>
              <a:rPr lang="en-US" sz="1100" dirty="0" err="1" smtClean="0">
                <a:solidFill>
                  <a:prstClr val="white"/>
                </a:solidFill>
              </a:rPr>
              <a:t>Universitetet</a:t>
            </a:r>
            <a:r>
              <a:rPr lang="en-US" sz="1100" dirty="0" smtClean="0">
                <a:solidFill>
                  <a:prstClr val="white"/>
                </a:solidFill>
              </a:rPr>
              <a:t> </a:t>
            </a:r>
            <a:r>
              <a:rPr lang="en-US" sz="1100" dirty="0" err="1" smtClean="0">
                <a:solidFill>
                  <a:prstClr val="white"/>
                </a:solidFill>
              </a:rPr>
              <a:t>i</a:t>
            </a:r>
            <a:r>
              <a:rPr lang="en-US" sz="1100" dirty="0" smtClean="0">
                <a:solidFill>
                  <a:prstClr val="white"/>
                </a:solidFill>
              </a:rPr>
              <a:t> </a:t>
            </a:r>
            <a:r>
              <a:rPr lang="en-US" sz="1100" dirty="0" err="1" smtClean="0">
                <a:solidFill>
                  <a:prstClr val="white"/>
                </a:solidFill>
              </a:rPr>
              <a:t>Århus</a:t>
            </a:r>
            <a:r>
              <a:rPr lang="en-US" sz="1100" dirty="0" smtClean="0">
                <a:solidFill>
                  <a:prstClr val="white"/>
                </a:solidFill>
              </a:rPr>
              <a:t> </a:t>
            </a:r>
            <a:endParaRPr lang="nb-NO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320" y="1107867"/>
            <a:ext cx="7365504" cy="1088753"/>
          </a:xfrm>
        </p:spPr>
        <p:txBody>
          <a:bodyPr/>
          <a:lstStyle/>
          <a:p>
            <a:r>
              <a:rPr lang="nb-NO" dirty="0"/>
              <a:t>Helhet – sammenheng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Et kollektivt ansvar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23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32" y="3429000"/>
            <a:ext cx="4376062" cy="328204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35891" y="4153134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 smtClean="0"/>
              <a:t>Et faglig ansvar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8039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Utdanningsledelse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49" y="1787288"/>
            <a:ext cx="5177617" cy="38877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24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403648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Programstyre, programstyreleder,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3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844824"/>
            <a:ext cx="7365504" cy="3888000"/>
          </a:xfrm>
        </p:spPr>
        <p:txBody>
          <a:bodyPr/>
          <a:lstStyle/>
          <a:p>
            <a:r>
              <a:rPr lang="nb-NO" dirty="0" smtClean="0"/>
              <a:t>Hvor kommer så dere inn?</a:t>
            </a:r>
          </a:p>
          <a:p>
            <a:endParaRPr lang="nb-NO" dirty="0" smtClean="0"/>
          </a:p>
          <a:p>
            <a:r>
              <a:rPr lang="nb-NO" dirty="0" smtClean="0"/>
              <a:t>Hvilke oppgaver?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25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80754"/>
            <a:ext cx="4623124" cy="617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Innsatsområder - </a:t>
            </a:r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Studenter </a:t>
            </a:r>
            <a:r>
              <a:rPr lang="nb-NO" dirty="0"/>
              <a:t>og ansatte som aktive og likeverdige deltakere i </a:t>
            </a:r>
            <a:r>
              <a:rPr lang="nb-NO" dirty="0" smtClean="0"/>
              <a:t>læringsfellesskap (3 delmål)</a:t>
            </a:r>
          </a:p>
          <a:p>
            <a:pPr lvl="1"/>
            <a:r>
              <a:rPr lang="nb-NO" dirty="0" smtClean="0"/>
              <a:t>Innflytelse og ansvar hos studentene</a:t>
            </a:r>
          </a:p>
          <a:p>
            <a:pPr lvl="1"/>
            <a:r>
              <a:rPr lang="nb-NO" dirty="0" smtClean="0"/>
              <a:t>Forskningsbasert undervisningspraksis</a:t>
            </a:r>
          </a:p>
          <a:p>
            <a:pPr lvl="1"/>
            <a:r>
              <a:rPr lang="nb-NO" dirty="0" smtClean="0"/>
              <a:t>Kollegialitet blant undervisere, studenter og administrativt ansatte (faglig-sosial integrering)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37">
            <a:off x="5666416" y="502986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4403" y="1052736"/>
            <a:ext cx="8352928" cy="2486001"/>
          </a:xfrm>
        </p:spPr>
        <p:txBody>
          <a:bodyPr/>
          <a:lstStyle/>
          <a:p>
            <a:r>
              <a:rPr lang="nb-NO" sz="1800" dirty="0" smtClean="0"/>
              <a:t>B:</a:t>
            </a:r>
            <a:br>
              <a:rPr lang="nb-NO" sz="1800" dirty="0" smtClean="0"/>
            </a:br>
            <a:r>
              <a:rPr lang="nb-NO" sz="1800" dirty="0" smtClean="0"/>
              <a:t>Delmål 3:</a:t>
            </a:r>
            <a:br>
              <a:rPr lang="nb-NO" sz="1800" dirty="0" smtClean="0"/>
            </a:br>
            <a:r>
              <a:rPr lang="nb-NO" sz="1800" dirty="0" smtClean="0"/>
              <a:t>Integrere </a:t>
            </a:r>
            <a:r>
              <a:rPr lang="nb-NO" sz="1800" dirty="0"/>
              <a:t>alle ansattgrupper i og synliggjøre deres bidrag til det undervisningsfaglige fellesskapet. Fellesskapet omfatter undervisere, tekniskadministrativt ansatte, utdanningsfaglige eksperter og ledere.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3789040"/>
            <a:ext cx="7365504" cy="1008112"/>
          </a:xfrm>
        </p:spPr>
        <p:txBody>
          <a:bodyPr>
            <a:normAutofit fontScale="25000" lnSpcReduction="2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sz="9600" dirty="0" smtClean="0"/>
              <a:t>Hvor kan du / dere gjøre her?</a:t>
            </a:r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172" name="Picture 4" descr="http://cdn.grid.fotosearch.com/CSP/CSP992/k14402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59" y="3789040"/>
            <a:ext cx="3672408" cy="33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Innsatsområde - 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Utdanningsledelse (3 delmål):</a:t>
            </a:r>
          </a:p>
          <a:p>
            <a:pPr lvl="1"/>
            <a:r>
              <a:rPr lang="nb-NO" dirty="0" smtClean="0"/>
              <a:t>Kreve dokumentasjon og opplæring</a:t>
            </a:r>
          </a:p>
          <a:p>
            <a:pPr lvl="1"/>
            <a:r>
              <a:rPr lang="nb-NO" dirty="0" smtClean="0"/>
              <a:t>Gi tilbud om opplæring og erfaringsutveksling</a:t>
            </a:r>
          </a:p>
          <a:p>
            <a:pPr lvl="1"/>
            <a:r>
              <a:rPr lang="nb-NO" dirty="0" smtClean="0"/>
              <a:t>Insentiver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37">
            <a:off x="5666416" y="502986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1026000"/>
            <a:ext cx="7365504" cy="1181941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Meritteringsordning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28" y="1630786"/>
            <a:ext cx="7365504" cy="3888000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FUND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= Fremragende underviser </a:t>
            </a: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							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					      Studentene i 						      sentrum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29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0" y="1872421"/>
            <a:ext cx="3433062" cy="2295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" y="3392868"/>
            <a:ext cx="5130316" cy="3510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70" y="5518786"/>
            <a:ext cx="1587917" cy="11909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55946" y="2012239"/>
            <a:ext cx="3289046" cy="2016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19564" y="1988840"/>
            <a:ext cx="2656892" cy="16789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Kjernespørsmål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5646" y="1883968"/>
            <a:ext cx="6372708" cy="428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b-NO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Hva </a:t>
            </a:r>
            <a:r>
              <a:rPr lang="nb-NO" dirty="0">
                <a:solidFill>
                  <a:srgbClr val="C00000"/>
                </a:solidFill>
              </a:rPr>
              <a:t>skal studentene lære?</a:t>
            </a: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Hva </a:t>
            </a:r>
            <a:r>
              <a:rPr lang="nb-NO" dirty="0">
                <a:solidFill>
                  <a:srgbClr val="C00000"/>
                </a:solidFill>
              </a:rPr>
              <a:t>er det som skal gjøre at studentene lærer?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Hva </a:t>
            </a:r>
            <a:r>
              <a:rPr lang="nb-NO" dirty="0">
                <a:solidFill>
                  <a:srgbClr val="C00000"/>
                </a:solidFill>
              </a:rPr>
              <a:t>skal studentene </a:t>
            </a:r>
            <a:r>
              <a:rPr lang="nb-NO" u="sng" dirty="0">
                <a:solidFill>
                  <a:srgbClr val="C00000"/>
                </a:solidFill>
              </a:rPr>
              <a:t>gjøre</a:t>
            </a:r>
            <a:r>
              <a:rPr lang="nb-NO" dirty="0">
                <a:solidFill>
                  <a:srgbClr val="C00000"/>
                </a:solidFill>
              </a:rPr>
              <a:t> for å lære?</a:t>
            </a: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Hvordan </a:t>
            </a:r>
            <a:r>
              <a:rPr lang="nb-NO" dirty="0">
                <a:solidFill>
                  <a:srgbClr val="C00000"/>
                </a:solidFill>
              </a:rPr>
              <a:t>legger vi til rette for dette?</a:t>
            </a:r>
          </a:p>
          <a:p>
            <a:pPr marL="0" indent="0">
              <a:buNone/>
            </a:pPr>
            <a:endParaRPr lang="nb-NO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Hvordan </a:t>
            </a:r>
            <a:r>
              <a:rPr lang="nb-NO" dirty="0">
                <a:solidFill>
                  <a:srgbClr val="C00000"/>
                </a:solidFill>
              </a:rPr>
              <a:t>finner vi ut hva de har lært?</a:t>
            </a:r>
          </a:p>
          <a:p>
            <a:pPr marL="0" indent="0" algn="ctr">
              <a:buNone/>
            </a:pP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3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Innsatsområde - 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Gode </a:t>
            </a:r>
            <a:r>
              <a:rPr lang="nb-NO" dirty="0"/>
              <a:t>system og infrastruktur</a:t>
            </a:r>
          </a:p>
          <a:p>
            <a:pPr lvl="1"/>
            <a:r>
              <a:rPr lang="nb-NO" dirty="0" smtClean="0"/>
              <a:t>Digital og pedagogisk støtte i systemer</a:t>
            </a:r>
          </a:p>
          <a:p>
            <a:pPr lvl="1"/>
            <a:r>
              <a:rPr lang="nb-NO" dirty="0" smtClean="0"/>
              <a:t>Fysiske og psykososiale rammer som fremmer læring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37">
            <a:off x="5666416" y="502986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Revisjon av alle studieprogram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2016 - 2017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31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67941"/>
            <a:ext cx="2678400" cy="38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22" y="1667941"/>
            <a:ext cx="1899097" cy="3187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07" y="4907419"/>
            <a:ext cx="2459765" cy="1844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6" y="2981111"/>
            <a:ext cx="1463040" cy="2194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05630"/>
            <a:ext cx="5454508" cy="36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av innsats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Mer kunnskap om kvaliteten i programmene</a:t>
            </a:r>
          </a:p>
          <a:p>
            <a:r>
              <a:rPr lang="nb-NO" dirty="0"/>
              <a:t>Kompetanseheving i organisasjonen</a:t>
            </a:r>
          </a:p>
          <a:p>
            <a:r>
              <a:rPr lang="nb-NO" dirty="0"/>
              <a:t>Systemer – organisering</a:t>
            </a:r>
          </a:p>
          <a:p>
            <a:r>
              <a:rPr lang="nb-NO" dirty="0"/>
              <a:t>Oppmerksomhet om endringsbehov</a:t>
            </a:r>
          </a:p>
          <a:p>
            <a:r>
              <a:rPr lang="nb-NO" dirty="0"/>
              <a:t>Kunnskap om utviklingsmuligheter</a:t>
            </a:r>
          </a:p>
          <a:p>
            <a:r>
              <a:rPr lang="nb-NO" dirty="0"/>
              <a:t>Vilje til å utvikle og endre</a:t>
            </a:r>
          </a:p>
          <a:p>
            <a:pPr lvl="2"/>
            <a:r>
              <a:rPr lang="nb-NO" dirty="0"/>
              <a:t>Læringsaktivitet</a:t>
            </a:r>
          </a:p>
          <a:p>
            <a:pPr lvl="2"/>
            <a:r>
              <a:rPr lang="nb-NO" dirty="0"/>
              <a:t>Vurderingsformer</a:t>
            </a:r>
          </a:p>
          <a:p>
            <a:pPr lvl="2"/>
            <a:r>
              <a:rPr lang="nb-NO" dirty="0"/>
              <a:t>Digitale verktøy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32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19295"/>
            <a:ext cx="7365504" cy="652934"/>
          </a:xfrm>
        </p:spPr>
        <p:txBody>
          <a:bodyPr/>
          <a:lstStyle/>
          <a:p>
            <a:r>
              <a:rPr lang="nb-NO" dirty="0"/>
              <a:t>Ufordringer framover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678934"/>
            <a:ext cx="7365504" cy="4414361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2"/>
                </a:solidFill>
              </a:rPr>
              <a:t>Praksis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/>
                </a:solidFill>
              </a:rPr>
              <a:t>     - inn i alle program (handlingsplanen) 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/>
                </a:solidFill>
              </a:rPr>
              <a:t>       Hvordan?</a:t>
            </a:r>
          </a:p>
          <a:p>
            <a:pPr marL="0" indent="0">
              <a:buNone/>
            </a:pPr>
            <a:endParaRPr lang="nb-NO" sz="1100" dirty="0">
              <a:solidFill>
                <a:schemeClr val="tx1"/>
              </a:solidFill>
            </a:endParaRPr>
          </a:p>
          <a:p>
            <a:r>
              <a:rPr lang="nb-NO" b="1" dirty="0">
                <a:solidFill>
                  <a:schemeClr val="accent2"/>
                </a:solidFill>
              </a:rPr>
              <a:t>Utveksling</a:t>
            </a:r>
          </a:p>
          <a:p>
            <a:pPr marL="0" indent="0">
              <a:buNone/>
            </a:pPr>
            <a:r>
              <a:rPr lang="nb-NO" dirty="0"/>
              <a:t>    </a:t>
            </a:r>
            <a:r>
              <a:rPr lang="nb-NO" sz="2000" dirty="0"/>
              <a:t>Hva betyr det at studieplanen skal vise til </a:t>
            </a:r>
          </a:p>
          <a:p>
            <a:pPr marL="0" indent="0">
              <a:buNone/>
            </a:pPr>
            <a:r>
              <a:rPr lang="nb-NO" sz="2000" dirty="0"/>
              <a:t>     konkrete alternativer? </a:t>
            </a:r>
          </a:p>
          <a:p>
            <a:pPr lvl="2"/>
            <a:r>
              <a:rPr lang="nb-NO" sz="2000" dirty="0"/>
              <a:t>Er «vil foregå innenfor rammene av UiBs etablerte utvekslingsavtaler» godt nok?</a:t>
            </a:r>
          </a:p>
          <a:p>
            <a:pPr lvl="2"/>
            <a:endParaRPr lang="nb-NO" sz="1100" b="1" dirty="0">
              <a:solidFill>
                <a:schemeClr val="accent2"/>
              </a:solidFill>
            </a:endParaRPr>
          </a:p>
          <a:p>
            <a:pPr marL="342900" lvl="2" indent="-342900"/>
            <a:r>
              <a:rPr lang="nb-NO" sz="2600" b="1" dirty="0">
                <a:solidFill>
                  <a:schemeClr val="accent2"/>
                </a:solidFill>
              </a:rPr>
              <a:t>Potensial i digitale verktøy og ressurser</a:t>
            </a:r>
          </a:p>
          <a:p>
            <a:pPr lvl="2"/>
            <a:r>
              <a:rPr lang="nb-NO" sz="2000" dirty="0"/>
              <a:t>Integrert i resten av utviklingsarbeidet?</a:t>
            </a:r>
          </a:p>
          <a:p>
            <a:pPr marL="800100" lvl="3" indent="-342900"/>
            <a:endParaRPr lang="nb-NO" sz="2600" b="1" dirty="0">
              <a:solidFill>
                <a:schemeClr val="accent2"/>
              </a:solidFill>
            </a:endParaRPr>
          </a:p>
          <a:p>
            <a:pPr lvl="2"/>
            <a:endParaRPr lang="nb-NO" sz="2000" dirty="0"/>
          </a:p>
          <a:p>
            <a:pPr lvl="2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33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03E543-C641-4668-B5F2-7EE34173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prat til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433064-0E58-4E93-9D72-3C69175D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www.uib.no/sa/110360/fra-prat-til-praksis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Miniseminarer H17 og V18</a:t>
            </a:r>
          </a:p>
          <a:p>
            <a:pPr marL="0" indent="0">
              <a:buNone/>
            </a:pPr>
            <a:r>
              <a:rPr lang="nb-NO" dirty="0" smtClean="0"/>
              <a:t>Det første 28. november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Påmelding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DF9F5D-6E88-4036-85BD-01394A40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A79DCD-874A-4806-95DE-495ED25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E115F-6709-4EC6-97D8-66D7121D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34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192" y="5949280"/>
            <a:ext cx="680803" cy="57606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9672" y="1268760"/>
            <a:ext cx="66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Illustrasjoner: Colourbox.com, fotosearch.com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26.10.2017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214600" y="476672"/>
            <a:ext cx="4752000" cy="540000"/>
          </a:xfrm>
        </p:spPr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Universitetet i Bergen</a:t>
            </a:r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solidFill>
                  <a:srgbClr val="FFFFFF">
                    <a:lumMod val="65000"/>
                  </a:srgbClr>
                </a:solidFill>
              </a:rPr>
              <a:t>Side </a:t>
            </a:r>
            <a:fld id="{06C54713-27B5-4268-B680-29C9FB350413}" type="slidenum">
              <a:rPr lang="nb-NO" smtClean="0">
                <a:solidFill>
                  <a:srgbClr val="FFFFFF">
                    <a:lumMod val="65000"/>
                  </a:srgbClr>
                </a:solidFill>
              </a:rPr>
              <a:pPr/>
              <a:t>4</a:t>
            </a:fld>
            <a:endParaRPr lang="nb-NO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730393" y="3394978"/>
            <a:ext cx="1911858" cy="1296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3600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404564" y="1233113"/>
            <a:ext cx="2304256" cy="1296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3600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248503" y="3413482"/>
            <a:ext cx="2153952" cy="1296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3600">
              <a:solidFill>
                <a:srgbClr val="FFFFFF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786012" y="1648671"/>
            <a:ext cx="159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prstClr val="black"/>
                </a:solidFill>
              </a:rPr>
              <a:t>Lærings-utbytte</a:t>
            </a:r>
            <a:endParaRPr lang="nb-NO" sz="2000" dirty="0">
              <a:solidFill>
                <a:prstClr val="black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957679" y="3876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prstClr val="black"/>
                </a:solidFill>
              </a:rPr>
              <a:t>Vurdering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189456" y="3599889"/>
            <a:ext cx="219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prstClr val="black"/>
                </a:solidFill>
              </a:rPr>
              <a:t>Arbeidsformer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prstClr val="black"/>
                </a:solidFill>
              </a:rPr>
              <a:t>Undervisnings-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prstClr val="black"/>
                </a:solidFill>
              </a:rPr>
              <a:t>former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5141552" y="2482937"/>
            <a:ext cx="561165" cy="838329"/>
          </a:xfrm>
          <a:prstGeom prst="straightConnector1">
            <a:avLst/>
          </a:prstGeom>
          <a:ln>
            <a:headEnd type="arrow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H="1">
            <a:off x="3203848" y="2529256"/>
            <a:ext cx="720080" cy="8657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>
            <a:off x="3816957" y="4061554"/>
            <a:ext cx="132459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31" y="2645296"/>
            <a:ext cx="1169721" cy="11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Sylinder 25"/>
          <p:cNvSpPr txBox="1"/>
          <p:nvPr/>
        </p:nvSpPr>
        <p:spPr>
          <a:xfrm>
            <a:off x="3110429" y="51571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Studenten(e) i sentrum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7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41976"/>
            <a:ext cx="5372174" cy="6255376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05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 rot="-5400000">
            <a:off x="-223837" y="3110321"/>
            <a:ext cx="1512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b-NO" altLang="nb-NO" sz="1200" b="1"/>
              <a:t>1. syklus</a:t>
            </a:r>
            <a:endParaRPr lang="en-US" altLang="nb-NO" sz="12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188640"/>
            <a:ext cx="8642350" cy="417512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2000" dirty="0">
                <a:ea typeface="ＭＳ Ｐゴシック" charset="-128"/>
              </a:rPr>
              <a:t>Nasjonalt kvalifikasjonsrammeverk for livslang læring (nivå </a:t>
            </a:r>
            <a:r>
              <a:rPr lang="nb-NO" altLang="nb-NO" sz="2000" dirty="0" smtClean="0">
                <a:ea typeface="ＭＳ Ｐゴシック" charset="-128"/>
              </a:rPr>
              <a:t>6</a:t>
            </a:r>
            <a:r>
              <a:rPr lang="nb-NO" altLang="nb-NO" sz="1800" dirty="0" smtClean="0">
                <a:ea typeface="ＭＳ Ｐゴシック" charset="-128"/>
              </a:rPr>
              <a:t> = </a:t>
            </a:r>
            <a:r>
              <a:rPr lang="nb-NO" altLang="nb-NO" sz="2000" dirty="0" smtClean="0">
                <a:ea typeface="ＭＳ Ｐゴシック" charset="-128"/>
              </a:rPr>
              <a:t>1. </a:t>
            </a:r>
            <a:r>
              <a:rPr lang="nb-NO" altLang="nb-NO" sz="2000" dirty="0">
                <a:ea typeface="ＭＳ Ｐゴシック" charset="-128"/>
              </a:rPr>
              <a:t>syklus)</a:t>
            </a:r>
          </a:p>
        </p:txBody>
      </p:sp>
      <p:graphicFrame>
        <p:nvGraphicFramePr>
          <p:cNvPr id="315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74917"/>
              </p:ext>
            </p:extLst>
          </p:nvPr>
        </p:nvGraphicFramePr>
        <p:xfrm>
          <a:off x="323850" y="764704"/>
          <a:ext cx="8386762" cy="5761038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Kunnskaper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Ferdigheter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Generell kompetanse</a:t>
                      </a: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har bred kunnskap om sentrale temaer, teorier, problemstillinger, prosesser, verktøy og metoder innenfor fagområdet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kjenner til forsknings- og utviklingsarbeid innenfor fagområdet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oppdatere sin kunnskap innenfor fagområdet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har kunnskap om fagområdets historie, tradisjoner, egenart og plass i samfunnet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anvende faglig  kunnskap og relevante resultater fra forsknings- og utviklingsarbeid på praktiske og teoretiske problemstillinger og treffe begrunnede valg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reflektere over egen faglig utøvelse og justere denne under veiledning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finne, vurdere og henvise til informasjon og fagstoff og framstille det slik at det belyser en problemstilling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beherske relevante faglige verktøy og teknikker og uttrykksformer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har innsikt i relevante fag- og yrkesetiske problemstillinger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planlegge og gjennomføre varierte arbeidsoppgaver og prosjekter som strekker seg over tid, alene og som deltaker i en gruppe, og i tråd med etiske krav og retningslinjer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formidle sentralt fagstoff som teorier, problemstillinger og løsninger både skriftlig, muntlig og gjennom andre relevante uttrykksformer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utveksle synspunkter og erfaringer med andre med bakgrunn innenfor fagområdet og gjennom dette bidra til utvikling av god praksis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kjenner til nytenkning og innovasjonsprosesser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 rot="-5400000">
            <a:off x="-223837" y="3110321"/>
            <a:ext cx="1512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b-NO" altLang="nb-NO" sz="1200" b="1"/>
              <a:t>1. syklus</a:t>
            </a:r>
            <a:endParaRPr lang="en-US" altLang="nb-NO" sz="12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642350" cy="41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b-NO" altLang="nb-NO" sz="2000" dirty="0">
                <a:ea typeface="ＭＳ Ｐゴシック" charset="-128"/>
              </a:rPr>
              <a:t>Nasjonalt </a:t>
            </a:r>
            <a:r>
              <a:rPr lang="nb-NO" altLang="nb-NO" sz="2000" dirty="0" smtClean="0">
                <a:ea typeface="ＭＳ Ｐゴシック" charset="-128"/>
              </a:rPr>
              <a:t>kvalifikasjonsrammeverk for livslang læring (nivå 7 </a:t>
            </a:r>
            <a:r>
              <a:rPr lang="nb-NO" altLang="nb-NO" sz="1600" dirty="0" smtClean="0">
                <a:ea typeface="ＭＳ Ｐゴシック" charset="-128"/>
              </a:rPr>
              <a:t>= </a:t>
            </a:r>
            <a:r>
              <a:rPr lang="nb-NO" altLang="nb-NO" sz="2000" dirty="0" smtClean="0">
                <a:ea typeface="ＭＳ Ｐゴシック" charset="-128"/>
              </a:rPr>
              <a:t>2</a:t>
            </a:r>
            <a:r>
              <a:rPr lang="nb-NO" altLang="nb-NO" sz="2000" dirty="0">
                <a:ea typeface="ＭＳ Ｐゴシック" charset="-128"/>
              </a:rPr>
              <a:t>. </a:t>
            </a:r>
            <a:r>
              <a:rPr lang="nb-NO" altLang="nb-NO" sz="2000" dirty="0" smtClean="0">
                <a:ea typeface="ＭＳ Ｐゴシック" charset="-128"/>
              </a:rPr>
              <a:t>syklus)</a:t>
            </a:r>
            <a:endParaRPr lang="nb-NO" altLang="nb-NO" sz="2000" dirty="0">
              <a:ea typeface="ＭＳ Ｐゴシック" charset="-128"/>
            </a:endParaRPr>
          </a:p>
        </p:txBody>
      </p:sp>
      <p:graphicFrame>
        <p:nvGraphicFramePr>
          <p:cNvPr id="3164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57148"/>
              </p:ext>
            </p:extLst>
          </p:nvPr>
        </p:nvGraphicFramePr>
        <p:xfrm>
          <a:off x="323851" y="836613"/>
          <a:ext cx="8378825" cy="5761038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Kunnskaper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Ferdigheter</a:t>
                      </a: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Generell kompetanse</a:t>
                      </a: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har avansert kunnskap innenfor fagområdet og spesialisert innsikt i et avansert område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har inngående kunnskap om fagområdets vitenskapelige eller kunstfaglige teori og metoder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anvende kunnskap på nye områder innenfor fagområdet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analysere faglige problemstillinger med utgangspunkt i fagområdets historie, tradisjoner, egenart og plass i samfunnet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analysere og forholde seg kritisk til ulike informasjonskilder og anvende disse til å strukturere  og formulere faglige resonnementer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analysere eksisterende teorier, metoder og fortolkninger innenfor fagområdet og arbeide selvstendig med praktisk og teoretisk problemløsning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-kan bruke relevante metoder for forskning og faglig og/eller kunstnerisk utviklingsarbeid på en selvstendig måte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-kan analysere og forholde seg kritisk til ulike informasjonskilder og anvende disse til å strukturere og formulere faglige resonnementer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 kan gjennomføre et selvstendig, avgrenset forsknings- eller utviklingsprosjekt under veiledning og i tråd med gjeldende forskningsetiske normer.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analysere relevante fag-, yrkes- og yrkesetiske problemstillinger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anvende sine kunnskaper og ferdigheter på nye områder for å gjennomføre avanserte arbeidsoppgaver og prosjekter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formidle omfattende selvstendig arbeid og behersker fagområdets uttrykksformer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kommunisere om faglige problemstillinger, analyser og konklusjoner innenfor fagområdet, både med spesialister og til allmennheten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bidra til nytenkning og i innovasjonsprosesser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 rot="-5400000">
            <a:off x="-223837" y="3110321"/>
            <a:ext cx="1512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b-NO" altLang="nb-NO" sz="1200" b="1">
                <a:solidFill>
                  <a:prstClr val="black"/>
                </a:solidFill>
              </a:rPr>
              <a:t>1. syklus</a:t>
            </a:r>
            <a:endParaRPr lang="en-US" altLang="nb-NO" sz="1200" b="1">
              <a:solidFill>
                <a:prstClr val="blac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188640"/>
            <a:ext cx="8642350" cy="417512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2000" dirty="0">
                <a:ea typeface="ＭＳ Ｐゴシック" charset="-128"/>
              </a:rPr>
              <a:t>Nasjonalt kvalifikasjonsrammeverk for livslang læring </a:t>
            </a:r>
            <a:r>
              <a:rPr lang="nb-NO" altLang="nb-NO" sz="2000" dirty="0" smtClean="0">
                <a:ea typeface="ＭＳ Ｐゴシック" charset="-128"/>
              </a:rPr>
              <a:t>(1. </a:t>
            </a:r>
            <a:r>
              <a:rPr lang="nb-NO" altLang="nb-NO" sz="2000" dirty="0" err="1" smtClean="0">
                <a:ea typeface="ＭＳ Ｐゴシック" charset="-128"/>
              </a:rPr>
              <a:t>vs</a:t>
            </a:r>
            <a:r>
              <a:rPr lang="nb-NO" altLang="nb-NO" sz="2000" dirty="0" smtClean="0">
                <a:ea typeface="ＭＳ Ｐゴシック" charset="-128"/>
              </a:rPr>
              <a:t> 2. syklus</a:t>
            </a:r>
            <a:r>
              <a:rPr lang="nb-NO" altLang="nb-NO" sz="2000" dirty="0">
                <a:ea typeface="ＭＳ Ｐゴシック" charset="-128"/>
              </a:rPr>
              <a:t>)</a:t>
            </a:r>
          </a:p>
        </p:txBody>
      </p:sp>
      <p:graphicFrame>
        <p:nvGraphicFramePr>
          <p:cNvPr id="315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98564"/>
              </p:ext>
            </p:extLst>
          </p:nvPr>
        </p:nvGraphicFramePr>
        <p:xfrm>
          <a:off x="323850" y="764704"/>
          <a:ext cx="2552700" cy="5761038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Kunnskaper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har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bred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kunnskap om sentrale temaer, teorier, problemstillinger, prosesser, verktøy og metoder innenfor fagområdet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kjenner til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forsknings- og utviklingsarbeid innenfor fagområdet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oppdatere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sin kunnskap innenfor fagområdet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har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kunnskap om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fagområdets historie, tradisjoner, egenart og plass i samfunnet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742955"/>
            <a:ext cx="2708275" cy="578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372200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Nivå, kjennetegn?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 rot="-5400000">
            <a:off x="-223837" y="3110321"/>
            <a:ext cx="1512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b-NO" altLang="nb-NO" sz="1200" b="1">
                <a:solidFill>
                  <a:prstClr val="black"/>
                </a:solidFill>
              </a:rPr>
              <a:t>1. syklus</a:t>
            </a:r>
            <a:endParaRPr lang="en-US" altLang="nb-NO" sz="1200" b="1">
              <a:solidFill>
                <a:prstClr val="blac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642350" cy="41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b-NO" altLang="nb-NO" sz="2000" dirty="0">
                <a:ea typeface="ＭＳ Ｐゴシック" charset="-128"/>
              </a:rPr>
              <a:t>Nasjonalt </a:t>
            </a:r>
            <a:r>
              <a:rPr lang="nb-NO" altLang="nb-NO" sz="2000" dirty="0" smtClean="0">
                <a:ea typeface="ＭＳ Ｐゴシック" charset="-128"/>
              </a:rPr>
              <a:t>kvalifikasjonsrammeverk for livslang læring (1. </a:t>
            </a:r>
            <a:r>
              <a:rPr lang="nb-NO" altLang="nb-NO" sz="2000" dirty="0" err="1" smtClean="0">
                <a:ea typeface="ＭＳ Ｐゴシック" charset="-128"/>
              </a:rPr>
              <a:t>vs</a:t>
            </a:r>
            <a:r>
              <a:rPr lang="nb-NO" altLang="nb-NO" sz="1600" dirty="0" smtClean="0">
                <a:ea typeface="ＭＳ Ｐゴシック" charset="-128"/>
              </a:rPr>
              <a:t> </a:t>
            </a:r>
            <a:r>
              <a:rPr lang="nb-NO" altLang="nb-NO" sz="2000" dirty="0" smtClean="0">
                <a:ea typeface="ＭＳ Ｐゴシック" charset="-128"/>
              </a:rPr>
              <a:t>2</a:t>
            </a:r>
            <a:r>
              <a:rPr lang="nb-NO" altLang="nb-NO" sz="2000" dirty="0">
                <a:ea typeface="ＭＳ Ｐゴシック" charset="-128"/>
              </a:rPr>
              <a:t>. </a:t>
            </a:r>
            <a:r>
              <a:rPr lang="nb-NO" altLang="nb-NO" sz="2000" dirty="0" smtClean="0">
                <a:ea typeface="ＭＳ Ｐゴシック" charset="-128"/>
              </a:rPr>
              <a:t>syklus)</a:t>
            </a:r>
            <a:endParaRPr lang="nb-NO" altLang="nb-NO" sz="2000" dirty="0">
              <a:ea typeface="ＭＳ Ｐゴシック" charset="-128"/>
            </a:endParaRPr>
          </a:p>
        </p:txBody>
      </p:sp>
      <p:graphicFrame>
        <p:nvGraphicFramePr>
          <p:cNvPr id="3164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37195"/>
              </p:ext>
            </p:extLst>
          </p:nvPr>
        </p:nvGraphicFramePr>
        <p:xfrm>
          <a:off x="323851" y="836613"/>
          <a:ext cx="6049962" cy="5761038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Generell kompetanse</a:t>
                      </a:r>
                      <a:endParaRPr kumimoji="0" lang="en-US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9997" marR="89997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Kandidaten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analysere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relevante fag-, yrkes- og yrkes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etiske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problemstillinger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anvende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sine kunnskaper og ferdigheter på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nye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områder for å gjennomføre avanserte arbeidsoppgaver og prosjekter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formidle omfattende selvstendig arbeid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og behersker fagområdets uttrykksformer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kommunisere om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faglige problemstillinger, analyser og konklusjoner innenfor fagområdet,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både med spesialister og til allmennheten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kan </a:t>
                      </a:r>
                      <a:r>
                        <a:rPr kumimoji="0" lang="nb-NO" altLang="nb-NO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bidra til </a:t>
                      </a:r>
                      <a:r>
                        <a:rPr kumimoji="0" lang="nb-NO" alt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nytenkning og i innovasjonsprosesser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alt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8" y="836710"/>
            <a:ext cx="2879725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45519"/>
            <a:ext cx="2212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2015-NyMal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7390</TotalTime>
  <Words>1477</Words>
  <Application>Microsoft Office PowerPoint</Application>
  <PresentationFormat>Skjermfremvisning (4:3)</PresentationFormat>
  <Paragraphs>370</Paragraphs>
  <Slides>35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35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Myriad Pro</vt:lpstr>
      <vt:lpstr>Symbol</vt:lpstr>
      <vt:lpstr>Times New Roman</vt:lpstr>
      <vt:lpstr>Wingdings</vt:lpstr>
      <vt:lpstr>UiB_norsk_rød-gen</vt:lpstr>
      <vt:lpstr>7_UiB_norsk_rød-gen</vt:lpstr>
      <vt:lpstr>1_AA-UiB-Institusjonell-mal-rev03</vt:lpstr>
      <vt:lpstr>3_AA-UiB-Institusjonell-mal-rev03</vt:lpstr>
      <vt:lpstr>11_Office Theme</vt:lpstr>
      <vt:lpstr>2_AA-UiB-Institusjonell-mal-rev03</vt:lpstr>
      <vt:lpstr>1_Perspective</vt:lpstr>
      <vt:lpstr>MNs læringsdag  Kvalitet i utdanning</vt:lpstr>
      <vt:lpstr>Refleksjonsoppgave </vt:lpstr>
      <vt:lpstr>Kjernespørsmål </vt:lpstr>
      <vt:lpstr>PowerPoint-presentasjon</vt:lpstr>
      <vt:lpstr>PowerPoint-presentasjon</vt:lpstr>
      <vt:lpstr>Nasjonalt kvalifikasjonsrammeverk for livslang læring (nivå 6 = 1. syklus)</vt:lpstr>
      <vt:lpstr>Nasjonalt kvalifikasjonsrammeverk for livslang læring (nivå 7 = 2. syklus)</vt:lpstr>
      <vt:lpstr>Nasjonalt kvalifikasjonsrammeverk for livslang læring (1. vs 2. syklus)</vt:lpstr>
      <vt:lpstr>Nasjonalt kvalifikasjonsrammeverk for livslang læring (1. vs 2. syklus)</vt:lpstr>
      <vt:lpstr>Nasjonalt kvalifikasjonsrammeverk for livslang læring (1. vs 2. syklus)</vt:lpstr>
      <vt:lpstr>Læringsutbyttebeskrivelsene oppsummeres slik i NKR:</vt:lpstr>
      <vt:lpstr>PowerPoint-presentasjon</vt:lpstr>
      <vt:lpstr>I en studieplan</vt:lpstr>
      <vt:lpstr>I en emnebeskrivelse</vt:lpstr>
      <vt:lpstr>Meld. St. 16 – Kultur for kvalitet</vt:lpstr>
      <vt:lpstr>Innhold</vt:lpstr>
      <vt:lpstr>De nye forskriftene</vt:lpstr>
      <vt:lpstr>PowerPoint-presentasjon</vt:lpstr>
      <vt:lpstr>Innsatsområder - A</vt:lpstr>
      <vt:lpstr>Faglige valg</vt:lpstr>
      <vt:lpstr>Beskrivelse av og begrunnelse for faglige valg</vt:lpstr>
      <vt:lpstr>En socialisering/oplæring over 3år, der skal lykkes  Progression: Stof, læringsmål, stofmængde, selvstændighed, forskningslignende, akademiske færdigheder</vt:lpstr>
      <vt:lpstr>Helhet – sammenheng </vt:lpstr>
      <vt:lpstr>Utdanningsledelse</vt:lpstr>
      <vt:lpstr>PowerPoint-presentasjon</vt:lpstr>
      <vt:lpstr>Innsatsområder - B</vt:lpstr>
      <vt:lpstr>B: Delmål 3: Integrere alle ansattgrupper i og synliggjøre deres bidrag til det undervisningsfaglige fellesskapet. Fellesskapet omfatter undervisere, tekniskadministrativt ansatte, utdanningsfaglige eksperter og ledere.</vt:lpstr>
      <vt:lpstr>Innsatsområde - C</vt:lpstr>
      <vt:lpstr>   Meritteringsordning </vt:lpstr>
      <vt:lpstr>Innsatsområde - D</vt:lpstr>
      <vt:lpstr>Revisjon av alle studieprogram</vt:lpstr>
      <vt:lpstr>Resultater av innsats</vt:lpstr>
      <vt:lpstr>Ufordringer framover</vt:lpstr>
      <vt:lpstr>Fra prat til praksis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Trine Steensæth</cp:lastModifiedBy>
  <cp:revision>468</cp:revision>
  <cp:lastPrinted>2016-12-01T07:16:50Z</cp:lastPrinted>
  <dcterms:created xsi:type="dcterms:W3CDTF">2015-10-30T09:38:42Z</dcterms:created>
  <dcterms:modified xsi:type="dcterms:W3CDTF">2017-10-26T09:31:44Z</dcterms:modified>
</cp:coreProperties>
</file>