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72" r:id="rId3"/>
    <p:sldId id="278" r:id="rId4"/>
    <p:sldId id="279" r:id="rId5"/>
    <p:sldId id="280" r:id="rId6"/>
    <p:sldId id="281" r:id="rId7"/>
    <p:sldId id="261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ACF6A10-BF9C-4111-8906-7AFB24F1911E}">
          <p14:sldIdLst>
            <p14:sldId id="263"/>
            <p14:sldId id="272"/>
            <p14:sldId id="278"/>
            <p14:sldId id="279"/>
            <p14:sldId id="280"/>
            <p14:sldId id="281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FC7"/>
    <a:srgbClr val="E54F46"/>
    <a:srgbClr val="E44E46"/>
    <a:srgbClr val="E65343"/>
    <a:srgbClr val="DB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45" autoAdjust="0"/>
    <p:restoredTop sz="94675"/>
  </p:normalViewPr>
  <p:slideViewPr>
    <p:cSldViewPr>
      <p:cViewPr varScale="1">
        <p:scale>
          <a:sx n="83" d="100"/>
          <a:sy n="83" d="100"/>
        </p:scale>
        <p:origin x="893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0CDE-D9CE-4354-94E4-1FD6DB967311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25AF9-6F74-472F-B3FF-34E5DD3183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4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DE89A-F0D7-4FF6-B2F1-98DC7792C91E}" type="datetimeFigureOut">
              <a:rPr lang="nb-NO" smtClean="0"/>
              <a:t>11.05.2017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2AF7-2D85-4421-9B02-2B5F9CC374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4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ør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6912768" cy="2550145"/>
          </a:xfrm>
        </p:spPr>
        <p:txBody>
          <a:bodyPr lIns="0" tIns="0" rIns="0" anchor="b" anchorCtr="0">
            <a:normAutofit/>
          </a:bodyPr>
          <a:lstStyle>
            <a:lvl1pPr marL="0" algn="ctr">
              <a:lnSpc>
                <a:spcPts val="5400"/>
              </a:lnSpc>
              <a:defRPr sz="4300" b="1" i="0" u="none" cap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4196680"/>
            <a:ext cx="6912768" cy="103252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pic>
        <p:nvPicPr>
          <p:cNvPr id="9" name="Bilde 8" descr="logowhite_transp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974" y="5589240"/>
            <a:ext cx="4140000" cy="720000"/>
          </a:xfrm>
          <a:prstGeom prst="rect">
            <a:avLst/>
          </a:prstGeom>
        </p:spPr>
      </p:pic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04000" y="486000"/>
            <a:ext cx="6336000" cy="54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2-årig masterprogram energi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2998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 med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3BAB-EE83-41D4-9604-BD3BCF0260B5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2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468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gress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883965"/>
            <a:ext cx="4813374" cy="3888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1883965"/>
            <a:ext cx="2360241" cy="3888000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</p:spPr>
        <p:txBody>
          <a:bodyPr/>
          <a:lstStyle>
            <a:lvl1pPr>
              <a:lnSpc>
                <a:spcPts val="4320"/>
              </a:lnSpc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7C91-4CC4-4378-A7E3-531E3FDE637F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0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4653136"/>
            <a:ext cx="7365504" cy="566738"/>
          </a:xfrm>
        </p:spPr>
        <p:txBody>
          <a:bodyPr anchor="b">
            <a:normAutofit/>
          </a:bodyPr>
          <a:lstStyle>
            <a:lvl1pPr algn="l">
              <a:lnSpc>
                <a:spcPts val="3600"/>
              </a:lnSpc>
              <a:defRPr sz="3000" b="1" i="0">
                <a:solidFill>
                  <a:srgbClr val="5FAFC7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022920" y="908720"/>
            <a:ext cx="7380000" cy="3680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5301208"/>
            <a:ext cx="73800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FF45-EBC7-4E65-895F-A86F1FBBD1DF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66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4320"/>
              </a:lnSpc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2920" y="1883965"/>
            <a:ext cx="7365504" cy="3888000"/>
          </a:xfrm>
        </p:spPr>
        <p:txBody>
          <a:bodyPr vert="eaVert"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DC32-B541-4703-96ED-3D2CD9F7B249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52C2-BF37-42C2-9E41-363B03FA6BAD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5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_nøyt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4C6C-0F0F-4D6A-ACF8-AE0EB6E1F419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934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, hvit med grå ram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CDFC-FBB7-4816-B23C-D2DCEB736E0F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14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1119882"/>
            <a:ext cx="6584776" cy="3533254"/>
          </a:xfrm>
        </p:spPr>
        <p:txBody>
          <a:bodyPr anchor="t" anchorCtr="0">
            <a:normAutofit/>
          </a:bodyPr>
          <a:lstStyle>
            <a:lvl1pPr>
              <a:lnSpc>
                <a:spcPts val="6000"/>
              </a:lnSpc>
              <a:defRPr sz="5000" b="1" i="0" u="none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10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e 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30012" y="4797152"/>
            <a:ext cx="5083976" cy="29311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 cap="all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2-årig masterprogram energi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5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22920" y="1883965"/>
            <a:ext cx="3492000" cy="3888432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96424" y="1883965"/>
            <a:ext cx="3492000" cy="3888432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A21E-384B-4C0E-8F58-BA873F13A937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852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 med 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844824"/>
            <a:ext cx="3492000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6424" y="1844824"/>
            <a:ext cx="3492000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3"/>
          </p:nvPr>
        </p:nvSpPr>
        <p:spPr>
          <a:xfrm>
            <a:off x="1022920" y="2525764"/>
            <a:ext cx="3492000" cy="3135484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4896424" y="2525764"/>
            <a:ext cx="3492000" cy="3135484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BD43E7-7170-4696-A42C-EA3E2CF3BEEA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787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975866"/>
            <a:ext cx="7365504" cy="652934"/>
          </a:xfrm>
        </p:spPr>
        <p:txBody>
          <a:bodyPr>
            <a:normAutofit/>
          </a:bodyPr>
          <a:lstStyle>
            <a:lvl1pPr algn="l">
              <a:lnSpc>
                <a:spcPts val="3600"/>
              </a:lnSpc>
              <a:defRPr sz="3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5pPr>
          </a:lstStyle>
          <a:p>
            <a:pPr lv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5AFF-222D-4EA5-9532-9C3E108DCBBB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208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883965"/>
            <a:ext cx="7365504" cy="38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6300000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D1E0FE4-862A-472F-85BC-E83B45D1257F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00000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04000" y="486000"/>
            <a:ext cx="6336000" cy="54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2-årig masterprogram energi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044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0" r:id="rId5"/>
    <p:sldLayoutId id="2147483655" r:id="rId6"/>
    <p:sldLayoutId id="2147483652" r:id="rId7"/>
    <p:sldLayoutId id="2147483653" r:id="rId8"/>
    <p:sldLayoutId id="2147483654" r:id="rId9"/>
    <p:sldLayoutId id="2147483661" r:id="rId10"/>
    <p:sldLayoutId id="2147483662" r:id="rId11"/>
    <p:sldLayoutId id="2147483656" r:id="rId12"/>
    <p:sldLayoutId id="2147483657" r:id="rId13"/>
    <p:sldLayoutId id="2147483658" r:id="rId14"/>
  </p:sldLayoutIdLst>
  <p:timing>
    <p:tnLst>
      <p:par>
        <p:cTn id="1" dur="indefinite" restart="never" nodeType="tmRoot"/>
      </p:par>
    </p:tnLst>
  </p:timing>
  <p:hf hdr="0"/>
  <p:txStyles>
    <p:titleStyle>
      <a:lvl1pPr marL="0" algn="l" defTabSz="914400" rtl="0" eaLnBrk="1" latinLnBrk="0" hangingPunct="1">
        <a:lnSpc>
          <a:spcPts val="4320"/>
        </a:lnSpc>
        <a:spcBef>
          <a:spcPct val="0"/>
        </a:spcBef>
        <a:buNone/>
        <a:defRPr sz="3600" b="1" i="0" u="none" kern="1200" cap="none" spc="0" normalizeH="0" baseline="0">
          <a:solidFill>
            <a:srgbClr val="5FAF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2-årig masterprogram</a:t>
            </a:r>
            <a:br>
              <a:rPr lang="nb-NO" dirty="0" smtClean="0"/>
            </a:br>
            <a:r>
              <a:rPr lang="nb-NO" dirty="0" smtClean="0"/>
              <a:t>Energi</a:t>
            </a:r>
            <a:endParaRPr lang="nb-NO" dirty="0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Mål – </a:t>
            </a:r>
            <a:r>
              <a:rPr lang="nb-NO" dirty="0" err="1" smtClean="0"/>
              <a:t>innhald</a:t>
            </a:r>
            <a:r>
              <a:rPr lang="nb-NO" dirty="0" smtClean="0"/>
              <a:t> - </a:t>
            </a:r>
            <a:r>
              <a:rPr lang="nb-NO" dirty="0" err="1" smtClean="0"/>
              <a:t>læringsubyte</a:t>
            </a:r>
            <a:endParaRPr lang="nb-NO" dirty="0"/>
          </a:p>
        </p:txBody>
      </p:sp>
      <p:cxnSp>
        <p:nvCxnSpPr>
          <p:cNvPr id="6" name="Rett pil 5"/>
          <p:cNvCxnSpPr/>
          <p:nvPr/>
        </p:nvCxnSpPr>
        <p:spPr>
          <a:xfrm>
            <a:off x="4551995" y="-257224"/>
            <a:ext cx="0" cy="2107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265237" y="-738063"/>
            <a:ext cx="8568952" cy="46166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 i="1" dirty="0"/>
              <a:t>Her kan du skrive enhet/tilhørighet. Sett blank hvis dette ikke er aktuelt. </a:t>
            </a:r>
            <a:br>
              <a:rPr lang="nb-NO" sz="1200" i="1" dirty="0"/>
            </a:br>
            <a:r>
              <a:rPr lang="nb-NO" sz="1200" i="1" dirty="0"/>
              <a:t>Innhold i dette feltet styres her: Meny -&gt; Sett inn (</a:t>
            </a:r>
            <a:r>
              <a:rPr lang="nb-NO" sz="1050" i="1" dirty="0"/>
              <a:t>Mac=Vis</a:t>
            </a:r>
            <a:r>
              <a:rPr lang="nb-NO" sz="1200" i="1" dirty="0"/>
              <a:t>) -&gt; Topptekst og bunntekst</a:t>
            </a:r>
          </a:p>
        </p:txBody>
      </p:sp>
      <p:sp>
        <p:nvSpPr>
          <p:cNvPr id="10" name="Plassholder for bunntekst 3"/>
          <p:cNvSpPr>
            <a:spLocks noGrp="1"/>
          </p:cNvSpPr>
          <p:nvPr>
            <p:ph type="ftr" sz="quarter" idx="4294967295"/>
          </p:nvPr>
        </p:nvSpPr>
        <p:spPr>
          <a:xfrm>
            <a:off x="1404000" y="486000"/>
            <a:ext cx="6336000" cy="540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b-NO" sz="1200" cap="all" spc="10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2-årig masterprogram energi</a:t>
            </a:r>
            <a:endParaRPr lang="nb-NO" sz="1200" cap="all" spc="1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Masterprogrammet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, </a:t>
            </a:r>
            <a:r>
              <a:rPr lang="en-US" dirty="0" err="1"/>
              <a:t>gir</a:t>
            </a:r>
            <a:r>
              <a:rPr lang="en-US" dirty="0"/>
              <a:t> </a:t>
            </a:r>
            <a:r>
              <a:rPr lang="en-US" dirty="0" err="1"/>
              <a:t>studenten</a:t>
            </a:r>
            <a:r>
              <a:rPr lang="en-US" dirty="0"/>
              <a:t> solid </a:t>
            </a:r>
            <a:r>
              <a:rPr lang="en-US" dirty="0" err="1"/>
              <a:t>teoretisk</a:t>
            </a:r>
            <a:r>
              <a:rPr lang="en-US" dirty="0"/>
              <a:t> basis for å </a:t>
            </a:r>
            <a:r>
              <a:rPr lang="en-US" dirty="0" err="1"/>
              <a:t>forstå</a:t>
            </a:r>
            <a:r>
              <a:rPr lang="en-US" dirty="0"/>
              <a:t> </a:t>
            </a:r>
            <a:r>
              <a:rPr lang="en-US" dirty="0" err="1"/>
              <a:t>eit</a:t>
            </a:r>
            <a:r>
              <a:rPr lang="en-US" dirty="0"/>
              <a:t> </a:t>
            </a:r>
            <a:r>
              <a:rPr lang="en-US" dirty="0" err="1"/>
              <a:t>breitt</a:t>
            </a:r>
            <a:r>
              <a:rPr lang="en-US" dirty="0"/>
              <a:t> </a:t>
            </a:r>
            <a:r>
              <a:rPr lang="en-US" dirty="0" err="1"/>
              <a:t>spektrum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energirelaterte</a:t>
            </a:r>
            <a:r>
              <a:rPr lang="en-US" dirty="0"/>
              <a:t> </a:t>
            </a:r>
            <a:r>
              <a:rPr lang="en-US" dirty="0" err="1"/>
              <a:t>problemstillingar</a:t>
            </a:r>
            <a:r>
              <a:rPr lang="en-US" dirty="0"/>
              <a:t>. </a:t>
            </a:r>
            <a:r>
              <a:rPr lang="en-US" dirty="0" err="1"/>
              <a:t>Programmet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to </a:t>
            </a:r>
            <a:r>
              <a:rPr lang="en-US" dirty="0" err="1"/>
              <a:t>studieretningar</a:t>
            </a:r>
            <a:r>
              <a:rPr lang="en-US" dirty="0"/>
              <a:t>; </a:t>
            </a:r>
            <a:r>
              <a:rPr lang="en-US" dirty="0" err="1"/>
              <a:t>Fornybar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Energiteknologi</a:t>
            </a:r>
            <a:r>
              <a:rPr lang="en-US" dirty="0"/>
              <a:t>. </a:t>
            </a:r>
            <a:r>
              <a:rPr lang="nn-NO" dirty="0"/>
              <a:t>Programmet gir studentane evne til å sette energiforsyning, omforming og bruk inn i eit vidare miljø- og </a:t>
            </a:r>
            <a:r>
              <a:rPr lang="nn-NO" dirty="0" err="1"/>
              <a:t>samfunnsmessig</a:t>
            </a:r>
            <a:r>
              <a:rPr lang="nn-NO" dirty="0"/>
              <a:t> perspektiv.</a:t>
            </a:r>
            <a:endParaRPr lang="en-GB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FFB2-237D-494A-B1A5-7717D19885D6}" type="datetime1">
              <a:rPr lang="nb-NO" smtClean="0">
                <a:latin typeface="Times New Roman" panose="02020603050405020304" pitchFamily="18" charset="0"/>
              </a:rPr>
              <a:t>11.05.2017</a:t>
            </a:fld>
            <a:endParaRPr lang="nb-NO" dirty="0">
              <a:latin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latin typeface="Times New Roman" panose="02020603050405020304" pitchFamily="18" charset="0"/>
              </a:rPr>
              <a:t>2-årig masterprogram energi</a:t>
            </a:r>
            <a:endParaRPr lang="nb-NO" dirty="0">
              <a:latin typeface="Times New Roman" panose="02020603050405020304" pitchFamily="18" charset="0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>
                <a:latin typeface="Times New Roman" panose="02020603050405020304" pitchFamily="18" charset="0"/>
              </a:rPr>
              <a:t>Side </a:t>
            </a:r>
            <a:fld id="{06C54713-27B5-4268-B680-29C9FB350413}" type="slidenum">
              <a:rPr lang="nb-NO" smtClean="0">
                <a:latin typeface="Times New Roman" panose="02020603050405020304" pitchFamily="18" charset="0"/>
              </a:rPr>
              <a:pPr/>
              <a:t>2</a:t>
            </a:fld>
            <a:endParaRPr lang="nb-NO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Innhald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883965"/>
            <a:ext cx="8424936" cy="3888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n-NO" dirty="0"/>
              <a:t>Masterprogrammet inneheld nokre felles emne innan energi, utover det vel studenten i stor grad emne som er relevante for det temaet som skal studerast i masteroppgåva.</a:t>
            </a:r>
            <a:endParaRPr lang="en-GB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 smtClean="0"/>
              <a:t>Innhaldet </a:t>
            </a:r>
            <a:r>
              <a:rPr lang="nn-NO" dirty="0"/>
              <a:t>i dei to studieretningane er </a:t>
            </a:r>
            <a:r>
              <a:rPr lang="nn-NO" dirty="0" err="1"/>
              <a:t>beskrevet</a:t>
            </a:r>
            <a:r>
              <a:rPr lang="nn-NO" dirty="0"/>
              <a:t> i eigne studieplaner.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nn-NO" dirty="0"/>
              <a:t>I prosjektarbeid og rettleiing av masteroppgåve, men også i emneundervisning, vert det lagt vekt på å utnytte forskingskompetanse og ekspertise frå universitetet sitt fagmiljø og eksterne fagmiljø innan energi.</a:t>
            </a:r>
            <a:endParaRPr lang="en-GB" dirty="0"/>
          </a:p>
          <a:p>
            <a:pPr marL="0" indent="0">
              <a:buNone/>
            </a:pPr>
            <a:r>
              <a:rPr lang="nn-NO" dirty="0"/>
              <a:t> </a:t>
            </a:r>
            <a:endParaRPr lang="en-GB" dirty="0"/>
          </a:p>
          <a:p>
            <a:pPr marL="0" indent="0">
              <a:buNone/>
            </a:pPr>
            <a:r>
              <a:rPr lang="nn-NO" dirty="0"/>
              <a:t>Programmet skal gi kunnskapar og ferdigheter til å delta aktivt i arbeid innan næringsliv, forsking og forvaltning.  Utdanninga har eit metodegrunnlag som gir studenten fleksibilitet og evne til å tilpasse seg ein omskifteleg arbeidsmarknad.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A170-4E6B-4972-BA05-A1DF58325F2C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927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Læringsutbyte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883965"/>
            <a:ext cx="8496944" cy="388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Kunnskaper:</a:t>
            </a:r>
            <a:endParaRPr lang="en-GB" dirty="0"/>
          </a:p>
          <a:p>
            <a:pPr marL="0" indent="0">
              <a:buNone/>
            </a:pPr>
            <a:r>
              <a:rPr lang="nb-NO" dirty="0"/>
              <a:t>Kandidaten</a:t>
            </a:r>
            <a:endParaRPr lang="en-GB" dirty="0"/>
          </a:p>
          <a:p>
            <a:r>
              <a:rPr lang="nb-NO" dirty="0"/>
              <a:t>har </a:t>
            </a:r>
            <a:r>
              <a:rPr lang="nb-NO" dirty="0" err="1"/>
              <a:t>inngåande</a:t>
            </a:r>
            <a:r>
              <a:rPr lang="nb-NO" dirty="0"/>
              <a:t>, </a:t>
            </a:r>
            <a:r>
              <a:rPr lang="nb-NO" dirty="0" err="1"/>
              <a:t>vitskapeleg</a:t>
            </a:r>
            <a:r>
              <a:rPr lang="nb-NO" dirty="0"/>
              <a:t> funderte kunnskaper om fordeler og ulemper med ulike energiressurser og </a:t>
            </a:r>
            <a:r>
              <a:rPr lang="nb-NO" dirty="0" smtClean="0"/>
              <a:t>energibruk.</a:t>
            </a:r>
          </a:p>
          <a:p>
            <a:r>
              <a:rPr lang="nb-NO" dirty="0" smtClean="0"/>
              <a:t>har </a:t>
            </a:r>
            <a:r>
              <a:rPr lang="nb-NO" dirty="0"/>
              <a:t>avansert kunnskap </a:t>
            </a:r>
            <a:r>
              <a:rPr lang="nb-NO" dirty="0" err="1"/>
              <a:t>innan</a:t>
            </a:r>
            <a:r>
              <a:rPr lang="nb-NO" dirty="0"/>
              <a:t> </a:t>
            </a:r>
            <a:r>
              <a:rPr lang="nb-NO" dirty="0" err="1"/>
              <a:t>eitt</a:t>
            </a:r>
            <a:r>
              <a:rPr lang="nb-NO" dirty="0"/>
              <a:t> eller </a:t>
            </a:r>
            <a:r>
              <a:rPr lang="nb-NO" dirty="0" err="1"/>
              <a:t>fleire</a:t>
            </a:r>
            <a:r>
              <a:rPr lang="nb-NO" dirty="0"/>
              <a:t> felt innen fornybar energi eller energiteknologi. </a:t>
            </a:r>
            <a:endParaRPr lang="nb-NO" dirty="0" smtClean="0"/>
          </a:p>
          <a:p>
            <a:r>
              <a:rPr lang="nn-NO" dirty="0" smtClean="0"/>
              <a:t>har </a:t>
            </a:r>
            <a:r>
              <a:rPr lang="nn-NO" dirty="0"/>
              <a:t>ein solid basiskunnskap i grunnleggjande fag som matematikk og fysikk som legg eit grunnlag for kontinuerleg oppdatering og utviding av kompetansen innan </a:t>
            </a:r>
            <a:r>
              <a:rPr lang="nn-NO" dirty="0" smtClean="0"/>
              <a:t>energiområdet.</a:t>
            </a:r>
          </a:p>
          <a:p>
            <a:r>
              <a:rPr lang="nb-NO" dirty="0" smtClean="0"/>
              <a:t>har </a:t>
            </a:r>
            <a:r>
              <a:rPr lang="nb-NO" dirty="0"/>
              <a:t>kunnskap om etiske og samfunnsmessige tema knytt til energiomforming og bruk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ABA9-C852-43E7-8D78-E29832F85990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053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Ferdigheiter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883965"/>
            <a:ext cx="8496944" cy="388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Kandidaten:</a:t>
            </a:r>
            <a:endParaRPr lang="en-GB" dirty="0"/>
          </a:p>
          <a:p>
            <a:pPr lvl="0"/>
            <a:r>
              <a:rPr lang="nb-NO" dirty="0"/>
              <a:t>kan bruke moderne metoder </a:t>
            </a:r>
            <a:r>
              <a:rPr lang="nb-NO" dirty="0" err="1"/>
              <a:t>innan</a:t>
            </a:r>
            <a:r>
              <a:rPr lang="nb-NO" dirty="0"/>
              <a:t> fagfeltet og har evne til å sette seg inn i nye </a:t>
            </a:r>
            <a:r>
              <a:rPr lang="nb-NO" dirty="0" err="1"/>
              <a:t>metodar</a:t>
            </a:r>
            <a:endParaRPr lang="en-GB" dirty="0"/>
          </a:p>
          <a:p>
            <a:pPr lvl="0"/>
            <a:r>
              <a:rPr lang="nb-NO" dirty="0"/>
              <a:t>kan, </a:t>
            </a:r>
            <a:r>
              <a:rPr lang="nb-NO" dirty="0" err="1"/>
              <a:t>innan</a:t>
            </a:r>
            <a:r>
              <a:rPr lang="nb-NO" dirty="0"/>
              <a:t> sitt spesialfelt, foreta avanserte analyser av til dømes ressurser, nyttbar energi, verknadsgrader, systemverknad, livsløpsverknader og miljøkonsekvenser</a:t>
            </a:r>
            <a:endParaRPr lang="en-GB" dirty="0"/>
          </a:p>
          <a:p>
            <a:pPr lvl="0"/>
            <a:r>
              <a:rPr lang="nn-NO" dirty="0"/>
              <a:t>kan planleggje og gjennomføre eitt forskingsprosjekt saman med </a:t>
            </a:r>
            <a:r>
              <a:rPr lang="nn-NO" dirty="0" err="1"/>
              <a:t>veileder</a:t>
            </a:r>
            <a:r>
              <a:rPr lang="nn-NO" dirty="0"/>
              <a:t>, og med stor grad av sjølvstende</a:t>
            </a:r>
            <a:endParaRPr lang="en-GB" dirty="0"/>
          </a:p>
          <a:p>
            <a:pPr lvl="0"/>
            <a:r>
              <a:rPr lang="nn-NO" dirty="0"/>
              <a:t>har evne til å sette seg inn i tilgrensande fagområde og samarbeide med spesialistar innan deira fagområde.</a:t>
            </a:r>
            <a:endParaRPr lang="en-GB" dirty="0"/>
          </a:p>
          <a:p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6C79-3F15-47F8-8DC9-CFEA468DDB9E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7312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Generell kompetanse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883964"/>
            <a:ext cx="8496944" cy="42093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/>
              <a:t>Kandidaten:</a:t>
            </a:r>
            <a:endParaRPr lang="en-GB" dirty="0"/>
          </a:p>
          <a:p>
            <a:pPr lvl="0"/>
            <a:r>
              <a:rPr lang="nb-NO" dirty="0"/>
              <a:t>kan skrive og presentere </a:t>
            </a:r>
            <a:r>
              <a:rPr lang="nb-NO" dirty="0" err="1"/>
              <a:t>avsluttande</a:t>
            </a:r>
            <a:r>
              <a:rPr lang="nb-NO" dirty="0"/>
              <a:t> prosjektrapport i tråd med god </a:t>
            </a:r>
            <a:r>
              <a:rPr lang="nb-NO" dirty="0" err="1"/>
              <a:t>naturvitskapeleg</a:t>
            </a:r>
            <a:r>
              <a:rPr lang="nb-NO" dirty="0"/>
              <a:t> og teknologisk praksis</a:t>
            </a:r>
            <a:endParaRPr lang="en-GB" dirty="0"/>
          </a:p>
          <a:p>
            <a:pPr lvl="0"/>
            <a:r>
              <a:rPr lang="nn-NO" dirty="0"/>
              <a:t>kan setje fram og teste hypotesar og trekkje slutningar av eige arbeid med referansar til vitskapeleg litteratur </a:t>
            </a:r>
            <a:endParaRPr lang="en-GB" dirty="0"/>
          </a:p>
          <a:p>
            <a:pPr lvl="0"/>
            <a:r>
              <a:rPr lang="nn-NO" dirty="0"/>
              <a:t>kan kritisk vurdere nye idear innan energiområdet, og sjølv bidra til utvikling av nye løysingar</a:t>
            </a:r>
            <a:endParaRPr lang="en-GB" dirty="0"/>
          </a:p>
          <a:p>
            <a:pPr lvl="0"/>
            <a:r>
              <a:rPr lang="nb-NO" dirty="0"/>
              <a:t>kan analysere og reflektere over aktuelle etiske </a:t>
            </a:r>
            <a:r>
              <a:rPr lang="nb-NO" dirty="0" err="1"/>
              <a:t>problemstillingar</a:t>
            </a:r>
            <a:r>
              <a:rPr lang="nb-NO" dirty="0"/>
              <a:t> knytt til energiomforming og bruk.</a:t>
            </a:r>
            <a:endParaRPr lang="en-GB" dirty="0"/>
          </a:p>
          <a:p>
            <a:pPr lvl="0"/>
            <a:r>
              <a:rPr lang="nn-NO" dirty="0"/>
              <a:t>demonstrerer forståing og respekt for vitskapelege verdiar som openheit, presisjon og pålitelegheit.</a:t>
            </a:r>
            <a:endParaRPr lang="en-GB" dirty="0"/>
          </a:p>
          <a:p>
            <a:pPr lvl="0"/>
            <a:r>
              <a:rPr lang="nn-NO" dirty="0"/>
              <a:t>Kan formidle problemstillingar og resultat både til spesialister og </a:t>
            </a:r>
            <a:r>
              <a:rPr lang="nn-NO" dirty="0" err="1"/>
              <a:t>allmenheiten</a:t>
            </a:r>
            <a:endParaRPr lang="en-GB" dirty="0"/>
          </a:p>
          <a:p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7E9-8A6D-4931-82E6-26189DA17800}" type="datetime1">
              <a:rPr lang="nb-NO" smtClean="0"/>
              <a:t>11.05.2017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2-årig masterprogram energi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683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>
                <a:latin typeface="Times New Roman" panose="02020603050405020304" pitchFamily="18" charset="0"/>
              </a:rPr>
              <a:t>2-årig masterprogram energi</a:t>
            </a:r>
            <a:endParaRPr lang="nb-NO" dirty="0">
              <a:latin typeface="Times New Roman" panose="02020603050405020304" pitchFamily="18" charset="0"/>
            </a:endParaRPr>
          </a:p>
        </p:txBody>
      </p:sp>
      <p:pic>
        <p:nvPicPr>
          <p:cNvPr id="5" name="Bilde 4" descr="Miljofyrtarn_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191" y="5949280"/>
            <a:ext cx="680803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1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B_norsk_rød-gen">
  <a:themeElements>
    <a:clrScheme name="UiB fargepalett">
      <a:dk1>
        <a:sysClr val="windowText" lastClr="000000"/>
      </a:dk1>
      <a:lt1>
        <a:srgbClr val="FFFFFF"/>
      </a:lt1>
      <a:dk2>
        <a:srgbClr val="716657"/>
      </a:dk2>
      <a:lt2>
        <a:srgbClr val="F5F5F5"/>
      </a:lt2>
      <a:accent1>
        <a:srgbClr val="DB3F3D"/>
      </a:accent1>
      <a:accent2>
        <a:srgbClr val="4EA0B7"/>
      </a:accent2>
      <a:accent3>
        <a:srgbClr val="789A5B"/>
      </a:accent3>
      <a:accent4>
        <a:srgbClr val="CDAB3F"/>
      </a:accent4>
      <a:accent5>
        <a:srgbClr val="705686"/>
      </a:accent5>
      <a:accent6>
        <a:srgbClr val="847268"/>
      </a:accent6>
      <a:hlink>
        <a:srgbClr val="4EA0B7"/>
      </a:hlink>
      <a:folHlink>
        <a:srgbClr val="004C70"/>
      </a:folHlink>
    </a:clrScheme>
    <a:fontScheme name="UiB Maler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UiB_norsk_rød-gen.potx</Template>
  <TotalTime>1100</TotalTime>
  <Words>418</Words>
  <Application>Microsoft Office PowerPoint</Application>
  <PresentationFormat>Skjermfremvisning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UiB_norsk_rød-gen</vt:lpstr>
      <vt:lpstr>2-årig masterprogram Energi</vt:lpstr>
      <vt:lpstr>Mål</vt:lpstr>
      <vt:lpstr>Innhald</vt:lpstr>
      <vt:lpstr>Læringsutbyte</vt:lpstr>
      <vt:lpstr>Ferdigheiter</vt:lpstr>
      <vt:lpstr>Generell kompetanse</vt:lpstr>
      <vt:lpstr>PowerPoint-presentasjon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Grønhaug</dc:creator>
  <cp:lastModifiedBy>Ingrid W. Solhøy</cp:lastModifiedBy>
  <cp:revision>380</cp:revision>
  <dcterms:created xsi:type="dcterms:W3CDTF">2015-10-30T09:38:42Z</dcterms:created>
  <dcterms:modified xsi:type="dcterms:W3CDTF">2017-05-11T11:42:38Z</dcterms:modified>
</cp:coreProperties>
</file>